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2"/>
  </p:notesMasterIdLst>
  <p:sldIdLst>
    <p:sldId id="256" r:id="rId2"/>
    <p:sldId id="291" r:id="rId3"/>
    <p:sldId id="257" r:id="rId4"/>
    <p:sldId id="261" r:id="rId5"/>
    <p:sldId id="276" r:id="rId6"/>
    <p:sldId id="287" r:id="rId7"/>
    <p:sldId id="289" r:id="rId8"/>
    <p:sldId id="258" r:id="rId9"/>
    <p:sldId id="263" r:id="rId10"/>
    <p:sldId id="264" r:id="rId11"/>
    <p:sldId id="265" r:id="rId12"/>
    <p:sldId id="266" r:id="rId13"/>
    <p:sldId id="292" r:id="rId14"/>
    <p:sldId id="262" r:id="rId15"/>
    <p:sldId id="293" r:id="rId16"/>
    <p:sldId id="294" r:id="rId17"/>
    <p:sldId id="270" r:id="rId18"/>
    <p:sldId id="271" r:id="rId19"/>
    <p:sldId id="272" r:id="rId20"/>
    <p:sldId id="295" r:id="rId21"/>
    <p:sldId id="288" r:id="rId22"/>
    <p:sldId id="259" r:id="rId23"/>
    <p:sldId id="273" r:id="rId24"/>
    <p:sldId id="260" r:id="rId25"/>
    <p:sldId id="277" r:id="rId26"/>
    <p:sldId id="314" r:id="rId27"/>
    <p:sldId id="278" r:id="rId28"/>
    <p:sldId id="274" r:id="rId29"/>
    <p:sldId id="279" r:id="rId30"/>
    <p:sldId id="275" r:id="rId31"/>
    <p:sldId id="280" r:id="rId32"/>
    <p:sldId id="296" r:id="rId33"/>
    <p:sldId id="313" r:id="rId34"/>
    <p:sldId id="281" r:id="rId35"/>
    <p:sldId id="300" r:id="rId36"/>
    <p:sldId id="282" r:id="rId37"/>
    <p:sldId id="283" r:id="rId38"/>
    <p:sldId id="284" r:id="rId39"/>
    <p:sldId id="285" r:id="rId40"/>
    <p:sldId id="286" r:id="rId41"/>
    <p:sldId id="298" r:id="rId42"/>
    <p:sldId id="301" r:id="rId43"/>
    <p:sldId id="297" r:id="rId44"/>
    <p:sldId id="328" r:id="rId45"/>
    <p:sldId id="323" r:id="rId46"/>
    <p:sldId id="324" r:id="rId47"/>
    <p:sldId id="325" r:id="rId48"/>
    <p:sldId id="326" r:id="rId49"/>
    <p:sldId id="327" r:id="rId50"/>
    <p:sldId id="290" r:id="rId5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08" y="-8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050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5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5"/>
          <c:cat>
            <c:strRef>
              <c:f>Лист1!$A$2:$A$4</c:f>
              <c:strCache>
                <c:ptCount val="3"/>
                <c:pt idx="0">
                  <c:v>Белки</c:v>
                </c:pt>
                <c:pt idx="1">
                  <c:v>Жиры</c:v>
                </c:pt>
                <c:pt idx="2">
                  <c:v>Углеводы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20</c:v>
                </c:pt>
                <c:pt idx="1">
                  <c:v>40</c:v>
                </c:pt>
                <c:pt idx="2">
                  <c:v>40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50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4564021995286721E-2"/>
          <c:y val="2.8927276371654001E-2"/>
          <c:w val="0.93087195600942652"/>
          <c:h val="0.92928887998040133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cat>
            <c:strRef>
              <c:f>Лист1!$A$2:$A$4</c:f>
              <c:strCache>
                <c:ptCount val="3"/>
                <c:pt idx="0">
                  <c:v>Белки</c:v>
                </c:pt>
                <c:pt idx="1">
                  <c:v>Жиры</c:v>
                </c:pt>
                <c:pt idx="2">
                  <c:v>Углеводы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20</c:v>
                </c:pt>
                <c:pt idx="1">
                  <c:v>30</c:v>
                </c:pt>
                <c:pt idx="2">
                  <c:v>50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9DDA97-4296-4902-A924-04272D63362A}" type="datetimeFigureOut">
              <a:rPr lang="ru-RU" smtClean="0"/>
              <a:t>01.04.2014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C6B37D-4CD5-4560-9018-0A5F299D91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65906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A183BE2-B367-41B0-91C9-C2F661498269}" type="slidenum">
              <a:rPr lang="ru-RU" smtClean="0">
                <a:latin typeface="Arial" charset="0"/>
                <a:cs typeface="Arial" charset="0"/>
              </a:rPr>
              <a:pPr/>
              <a:t>11</a:t>
            </a:fld>
            <a:endParaRPr lang="ru-RU" smtClean="0">
              <a:latin typeface="Arial" charset="0"/>
              <a:cs typeface="Arial" charset="0"/>
            </a:endParaRPr>
          </a:p>
        </p:txBody>
      </p:sp>
      <p:sp>
        <p:nvSpPr>
          <p:cNvPr id="6246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C1290D9B-C1E6-4E59-8ABB-05D1F440E6D3}" type="slidenum">
              <a:rPr lang="ru-RU" sz="1200">
                <a:latin typeface="Times New Roman" pitchFamily="18" charset="0"/>
              </a:rPr>
              <a:pPr algn="r"/>
              <a:t>11</a:t>
            </a:fld>
            <a:endParaRPr lang="ru-RU" sz="1200">
              <a:latin typeface="Times New Roman" pitchFamily="18" charset="0"/>
            </a:endParaRPr>
          </a:p>
        </p:txBody>
      </p:sp>
      <p:sp>
        <p:nvSpPr>
          <p:cNvPr id="62467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8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>
              <a:latin typeface="Arial" charset="0"/>
              <a:cs typeface="Arial" charset="0"/>
            </a:endParaRPr>
          </a:p>
        </p:txBody>
      </p:sp>
      <p:sp>
        <p:nvSpPr>
          <p:cNvPr id="4" name="Номер слайда 3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90B0A82B-027A-470E-BFDD-92BE9F68CD8A}" type="slidenum">
              <a:rPr lang="en-GB" sz="1200"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11</a:t>
            </a:fld>
            <a:endParaRPr lang="en-GB" sz="1200">
              <a:latin typeface="+mn-lt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>
  <p:cSld name="Заголовок, два объект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1175" y="401638"/>
            <a:ext cx="8337550" cy="3460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57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0319580"/>
      </p:ext>
    </p:extLst>
  </p:cSld>
  <p:clrMapOvr>
    <a:masterClrMapping/>
  </p:clrMapOvr>
  <p:transition>
    <p:wipe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2913" y="103188"/>
            <a:ext cx="8243887" cy="13144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4561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561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575F6D"/>
              </a:solidFill>
            </a:endParaRPr>
          </a:p>
        </p:txBody>
      </p:sp>
      <p:sp>
        <p:nvSpPr>
          <p:cNvPr id="6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575F6D"/>
              </a:solidFill>
            </a:endParaRPr>
          </a:p>
        </p:txBody>
      </p:sp>
      <p:sp>
        <p:nvSpPr>
          <p:cNvPr id="7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6C9844-6300-475A-90F3-FB1800754FD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47406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01.04.2014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images.yandex.ru/yandsearch?source=wiz&amp;fp=0&amp;text=%D0%BE%D0%B6%D0%B8%D1%80%D0%B5%D0%BD%D0%B8%D0%B5&amp;noreask=1&amp;pos=9&amp;lr=20&amp;rpt=simage&amp;uinfo=ww-1663-wh-942-fw-1438-fh-598-pd-1&amp;img_url=http://lh4.ggpht.com/_AClDoRuRNF0/TNHIp-lPdQI/AAAAAAAAAc0/Tk7XX_aiE5E/2lo.jpg" TargetMode="Externa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_____Microsoft_Excel_97-20032.xls"/><Relationship Id="rId3" Type="http://schemas.openxmlformats.org/officeDocument/2006/relationships/notesSlide" Target="../notesSlides/notesSlide1.xml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png"/><Relationship Id="rId5" Type="http://schemas.openxmlformats.org/officeDocument/2006/relationships/oleObject" Target="../embeddings/_____Microsoft_Excel_97-20031.xls"/><Relationship Id="rId4" Type="http://schemas.openxmlformats.org/officeDocument/2006/relationships/oleObject" Target="../embeddings/oleObject1.bin"/><Relationship Id="rId9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images.yandex.ru/yandsearch?source=wiz&amp;fp=1&amp;uinfo=ww-1663-wh-942-fw-1438-fh-598-pd-1&amp;p=1&amp;text=%D0%B0%D0%B9%D1%81%D0%B1%D0%B5%D1%80%D0%B3&amp;noreask=1&amp;pos=33&amp;rpt=simage&amp;lr=20&amp;img_url=http://debri.ru/uploads/posts/2010-10/1287038981_030.jpg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hyperlink" Target="http://images.yandex.ru/yandsearch?p=1&amp;text=%D0%98%D0%B7%D0%B1%D1%8B%D1%82%D0%BE%D1%87%D0%BD%D0%BE%D0%B5%20%D0%BF%D0%B8%D1%82%D0%B0%D0%BD%D0%B8%D0%B5%20%D1%8E%D0%BC%D0%BE%D1%80&amp;fp=1&amp;pos=55&amp;uinfo=ww-1663-wh-942-fw-1438-fh-598-pd-1&amp;rpt=simage&amp;img_url=http://wallpaper.zoda.ru/bd/2008/07/24/bdd70da8c58e45953e70c3b7d4e5237b.jpg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://www.google.ru/url?sa=i&amp;rct=j&amp;q=&amp;esrc=s&amp;source=images&amp;cd=&amp;cad=rja&amp;uact=8&amp;docid=nQ9WOzAkL0_VXM&amp;tbnid=gZ2IJ54Deb3vBM:&amp;ved=0CAUQjRw&amp;url=http://www.ediet.ru/na-diete/25-sovetov-kak-pravilno-vesti-dnevnik-pitaniya&amp;ei=6EIzU86fB8TU4wTyiYBY&amp;bvm=bv.63738703,d.bGE&amp;psig=AFQjCNFpz-J6VMnJSDvgxACd-IQbuOsaRQ&amp;ust=1395954686432880" TargetMode="Externa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http://images.yandex.ru/yandsearch?text=%D0%B3%D1%80%D1%83%D0%B7%D0%BE%D0%B2%D0%B8%D0%BA%20%D1%80%D0%B8%D1%81%D1%83%D0%BD%D0%BE%D0%BA%20%D0%BA%D0%B0%D1%80%D0%B0%D0%BD%D0%B4%D0%B0%D1%88%D0%BE%D0%BC&amp;fp=0&amp;pos=12&amp;uinfo=ww-1663-wh-942-fw-1438-fh-598-pd-1&amp;rpt=simage&amp;img_url=http://design.newpages.com.ua/images/uroki/karand/deti/kak_prosto_narisovat_gruzovik_rebenku_karandashom-step-5.jpg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hyperlink" Target="http://www.google.ru/url?sa=i&amp;rct=j&amp;q=&amp;esrc=s&amp;source=images&amp;cd=&amp;cad=rja&amp;uact=8&amp;docid=P14uayZukKym9M&amp;tbnid=kJBXYJiak-3NhM:&amp;ved=0CAUQjRw&amp;url=http://www.xn--b1afkidmfaflnm6k.xn--p1ai/2013/01/lechenie-ozhireniya-dieta/dnevnik-pitaniya-pri-lechenii-ozhireniya/&amp;ei=R0MzU_-BG5P14QSpoIAY&amp;bvm=bv.63738703,d.bGE&amp;psig=AFQjCNFpz-J6VMnJSDvgxACd-IQbuOsaRQ&amp;ust=1395954686432880" TargetMode="Externa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hyperlink" Target="http://images.yandex.ru/yandsearch?source=wiz&amp;fp=0&amp;text=%D0%BC%D0%BE%D1%80%D0%BA%D0%BE%D0%B2%D0%BA%D0%B0%20%D1%81%20%D0%B0%D0%BD%D0%B8%D0%BC%D0%B0%D1%86%D0%B8%D0%B5%D0%B9&amp;noreask=1&amp;pos=6&amp;lr=20&amp;rpt=simage&amp;uinfo=ww-1663-wh-942-fw-1438-fh-598-pd-1&amp;img_url=http://s4.rimg.info/6e3c7cb6c2b69b285056829e07a75d98.gif" TargetMode="Externa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268760"/>
            <a:ext cx="7772400" cy="1470025"/>
          </a:xfrm>
        </p:spPr>
        <p:txBody>
          <a:bodyPr/>
          <a:lstStyle/>
          <a:p>
            <a:r>
              <a:rPr lang="ru-RU" b="1" dirty="0">
                <a:solidFill>
                  <a:srgbClr val="C00000"/>
                </a:solidFill>
                <a:latin typeface="Comic Sans MS" pitchFamily="66" charset="0"/>
              </a:rPr>
              <a:t>Обучающие технологии в лечении ожирения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3901158717_e08a32177d_b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71813"/>
            <a:ext cx="9144000" cy="3786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215662" y="5780782"/>
            <a:ext cx="531033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20000"/>
              </a:spcBef>
              <a:spcAft>
                <a:spcPct val="0"/>
              </a:spcAft>
            </a:pPr>
            <a:r>
              <a:rPr lang="ru-RU" sz="2000" kern="0" dirty="0">
                <a:solidFill>
                  <a:srgbClr val="000000"/>
                </a:solidFill>
                <a:latin typeface="Arial"/>
                <a:cs typeface="Arial"/>
              </a:rPr>
              <a:t>Эндокринологический лечебно-консультативный центр</a:t>
            </a:r>
          </a:p>
          <a:p>
            <a:pPr lvl="0" algn="ctr" fontAlgn="base">
              <a:spcBef>
                <a:spcPct val="20000"/>
              </a:spcBef>
              <a:spcAft>
                <a:spcPct val="0"/>
              </a:spcAft>
            </a:pPr>
            <a:r>
              <a:rPr lang="ru-RU" sz="2000" kern="0" dirty="0">
                <a:solidFill>
                  <a:srgbClr val="000000"/>
                </a:solidFill>
                <a:latin typeface="Arial"/>
                <a:cs typeface="Arial"/>
              </a:rPr>
              <a:t>З.Э. Бахтина</a:t>
            </a:r>
          </a:p>
        </p:txBody>
      </p:sp>
    </p:spTree>
    <p:extLst>
      <p:ext uri="{BB962C8B-B14F-4D97-AF65-F5344CB8AC3E}">
        <p14:creationId xmlns:p14="http://schemas.microsoft.com/office/powerpoint/2010/main" val="4067881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dirty="0" smtClean="0">
                <a:solidFill>
                  <a:srgbClr val="C00000"/>
                </a:solidFill>
              </a:rPr>
              <a:t>ожирение</a:t>
            </a:r>
            <a:endParaRPr lang="ru-RU" sz="4800" dirty="0">
              <a:solidFill>
                <a:srgbClr val="C00000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0" y="1500174"/>
            <a:ext cx="4254624" cy="4525963"/>
          </a:xfrm>
        </p:spPr>
        <p:txBody>
          <a:bodyPr>
            <a:normAutofit fontScale="92500"/>
          </a:bodyPr>
          <a:lstStyle/>
          <a:p>
            <a:r>
              <a:rPr lang="ru-RU" sz="2000" dirty="0" smtClean="0"/>
              <a:t>В мире избыточным весом страдают около 2,1 млрд человек, ожирением 525 млн человек.</a:t>
            </a:r>
          </a:p>
          <a:p>
            <a:r>
              <a:rPr lang="ru-RU" sz="2000" dirty="0" smtClean="0"/>
              <a:t>Ожирение – причина значительной доли общего бремени болезней в Европейском регионе ВОЗ и первопричина свыше 1 миллиона смертей ежегодно.</a:t>
            </a:r>
          </a:p>
          <a:p>
            <a:r>
              <a:rPr lang="ru-RU" sz="2000" dirty="0" smtClean="0">
                <a:solidFill>
                  <a:srgbClr val="FF0000"/>
                </a:solidFill>
              </a:rPr>
              <a:t>Свыше 75% случаев диабета 2 типа ассоциируется с избыточной массой тела и ожирением.</a:t>
            </a:r>
          </a:p>
          <a:p>
            <a:r>
              <a:rPr lang="ru-RU" sz="2000" dirty="0" smtClean="0"/>
              <a:t>В России более 2,7 млн подростков имеют избыточный вес, из них 0,5 млн страдают ожирением.</a:t>
            </a:r>
            <a:endParaRPr lang="ru-RU" sz="2000" dirty="0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4665312" y="1484784"/>
            <a:ext cx="4038600" cy="2332855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dirty="0" smtClean="0"/>
              <a:t>В </a:t>
            </a:r>
            <a:r>
              <a:rPr lang="ru-RU" dirty="0" err="1" smtClean="0"/>
              <a:t>Росии</a:t>
            </a:r>
            <a:r>
              <a:rPr lang="ru-RU" dirty="0" smtClean="0"/>
              <a:t> </a:t>
            </a:r>
            <a:r>
              <a:rPr lang="en-US" dirty="0" smtClean="0">
                <a:solidFill>
                  <a:srgbClr val="C00000"/>
                </a:solidFill>
              </a:rPr>
              <a:t>&gt;60%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 smtClean="0"/>
              <a:t>взрослого населения имеет избыточный вес, около </a:t>
            </a:r>
            <a:r>
              <a:rPr lang="ru-RU" dirty="0" smtClean="0">
                <a:solidFill>
                  <a:srgbClr val="C00000"/>
                </a:solidFill>
              </a:rPr>
              <a:t>26%</a:t>
            </a:r>
            <a:r>
              <a:rPr lang="ru-RU" dirty="0" smtClean="0"/>
              <a:t> - ожирение.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3074" name="Picture 2" descr="http://blogroz.ru/wp-content/uploads/2010/10/4231204_d6033e64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5312" y="3429000"/>
            <a:ext cx="3810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1688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6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92113" y="476672"/>
            <a:ext cx="8382000" cy="1069975"/>
          </a:xfrm>
        </p:spPr>
        <p:txBody>
          <a:bodyPr/>
          <a:lstStyle/>
          <a:p>
            <a:pPr eaLnBrk="1" hangingPunct="1"/>
            <a:r>
              <a:rPr lang="ru-RU" sz="2800" b="1" dirty="0" smtClean="0"/>
              <a:t>Основные классы причин смерти в РФ</a:t>
            </a:r>
            <a:endParaRPr lang="en-GB" sz="2800" b="1" dirty="0" smtClean="0"/>
          </a:p>
        </p:txBody>
      </p:sp>
      <p:sp>
        <p:nvSpPr>
          <p:cNvPr id="3" name="Текст 2"/>
          <p:cNvSpPr>
            <a:spLocks noGrp="1"/>
          </p:cNvSpPr>
          <p:nvPr>
            <p:ph type="body" idx="4294967295"/>
          </p:nvPr>
        </p:nvSpPr>
        <p:spPr>
          <a:xfrm>
            <a:off x="214313" y="2000250"/>
            <a:ext cx="3643312" cy="28575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/>
          <a:p>
            <a:pPr marL="44450" indent="0" eaLnBrk="1" hangingPunct="1">
              <a:buFontTx/>
              <a:buNone/>
              <a:defRPr/>
            </a:pPr>
            <a:r>
              <a:rPr lang="ru-RU" sz="2100" b="1" smtClean="0">
                <a:solidFill>
                  <a:srgbClr val="3F3F3F"/>
                </a:solidFill>
              </a:rPr>
              <a:t>мужчины</a:t>
            </a:r>
            <a:endParaRPr lang="en-GB" sz="2100" b="1" smtClean="0">
              <a:solidFill>
                <a:srgbClr val="3F3F3F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4294967295"/>
          </p:nvPr>
        </p:nvSpPr>
        <p:spPr>
          <a:xfrm>
            <a:off x="4073525" y="2000250"/>
            <a:ext cx="3498850" cy="28575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/>
          <a:p>
            <a:pPr marL="44450" indent="0" eaLnBrk="1" hangingPunct="1">
              <a:buFontTx/>
              <a:buNone/>
              <a:defRPr/>
            </a:pPr>
            <a:r>
              <a:rPr lang="ru-RU" sz="2100" b="1" smtClean="0">
                <a:solidFill>
                  <a:srgbClr val="3F3F3F"/>
                </a:solidFill>
              </a:rPr>
              <a:t>женщины</a:t>
            </a:r>
            <a:endParaRPr lang="en-GB" sz="2100" b="1" smtClean="0">
              <a:solidFill>
                <a:srgbClr val="3F3F3F"/>
              </a:solidFill>
            </a:endParaRPr>
          </a:p>
        </p:txBody>
      </p:sp>
      <p:graphicFrame>
        <p:nvGraphicFramePr>
          <p:cNvPr id="1044" name="Object 20"/>
          <p:cNvGraphicFramePr>
            <a:graphicFrameLocks noGrp="1"/>
          </p:cNvGraphicFramePr>
          <p:nvPr>
            <p:ph sz="quarter" idx="4294967295"/>
          </p:nvPr>
        </p:nvGraphicFramePr>
        <p:xfrm>
          <a:off x="0" y="2286000"/>
          <a:ext cx="4143375" cy="457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0" r:id="rId5" imgW="4145639" imgH="4572396" progId="Excel.Sheet.8">
                  <p:embed/>
                </p:oleObj>
              </mc:Choice>
              <mc:Fallback>
                <p:oleObj r:id="rId5" imgW="4145639" imgH="4572396" progId="Excel.Sheet.8">
                  <p:embed/>
                  <p:pic>
                    <p:nvPicPr>
                      <p:cNvPr id="0" name="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2286000"/>
                        <a:ext cx="4143375" cy="4572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45" name="Object 21"/>
          <p:cNvGraphicFramePr>
            <a:graphicFrameLocks noGrp="1"/>
          </p:cNvGraphicFramePr>
          <p:nvPr>
            <p:ph sz="quarter" idx="4294967295"/>
          </p:nvPr>
        </p:nvGraphicFramePr>
        <p:xfrm>
          <a:off x="3857625" y="2500313"/>
          <a:ext cx="5286375" cy="4357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1" name="Диаграмма" r:id="rId8" imgW="5285690" imgH="4359018" progId="Excel.Sheet.8">
                  <p:embed/>
                </p:oleObj>
              </mc:Choice>
              <mc:Fallback>
                <p:oleObj name="Диаграмма" r:id="rId8" imgW="5285690" imgH="4359018" progId="Excel.Sheet.8">
                  <p:embed/>
                  <p:pic>
                    <p:nvPicPr>
                      <p:cNvPr id="0" name="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57625" y="2500313"/>
                        <a:ext cx="5286375" cy="43576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49" name="Oval 7"/>
          <p:cNvSpPr>
            <a:spLocks noChangeArrowheads="1"/>
          </p:cNvSpPr>
          <p:nvPr/>
        </p:nvSpPr>
        <p:spPr bwMode="auto">
          <a:xfrm>
            <a:off x="2195513" y="5589588"/>
            <a:ext cx="3168650" cy="914400"/>
          </a:xfrm>
          <a:prstGeom prst="ellipse">
            <a:avLst/>
          </a:prstGeom>
          <a:noFill/>
          <a:ln w="412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sz="2400">
              <a:latin typeface="Times New Roman" pitchFamily="18" charset="0"/>
            </a:endParaRPr>
          </a:p>
        </p:txBody>
      </p:sp>
      <p:sp>
        <p:nvSpPr>
          <p:cNvPr id="1050" name="Text Box 8"/>
          <p:cNvSpPr txBox="1">
            <a:spLocks noChangeArrowheads="1"/>
          </p:cNvSpPr>
          <p:nvPr/>
        </p:nvSpPr>
        <p:spPr bwMode="auto">
          <a:xfrm>
            <a:off x="3616325" y="5681663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sz="2400">
              <a:latin typeface="Times New Roman" pitchFamily="18" charset="0"/>
            </a:endParaRPr>
          </a:p>
        </p:txBody>
      </p:sp>
      <p:sp>
        <p:nvSpPr>
          <p:cNvPr id="121865" name="Text Box 9"/>
          <p:cNvSpPr txBox="1">
            <a:spLocks noChangeArrowheads="1"/>
          </p:cNvSpPr>
          <p:nvPr/>
        </p:nvSpPr>
        <p:spPr bwMode="auto">
          <a:xfrm>
            <a:off x="3059113" y="5805488"/>
            <a:ext cx="152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4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pitchFamily="34" charset="0"/>
              </a:rPr>
              <a:t>ожирение</a:t>
            </a:r>
          </a:p>
        </p:txBody>
      </p:sp>
      <p:sp>
        <p:nvSpPr>
          <p:cNvPr id="1052" name="Line 14"/>
          <p:cNvSpPr>
            <a:spLocks noChangeShapeType="1"/>
          </p:cNvSpPr>
          <p:nvPr/>
        </p:nvSpPr>
        <p:spPr bwMode="auto">
          <a:xfrm flipH="1" flipV="1">
            <a:off x="2555875" y="4005263"/>
            <a:ext cx="576263" cy="1584325"/>
          </a:xfrm>
          <a:prstGeom prst="line">
            <a:avLst/>
          </a:prstGeom>
          <a:noFill/>
          <a:ln w="5397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053" name="Line 15"/>
          <p:cNvSpPr>
            <a:spLocks noChangeShapeType="1"/>
          </p:cNvSpPr>
          <p:nvPr/>
        </p:nvSpPr>
        <p:spPr bwMode="auto">
          <a:xfrm flipV="1">
            <a:off x="4500563" y="4005263"/>
            <a:ext cx="1295400" cy="1584325"/>
          </a:xfrm>
          <a:prstGeom prst="line">
            <a:avLst/>
          </a:prstGeom>
          <a:noFill/>
          <a:ln w="603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054" name="Line 16"/>
          <p:cNvSpPr>
            <a:spLocks noChangeShapeType="1"/>
          </p:cNvSpPr>
          <p:nvPr/>
        </p:nvSpPr>
        <p:spPr bwMode="auto">
          <a:xfrm flipV="1">
            <a:off x="5292725" y="5084763"/>
            <a:ext cx="935038" cy="792162"/>
          </a:xfrm>
          <a:prstGeom prst="line">
            <a:avLst/>
          </a:prstGeom>
          <a:noFill/>
          <a:ln w="603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055" name="Line 17"/>
          <p:cNvSpPr>
            <a:spLocks noChangeShapeType="1"/>
          </p:cNvSpPr>
          <p:nvPr/>
        </p:nvSpPr>
        <p:spPr bwMode="auto">
          <a:xfrm flipH="1" flipV="1">
            <a:off x="1619250" y="4941888"/>
            <a:ext cx="865188" cy="863600"/>
          </a:xfrm>
          <a:prstGeom prst="line">
            <a:avLst/>
          </a:prstGeom>
          <a:noFill/>
          <a:ln w="603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056" name="TextBox 15"/>
          <p:cNvSpPr txBox="1">
            <a:spLocks noChangeArrowheads="1"/>
          </p:cNvSpPr>
          <p:nvPr/>
        </p:nvSpPr>
        <p:spPr bwMode="auto">
          <a:xfrm>
            <a:off x="0" y="6286500"/>
            <a:ext cx="27860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Times New Roman" pitchFamily="18" charset="0"/>
              </a:rPr>
              <a:t>Акад. А.Г.Чучалин, 2010</a:t>
            </a:r>
          </a:p>
        </p:txBody>
      </p:sp>
    </p:spTree>
    <p:extLst>
      <p:ext uri="{BB962C8B-B14F-4D97-AF65-F5344CB8AC3E}">
        <p14:creationId xmlns:p14="http://schemas.microsoft.com/office/powerpoint/2010/main" val="2902388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Ожирение  - </a:t>
            </a:r>
            <a:r>
              <a:rPr lang="ru-RU" sz="3600" b="1" dirty="0" smtClean="0">
                <a:solidFill>
                  <a:srgbClr val="C00000"/>
                </a:solidFill>
              </a:rPr>
              <a:t>новая неинфекционная  </a:t>
            </a:r>
            <a:r>
              <a:rPr lang="ru-RU" sz="3600" b="1" dirty="0" smtClean="0">
                <a:solidFill>
                  <a:srgbClr val="002060"/>
                </a:solidFill>
              </a:rPr>
              <a:t>эпидемия ХХ</a:t>
            </a:r>
            <a:r>
              <a:rPr lang="en-US" sz="3600" b="1" dirty="0" smtClean="0">
                <a:solidFill>
                  <a:srgbClr val="002060"/>
                </a:solidFill>
              </a:rPr>
              <a:t>I</a:t>
            </a:r>
            <a:r>
              <a:rPr lang="ru-RU" sz="3600" b="1" dirty="0" smtClean="0">
                <a:solidFill>
                  <a:srgbClr val="002060"/>
                </a:solidFill>
              </a:rPr>
              <a:t> века (ВОЗ)</a:t>
            </a:r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5538" name="Picture 2" descr="http://unium.ru/subscribe/articles/na_sladkoe/karty_mira/map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85784" y="1928802"/>
            <a:ext cx="6804173" cy="3000396"/>
          </a:xfrm>
          <a:prstGeom prst="rect">
            <a:avLst/>
          </a:prstGeom>
          <a:noFill/>
        </p:spPr>
      </p:pic>
      <p:pic>
        <p:nvPicPr>
          <p:cNvPr id="65540" name="Picture 4" descr="http://vidomosti-ua.com/photo/original-130701570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29322" y="2000240"/>
            <a:ext cx="2786082" cy="167165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6143637" y="4143380"/>
            <a:ext cx="300036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По прогнозам экспертов</a:t>
            </a:r>
          </a:p>
          <a:p>
            <a:r>
              <a:rPr lang="ru-RU" sz="2000" dirty="0" smtClean="0"/>
              <a:t> ВОЗ к 2015 году 2,3</a:t>
            </a:r>
          </a:p>
          <a:p>
            <a:r>
              <a:rPr lang="ru-RU" sz="2000" dirty="0" smtClean="0"/>
              <a:t> миллиарда людей будут</a:t>
            </a:r>
          </a:p>
          <a:p>
            <a:r>
              <a:rPr lang="ru-RU" sz="2000" dirty="0" smtClean="0"/>
              <a:t> иметь лишний вес и 700 миллионов иметь ожирение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41158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260648"/>
            <a:ext cx="4186808" cy="114300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Ожирение – </a:t>
            </a:r>
            <a:br>
              <a:rPr lang="ru-RU" sz="3200" b="1" dirty="0" smtClean="0">
                <a:solidFill>
                  <a:srgbClr val="C00000"/>
                </a:solidFill>
              </a:rPr>
            </a:br>
            <a:r>
              <a:rPr lang="ru-RU" sz="3200" b="1" dirty="0" smtClean="0">
                <a:solidFill>
                  <a:srgbClr val="C00000"/>
                </a:solidFill>
              </a:rPr>
              <a:t>фактор риска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785868"/>
            <a:ext cx="7283152" cy="4525963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СД 2 типа</a:t>
            </a:r>
          </a:p>
          <a:p>
            <a:r>
              <a:rPr lang="ru-RU" dirty="0" smtClean="0"/>
              <a:t>Артериальной гипертонии</a:t>
            </a:r>
          </a:p>
          <a:p>
            <a:r>
              <a:rPr lang="ru-RU" dirty="0" smtClean="0"/>
              <a:t>Атеросклероза</a:t>
            </a:r>
          </a:p>
          <a:p>
            <a:r>
              <a:rPr lang="ru-RU" dirty="0" smtClean="0"/>
              <a:t>Желчно-каменной болезни</a:t>
            </a:r>
          </a:p>
          <a:p>
            <a:r>
              <a:rPr lang="ru-RU" dirty="0" smtClean="0"/>
              <a:t>Синдрома </a:t>
            </a:r>
            <a:r>
              <a:rPr lang="ru-RU" dirty="0" err="1" smtClean="0"/>
              <a:t>обструктивного</a:t>
            </a:r>
            <a:r>
              <a:rPr lang="ru-RU" dirty="0" smtClean="0"/>
              <a:t> апноэ сна</a:t>
            </a:r>
          </a:p>
          <a:p>
            <a:r>
              <a:rPr lang="ru-RU" dirty="0" smtClean="0"/>
              <a:t>ИБС и сердечно-сосудистой недостаточности</a:t>
            </a:r>
          </a:p>
          <a:p>
            <a:r>
              <a:rPr lang="ru-RU" dirty="0" smtClean="0"/>
              <a:t>Бесплодия</a:t>
            </a:r>
          </a:p>
          <a:p>
            <a:r>
              <a:rPr lang="ru-RU" dirty="0" smtClean="0"/>
              <a:t>Заболеваний опорно-двигательного аппарата</a:t>
            </a:r>
          </a:p>
          <a:p>
            <a:r>
              <a:rPr lang="ru-RU" dirty="0" smtClean="0"/>
              <a:t>Подагры</a:t>
            </a:r>
          </a:p>
          <a:p>
            <a:r>
              <a:rPr lang="ru-RU" dirty="0" smtClean="0"/>
              <a:t>Злокачественных новообразований</a:t>
            </a:r>
            <a:endParaRPr lang="ru-RU" dirty="0"/>
          </a:p>
        </p:txBody>
      </p:sp>
      <p:pic>
        <p:nvPicPr>
          <p:cNvPr id="3074" name="Picture 2" descr="http://savepic.ru/2257587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0274" y="94839"/>
            <a:ext cx="2911680" cy="3262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0758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Box 1"/>
          <p:cNvSpPr txBox="1">
            <a:spLocks noChangeArrowheads="1"/>
          </p:cNvSpPr>
          <p:nvPr/>
        </p:nvSpPr>
        <p:spPr bwMode="auto">
          <a:xfrm>
            <a:off x="540688" y="1340768"/>
            <a:ext cx="8288536" cy="2369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000" b="1" dirty="0" smtClean="0">
                <a:solidFill>
                  <a:srgbClr val="000066"/>
                </a:solidFill>
                <a:latin typeface="Comic Sans MS" pitchFamily="66" charset="0"/>
                <a:cs typeface="Arial" pitchFamily="34" charset="0"/>
              </a:rPr>
              <a:t>«Существуют </a:t>
            </a:r>
            <a:r>
              <a:rPr lang="ru-RU" sz="2000" b="1" dirty="0">
                <a:solidFill>
                  <a:srgbClr val="000066"/>
                </a:solidFill>
                <a:latin typeface="Comic Sans MS" pitchFamily="66" charset="0"/>
                <a:cs typeface="Arial" pitchFamily="34" charset="0"/>
              </a:rPr>
              <a:t>две ситуации, когда встреча врача и пациента обречена на неудачу: ожирение и облысение. В </a:t>
            </a:r>
            <a:r>
              <a:rPr lang="ru-RU" sz="2000" b="1" dirty="0" err="1">
                <a:solidFill>
                  <a:srgbClr val="000066"/>
                </a:solidFill>
                <a:latin typeface="Comic Sans MS" pitchFamily="66" charset="0"/>
                <a:cs typeface="Arial" pitchFamily="34" charset="0"/>
              </a:rPr>
              <a:t>обoих</a:t>
            </a:r>
            <a:r>
              <a:rPr lang="ru-RU" sz="2000" b="1" dirty="0">
                <a:solidFill>
                  <a:srgbClr val="000066"/>
                </a:solidFill>
                <a:latin typeface="Comic Sans MS" pitchFamily="66" charset="0"/>
                <a:cs typeface="Arial" pitchFamily="34" charset="0"/>
              </a:rPr>
              <a:t> случаях пациент уверен, что в основе заболевания лежит эндокринная патология, тогда как врач понимает, </a:t>
            </a:r>
            <a:r>
              <a:rPr lang="ru-RU" sz="2000" b="1" dirty="0" smtClean="0">
                <a:solidFill>
                  <a:srgbClr val="000066"/>
                </a:solidFill>
                <a:latin typeface="Comic Sans MS" pitchFamily="66" charset="0"/>
                <a:cs typeface="Arial" pitchFamily="34" charset="0"/>
              </a:rPr>
              <a:t> что </a:t>
            </a:r>
            <a:r>
              <a:rPr lang="ru-RU" sz="2000" b="1" dirty="0">
                <a:solidFill>
                  <a:srgbClr val="000066"/>
                </a:solidFill>
                <a:latin typeface="Comic Sans MS" pitchFamily="66" charset="0"/>
                <a:cs typeface="Arial" pitchFamily="34" charset="0"/>
              </a:rPr>
              <a:t>в обоих случаях на долю эндокринной патологии приходится не более 5% </a:t>
            </a:r>
            <a:r>
              <a:rPr lang="ru-RU" sz="2000" b="1" dirty="0" smtClean="0">
                <a:solidFill>
                  <a:srgbClr val="000066"/>
                </a:solidFill>
                <a:latin typeface="Comic Sans MS" pitchFamily="66" charset="0"/>
                <a:cs typeface="Arial" pitchFamily="34" charset="0"/>
              </a:rPr>
              <a:t>случаев.»</a:t>
            </a:r>
            <a:endParaRPr lang="ru-RU" sz="2800" b="1" dirty="0">
              <a:latin typeface="Comic Sans MS" pitchFamily="66" charset="0"/>
              <a:cs typeface="Arial" pitchFamily="34" charset="0"/>
            </a:endParaRPr>
          </a:p>
          <a:p>
            <a:pPr>
              <a:defRPr/>
            </a:pPr>
            <a:endParaRPr lang="ru-RU" sz="2800" b="1" dirty="0">
              <a:latin typeface="Calibri" pitchFamily="34" charset="0"/>
              <a:cs typeface="Arial" pitchFamily="34" charset="0"/>
            </a:endParaRPr>
          </a:p>
        </p:txBody>
      </p:sp>
      <p:sp>
        <p:nvSpPr>
          <p:cNvPr id="58370" name="TextBox 2"/>
          <p:cNvSpPr txBox="1">
            <a:spLocks noChangeArrowheads="1"/>
          </p:cNvSpPr>
          <p:nvPr/>
        </p:nvSpPr>
        <p:spPr bwMode="auto">
          <a:xfrm>
            <a:off x="5003800" y="4652963"/>
            <a:ext cx="412908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>
                <a:latin typeface="Calibri" pitchFamily="34" charset="0"/>
              </a:rPr>
              <a:t>Бакстер, Фелиг, 1972 г</a:t>
            </a:r>
          </a:p>
        </p:txBody>
      </p:sp>
    </p:spTree>
    <p:extLst>
      <p:ext uri="{BB962C8B-B14F-4D97-AF65-F5344CB8AC3E}">
        <p14:creationId xmlns:p14="http://schemas.microsoft.com/office/powerpoint/2010/main" val="1036307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075240" cy="1143000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rgbClr val="7030A0"/>
                </a:solidFill>
              </a:rPr>
              <a:t>По данным </a:t>
            </a:r>
            <a:r>
              <a:rPr lang="ru-RU" sz="2400" b="1" dirty="0" smtClean="0">
                <a:solidFill>
                  <a:srgbClr val="7030A0"/>
                </a:solidFill>
              </a:rPr>
              <a:t>ВОЗ </a:t>
            </a:r>
            <a:r>
              <a:rPr lang="ru-RU" sz="2400" b="1" dirty="0">
                <a:solidFill>
                  <a:srgbClr val="7030A0"/>
                </a:solidFill>
              </a:rPr>
              <a:t>продолжительность жизни человека и состояние его </a:t>
            </a:r>
            <a:r>
              <a:rPr lang="ru-RU" sz="2400" b="1" dirty="0" smtClean="0">
                <a:solidFill>
                  <a:srgbClr val="7030A0"/>
                </a:solidFill>
              </a:rPr>
              <a:t>здоровья</a:t>
            </a:r>
            <a:r>
              <a:rPr lang="ru-RU" sz="2400" b="1" dirty="0"/>
              <a:t> </a:t>
            </a:r>
            <a:r>
              <a:rPr lang="ru-RU" sz="2400" b="1" dirty="0">
                <a:solidFill>
                  <a:srgbClr val="7030A0"/>
                </a:solidFill>
              </a:rPr>
              <a:t>определяет</a:t>
            </a:r>
            <a:r>
              <a:rPr lang="ru-RU" sz="2400" b="1" dirty="0" smtClean="0">
                <a:solidFill>
                  <a:srgbClr val="7030A0"/>
                </a:solidFill>
              </a:rPr>
              <a:t> 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3419872" y="1700808"/>
            <a:ext cx="5112568" cy="4543400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 smtClean="0"/>
              <a:t>60</a:t>
            </a:r>
            <a:r>
              <a:rPr lang="ru-RU" b="1" dirty="0"/>
              <a:t>%</a:t>
            </a:r>
            <a:r>
              <a:rPr lang="ru-RU" dirty="0"/>
              <a:t> </a:t>
            </a:r>
            <a:r>
              <a:rPr lang="ru-RU" dirty="0" smtClean="0"/>
              <a:t>- образ </a:t>
            </a:r>
            <a:r>
              <a:rPr lang="ru-RU" dirty="0"/>
              <a:t>жизни и система </a:t>
            </a:r>
            <a:r>
              <a:rPr lang="ru-RU" dirty="0" smtClean="0"/>
              <a:t>			питания</a:t>
            </a:r>
          </a:p>
          <a:p>
            <a:endParaRPr lang="ru-RU" dirty="0"/>
          </a:p>
          <a:p>
            <a:r>
              <a:rPr lang="ru-RU" b="1" dirty="0" smtClean="0"/>
              <a:t>15</a:t>
            </a:r>
            <a:r>
              <a:rPr lang="ru-RU" b="1" dirty="0"/>
              <a:t>%</a:t>
            </a:r>
            <a:r>
              <a:rPr lang="ru-RU" dirty="0"/>
              <a:t> - </a:t>
            </a:r>
            <a:r>
              <a:rPr lang="ru-RU" dirty="0" smtClean="0"/>
              <a:t>наследственность</a:t>
            </a:r>
          </a:p>
          <a:p>
            <a:endParaRPr lang="ru-RU" dirty="0"/>
          </a:p>
          <a:p>
            <a:endParaRPr lang="ru-RU" dirty="0" smtClean="0"/>
          </a:p>
          <a:p>
            <a:r>
              <a:rPr lang="ru-RU" b="1" dirty="0" smtClean="0"/>
              <a:t>15</a:t>
            </a:r>
            <a:r>
              <a:rPr lang="ru-RU" b="1" dirty="0"/>
              <a:t>%</a:t>
            </a:r>
            <a:r>
              <a:rPr lang="ru-RU" dirty="0"/>
              <a:t> - условия внешней </a:t>
            </a:r>
            <a:r>
              <a:rPr lang="ru-RU" dirty="0" smtClean="0"/>
              <a:t>среды</a:t>
            </a:r>
          </a:p>
          <a:p>
            <a:endParaRPr lang="ru-RU" dirty="0"/>
          </a:p>
          <a:p>
            <a:endParaRPr lang="ru-RU" dirty="0" smtClean="0"/>
          </a:p>
          <a:p>
            <a:r>
              <a:rPr lang="ru-RU" b="1" dirty="0" smtClean="0"/>
              <a:t>10%</a:t>
            </a:r>
            <a:r>
              <a:rPr lang="ru-RU" dirty="0" smtClean="0"/>
              <a:t> - услуги здравоохранения</a:t>
            </a:r>
            <a:endParaRPr lang="ru-RU" dirty="0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24744"/>
            <a:ext cx="1871284" cy="16264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046" y="2751153"/>
            <a:ext cx="2428875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653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416" y="3941778"/>
            <a:ext cx="1778956" cy="1324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65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0519" y="5454840"/>
            <a:ext cx="1716782" cy="107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34309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tx2"/>
                </a:solidFill>
                <a:latin typeface="Comic Sans MS" pitchFamily="66" charset="0"/>
              </a:rPr>
              <a:t>Почему развивается ожирение?</a:t>
            </a:r>
            <a:endParaRPr lang="ru-RU" sz="3200" b="1" dirty="0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63888" y="1600200"/>
            <a:ext cx="5122912" cy="4525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smtClean="0"/>
              <a:t>            Избыточное питание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Гиподинамия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                   Наследственность</a:t>
            </a:r>
            <a:endParaRPr lang="ru-RU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4436" y="1171983"/>
            <a:ext cx="2088232" cy="1834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78" y="3140968"/>
            <a:ext cx="2842974" cy="1728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 descr="http://f1.live4fun.ru/pictures/img_5222407_1029_5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9" y="5068211"/>
            <a:ext cx="2386386" cy="1789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3865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Comic Sans MS" pitchFamily="66" charset="0"/>
              </a:rPr>
              <a:t>Энергетический баланс</a:t>
            </a:r>
            <a:endParaRPr lang="ru-RU" sz="36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1628800"/>
            <a:ext cx="3257544" cy="614354"/>
          </a:xfrm>
        </p:spPr>
        <p:txBody>
          <a:bodyPr>
            <a:noAutofit/>
          </a:bodyPr>
          <a:lstStyle/>
          <a:p>
            <a:pPr>
              <a:lnSpc>
                <a:spcPts val="2000"/>
              </a:lnSpc>
              <a:buNone/>
            </a:pPr>
            <a:r>
              <a:rPr lang="ru-RU" sz="2800" b="1" dirty="0" smtClean="0">
                <a:latin typeface="Comic Sans MS" pitchFamily="66" charset="0"/>
              </a:rPr>
              <a:t>Поступление </a:t>
            </a:r>
          </a:p>
          <a:p>
            <a:pPr>
              <a:lnSpc>
                <a:spcPts val="2000"/>
              </a:lnSpc>
              <a:buNone/>
            </a:pPr>
            <a:r>
              <a:rPr lang="ru-RU" sz="2800" b="1" dirty="0" smtClean="0">
                <a:latin typeface="Comic Sans MS" pitchFamily="66" charset="0"/>
              </a:rPr>
              <a:t>энергии</a:t>
            </a:r>
            <a:endParaRPr lang="ru-RU" sz="2800" b="1" dirty="0">
              <a:latin typeface="Comic Sans MS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42910" y="2536024"/>
            <a:ext cx="7715304" cy="178595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Равнобедренный треугольник 4"/>
          <p:cNvSpPr/>
          <p:nvPr/>
        </p:nvSpPr>
        <p:spPr>
          <a:xfrm>
            <a:off x="3428992" y="2714620"/>
            <a:ext cx="2286016" cy="1571636"/>
          </a:xfrm>
          <a:prstGeom prst="triangl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6786578" y="1714488"/>
            <a:ext cx="1643074" cy="605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</a:pPr>
            <a:r>
              <a:rPr lang="ru-RU" sz="2800" b="1" dirty="0" smtClean="0">
                <a:latin typeface="Comic Sans MS" pitchFamily="66" charset="0"/>
              </a:rPr>
              <a:t>Расход</a:t>
            </a:r>
          </a:p>
          <a:p>
            <a:pPr>
              <a:lnSpc>
                <a:spcPts val="2000"/>
              </a:lnSpc>
            </a:pPr>
            <a:r>
              <a:rPr lang="ru-RU" sz="2800" b="1" dirty="0" smtClean="0">
                <a:latin typeface="Comic Sans MS" pitchFamily="66" charset="0"/>
              </a:rPr>
              <a:t>энергии</a:t>
            </a:r>
            <a:endParaRPr lang="ru-RU" sz="2800" b="1" dirty="0">
              <a:latin typeface="Comic Sans MS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2910" y="5286388"/>
            <a:ext cx="28023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</a:rPr>
              <a:t>Вес стабилен</a:t>
            </a:r>
            <a:endParaRPr lang="ru-RU" sz="3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9" name="Прямая со стрелкой 8"/>
          <p:cNvCxnSpPr/>
          <p:nvPr/>
        </p:nvCxnSpPr>
        <p:spPr>
          <a:xfrm>
            <a:off x="4429124" y="5643578"/>
            <a:ext cx="3357586" cy="1588"/>
          </a:xfrm>
          <a:prstGeom prst="straightConnector1">
            <a:avLst/>
          </a:prstGeom>
          <a:ln w="152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785786" y="3214686"/>
            <a:ext cx="16305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tx2"/>
                </a:solidFill>
                <a:latin typeface="Comic Sans MS" pitchFamily="66" charset="0"/>
              </a:rPr>
              <a:t>прием пищи</a:t>
            </a:r>
            <a:endParaRPr lang="ru-RU" b="1" dirty="0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786446" y="3143248"/>
            <a:ext cx="3357554" cy="17820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2">
                  <a:lumMod val="50000"/>
                </a:schemeClr>
              </a:buClr>
              <a:buFont typeface="Arial" pitchFamily="34" charset="0"/>
              <a:buChar char="•"/>
            </a:pPr>
            <a:r>
              <a:rPr lang="ru-RU" b="1" dirty="0" smtClean="0">
                <a:solidFill>
                  <a:schemeClr val="tx2"/>
                </a:solidFill>
                <a:latin typeface="Comic Sans MS" pitchFamily="66" charset="0"/>
              </a:rPr>
              <a:t>  Основной обмен </a:t>
            </a:r>
          </a:p>
          <a:p>
            <a:r>
              <a:rPr lang="ru-RU" b="1" dirty="0" smtClean="0">
                <a:solidFill>
                  <a:schemeClr val="tx2"/>
                </a:solidFill>
                <a:latin typeface="Comic Sans MS" pitchFamily="66" charset="0"/>
              </a:rPr>
              <a:t>веществ 65-70%</a:t>
            </a:r>
            <a:r>
              <a:rPr lang="ru-RU" dirty="0" smtClean="0">
                <a:solidFill>
                  <a:schemeClr val="tx2"/>
                </a:solidFill>
                <a:latin typeface="Comic Sans MS" pitchFamily="66" charset="0"/>
              </a:rPr>
              <a:t> </a:t>
            </a:r>
          </a:p>
          <a:p>
            <a:endParaRPr lang="ru-RU" dirty="0" smtClean="0">
              <a:solidFill>
                <a:schemeClr val="tx2"/>
              </a:solidFill>
              <a:latin typeface="Comic Sans MS" pitchFamily="66" charset="0"/>
            </a:endParaRPr>
          </a:p>
          <a:p>
            <a:pPr>
              <a:buClr>
                <a:schemeClr val="accent2">
                  <a:lumMod val="50000"/>
                </a:schemeClr>
              </a:buClr>
              <a:buFont typeface="Arial" pitchFamily="34" charset="0"/>
              <a:buChar char="•"/>
            </a:pPr>
            <a:r>
              <a:rPr lang="ru-RU" b="1" dirty="0" smtClean="0">
                <a:solidFill>
                  <a:schemeClr val="tx2"/>
                </a:solidFill>
                <a:latin typeface="Comic Sans MS" pitchFamily="66" charset="0"/>
              </a:rPr>
              <a:t>  Теплообразование  10%</a:t>
            </a:r>
          </a:p>
          <a:p>
            <a:pPr>
              <a:lnSpc>
                <a:spcPct val="80000"/>
              </a:lnSpc>
              <a:spcBef>
                <a:spcPct val="50000"/>
              </a:spcBef>
              <a:buClr>
                <a:srgbClr val="800000"/>
              </a:buClr>
              <a:buFont typeface="Arial" pitchFamily="34" charset="0"/>
              <a:buChar char="•"/>
            </a:pPr>
            <a:r>
              <a:rPr lang="ru-RU" b="1" dirty="0" smtClean="0">
                <a:solidFill>
                  <a:schemeClr val="tx2"/>
                </a:solidFill>
                <a:latin typeface="Comic Sans MS" pitchFamily="66" charset="0"/>
              </a:rPr>
              <a:t>  Физическая нагрузка  20-25%</a:t>
            </a:r>
            <a:endParaRPr lang="ru-RU" dirty="0" smtClean="0">
              <a:solidFill>
                <a:schemeClr val="tx2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6285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939784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Comic Sans MS" pitchFamily="66" charset="0"/>
              </a:rPr>
              <a:t>Энергетический баланс при снижении массы тела</a:t>
            </a:r>
            <a:endParaRPr lang="ru-RU" sz="36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 rot="873113">
            <a:off x="924523" y="1266601"/>
            <a:ext cx="3257544" cy="614354"/>
          </a:xfrm>
        </p:spPr>
        <p:txBody>
          <a:bodyPr>
            <a:noAutofit/>
          </a:bodyPr>
          <a:lstStyle/>
          <a:p>
            <a:pPr>
              <a:lnSpc>
                <a:spcPts val="2000"/>
              </a:lnSpc>
              <a:buNone/>
            </a:pPr>
            <a:r>
              <a:rPr lang="ru-RU" sz="2400" b="1" dirty="0" smtClean="0">
                <a:latin typeface="Comic Sans MS" pitchFamily="66" charset="0"/>
              </a:rPr>
              <a:t>Поступление </a:t>
            </a:r>
          </a:p>
          <a:p>
            <a:pPr>
              <a:lnSpc>
                <a:spcPts val="2000"/>
              </a:lnSpc>
              <a:buNone/>
            </a:pPr>
            <a:r>
              <a:rPr lang="ru-RU" sz="2400" b="1" dirty="0" smtClean="0">
                <a:latin typeface="Comic Sans MS" pitchFamily="66" charset="0"/>
              </a:rPr>
              <a:t>энергии</a:t>
            </a:r>
            <a:endParaRPr lang="ru-RU" sz="2400" b="1" dirty="0">
              <a:latin typeface="Comic Sans MS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 rot="869269">
            <a:off x="642910" y="2536024"/>
            <a:ext cx="7715304" cy="178595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Равнобедренный треугольник 4"/>
          <p:cNvSpPr/>
          <p:nvPr/>
        </p:nvSpPr>
        <p:spPr>
          <a:xfrm>
            <a:off x="3428992" y="2714620"/>
            <a:ext cx="2286016" cy="1571636"/>
          </a:xfrm>
          <a:prstGeom prst="triangl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 rot="854386">
            <a:off x="6699895" y="2676792"/>
            <a:ext cx="1643074" cy="631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</a:pPr>
            <a:r>
              <a:rPr lang="ru-RU" sz="2400" b="1" dirty="0" smtClean="0">
                <a:latin typeface="Comic Sans MS" pitchFamily="66" charset="0"/>
              </a:rPr>
              <a:t>Расход</a:t>
            </a:r>
          </a:p>
          <a:p>
            <a:pPr>
              <a:lnSpc>
                <a:spcPts val="2000"/>
              </a:lnSpc>
            </a:pPr>
            <a:r>
              <a:rPr lang="ru-RU" sz="2400" b="1" dirty="0" smtClean="0">
                <a:latin typeface="Comic Sans MS" pitchFamily="66" charset="0"/>
              </a:rPr>
              <a:t>энергии</a:t>
            </a:r>
            <a:endParaRPr lang="ru-RU" sz="2400" b="1" dirty="0">
              <a:latin typeface="Comic Sans MS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11760" y="5321999"/>
            <a:ext cx="30679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</a:rPr>
              <a:t>Вес снижается</a:t>
            </a:r>
            <a:endParaRPr lang="ru-RU" sz="3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9" name="Прямая со стрелкой 8"/>
          <p:cNvCxnSpPr/>
          <p:nvPr/>
        </p:nvCxnSpPr>
        <p:spPr>
          <a:xfrm>
            <a:off x="6084168" y="4861119"/>
            <a:ext cx="0" cy="1568094"/>
          </a:xfrm>
          <a:prstGeom prst="straightConnector1">
            <a:avLst/>
          </a:prstGeom>
          <a:ln w="152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3734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697771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>Энергетический баланс </a:t>
            </a:r>
            <a:br>
              <a:rPr lang="ru-RU" sz="3600" b="1" dirty="0" smtClean="0">
                <a:solidFill>
                  <a:srgbClr val="C00000"/>
                </a:solidFill>
              </a:rPr>
            </a:br>
            <a:r>
              <a:rPr lang="ru-RU" sz="3600" b="1" dirty="0" smtClean="0">
                <a:solidFill>
                  <a:srgbClr val="C00000"/>
                </a:solidFill>
              </a:rPr>
              <a:t>при ожирении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 rot="20766861">
            <a:off x="604876" y="2407444"/>
            <a:ext cx="3257544" cy="614354"/>
          </a:xfrm>
        </p:spPr>
        <p:txBody>
          <a:bodyPr>
            <a:noAutofit/>
          </a:bodyPr>
          <a:lstStyle/>
          <a:p>
            <a:pPr>
              <a:lnSpc>
                <a:spcPts val="2000"/>
              </a:lnSpc>
              <a:buNone/>
            </a:pPr>
            <a:r>
              <a:rPr lang="ru-RU" sz="2400" b="1" dirty="0" smtClean="0">
                <a:latin typeface="Comic Sans MS" pitchFamily="66" charset="0"/>
              </a:rPr>
              <a:t>Поступление </a:t>
            </a:r>
          </a:p>
          <a:p>
            <a:pPr>
              <a:lnSpc>
                <a:spcPts val="2000"/>
              </a:lnSpc>
              <a:buNone/>
            </a:pPr>
            <a:r>
              <a:rPr lang="ru-RU" sz="2400" b="1" dirty="0" smtClean="0">
                <a:latin typeface="Comic Sans MS" pitchFamily="66" charset="0"/>
              </a:rPr>
              <a:t>энергии</a:t>
            </a:r>
            <a:endParaRPr lang="ru-RU" sz="2400" b="1" dirty="0">
              <a:latin typeface="Comic Sans MS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 rot="20749891">
            <a:off x="642910" y="2536024"/>
            <a:ext cx="7715304" cy="178595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Равнобедренный треугольник 4"/>
          <p:cNvSpPr/>
          <p:nvPr/>
        </p:nvSpPr>
        <p:spPr>
          <a:xfrm>
            <a:off x="3428992" y="2714620"/>
            <a:ext cx="2286016" cy="1571636"/>
          </a:xfrm>
          <a:prstGeom prst="triangl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 rot="20782245">
            <a:off x="6571468" y="1157232"/>
            <a:ext cx="1643074" cy="622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</a:pPr>
            <a:r>
              <a:rPr lang="ru-RU" sz="2400" b="1" dirty="0" smtClean="0">
                <a:latin typeface="Comic Sans MS" pitchFamily="66" charset="0"/>
              </a:rPr>
              <a:t>Расход</a:t>
            </a:r>
          </a:p>
          <a:p>
            <a:pPr>
              <a:lnSpc>
                <a:spcPts val="2000"/>
              </a:lnSpc>
            </a:pPr>
            <a:r>
              <a:rPr lang="ru-RU" sz="2400" b="1" dirty="0" smtClean="0">
                <a:latin typeface="Comic Sans MS" pitchFamily="66" charset="0"/>
              </a:rPr>
              <a:t>энергии</a:t>
            </a:r>
            <a:endParaRPr lang="ru-RU" sz="2400" b="1" dirty="0">
              <a:latin typeface="Comic Sans MS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95736" y="5148507"/>
            <a:ext cx="33778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Вес нарастает</a:t>
            </a:r>
            <a:endParaRPr lang="ru-RU" sz="3600" b="1" dirty="0">
              <a:solidFill>
                <a:schemeClr val="accent2">
                  <a:lumMod val="75000"/>
                </a:schemeClr>
              </a:solidFill>
              <a:latin typeface="Comic Sans MS" pitchFamily="66" charset="0"/>
            </a:endParaRPr>
          </a:p>
        </p:txBody>
      </p:sp>
      <p:cxnSp>
        <p:nvCxnSpPr>
          <p:cNvPr id="9" name="Прямая со стрелкой 8"/>
          <p:cNvCxnSpPr/>
          <p:nvPr/>
        </p:nvCxnSpPr>
        <p:spPr>
          <a:xfrm flipH="1" flipV="1">
            <a:off x="5940152" y="4437112"/>
            <a:ext cx="36574" cy="1357322"/>
          </a:xfrm>
          <a:prstGeom prst="straightConnector1">
            <a:avLst/>
          </a:prstGeom>
          <a:ln w="152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9759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 fontScale="90000"/>
          </a:bodyPr>
          <a:lstStyle/>
          <a:p>
            <a:r>
              <a:rPr lang="ru-RU" sz="3200" dirty="0" smtClean="0"/>
              <a:t>ГБУЗ «Первая </a:t>
            </a:r>
            <a:r>
              <a:rPr lang="ru-RU" sz="3200" dirty="0"/>
              <a:t>городская клиническая</a:t>
            </a:r>
            <a:br>
              <a:rPr lang="ru-RU" sz="3200" dirty="0"/>
            </a:br>
            <a:r>
              <a:rPr lang="ru-RU" sz="3200" dirty="0" smtClean="0"/>
              <a:t>больница </a:t>
            </a:r>
            <a:r>
              <a:rPr lang="ru-RU" sz="3200" dirty="0"/>
              <a:t>им. </a:t>
            </a:r>
            <a:r>
              <a:rPr lang="ru-RU" sz="3200" dirty="0" err="1"/>
              <a:t>Е.Е.Волосевич</a:t>
            </a:r>
            <a:r>
              <a:rPr lang="ru-RU" sz="3200" dirty="0" smtClean="0"/>
              <a:t>»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158417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400" b="1" dirty="0" smtClean="0"/>
              <a:t>Э</a:t>
            </a:r>
            <a:r>
              <a:rPr lang="en-GB" sz="4400" b="1" dirty="0" err="1" smtClean="0"/>
              <a:t>ндокринологический</a:t>
            </a:r>
            <a:r>
              <a:rPr lang="en-GB" sz="4400" b="1" dirty="0" smtClean="0"/>
              <a:t> </a:t>
            </a:r>
            <a:r>
              <a:rPr lang="ru-RU" sz="4400" b="1" dirty="0"/>
              <a:t>лечебно-</a:t>
            </a:r>
            <a:r>
              <a:rPr lang="en-GB" sz="4400" b="1" dirty="0" err="1"/>
              <a:t>консультативный</a:t>
            </a:r>
            <a:r>
              <a:rPr lang="en-GB" sz="4400" b="1" dirty="0"/>
              <a:t> </a:t>
            </a:r>
            <a:r>
              <a:rPr lang="en-GB" sz="4400" b="1" dirty="0" err="1"/>
              <a:t>центр</a:t>
            </a:r>
            <a:endParaRPr lang="ru-RU" sz="4400" b="1" dirty="0"/>
          </a:p>
          <a:p>
            <a:pPr algn="ctr">
              <a:buNone/>
            </a:pPr>
            <a:endParaRPr lang="ru-RU" sz="4400" b="1" dirty="0" smtClean="0"/>
          </a:p>
          <a:p>
            <a:pPr algn="ctr">
              <a:buNone/>
            </a:pPr>
            <a:endParaRPr lang="ru-RU" sz="4400" b="1" dirty="0"/>
          </a:p>
          <a:p>
            <a:pPr algn="ctr">
              <a:buNone/>
            </a:pPr>
            <a:endParaRPr lang="ru-RU" sz="4400" b="1" dirty="0" smtClean="0"/>
          </a:p>
          <a:p>
            <a:pPr algn="ctr">
              <a:buNone/>
            </a:pPr>
            <a:endParaRPr lang="en-GB" sz="4400" b="1" dirty="0"/>
          </a:p>
          <a:p>
            <a:endParaRPr lang="ru-RU" b="1" dirty="0"/>
          </a:p>
        </p:txBody>
      </p:sp>
      <p:pic>
        <p:nvPicPr>
          <p:cNvPr id="4098" name="Рисунок 1" descr="Описание: E:\Эндоцентр\История Эндоцентра\IMG_005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7834" y="3602561"/>
            <a:ext cx="4916166" cy="3280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95536" y="3861048"/>
            <a:ext cx="338437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ru-RU" sz="2800" dirty="0"/>
              <a:t>ул. Суворова 3, </a:t>
            </a:r>
          </a:p>
          <a:p>
            <a:pPr algn="ctr">
              <a:buNone/>
            </a:pPr>
            <a:r>
              <a:rPr lang="ru-RU" sz="2800" dirty="0"/>
              <a:t>тел.: </a:t>
            </a:r>
            <a:r>
              <a:rPr lang="ru-RU" sz="2800" dirty="0" smtClean="0"/>
              <a:t>63-28-13</a:t>
            </a:r>
          </a:p>
          <a:p>
            <a:pPr algn="ctr">
              <a:buNone/>
            </a:pPr>
            <a:r>
              <a:rPr lang="en-US" sz="2800" dirty="0" smtClean="0">
                <a:solidFill>
                  <a:srgbClr val="0070C0"/>
                </a:solidFill>
              </a:rPr>
              <a:t>www.1gkb.ru</a:t>
            </a:r>
            <a:endParaRPr lang="ru-RU" sz="2800" dirty="0" smtClean="0">
              <a:solidFill>
                <a:srgbClr val="0070C0"/>
              </a:solidFill>
            </a:endParaRPr>
          </a:p>
          <a:p>
            <a:pPr algn="ctr">
              <a:buNone/>
            </a:pPr>
            <a:endParaRPr lang="ru-RU" sz="2800" dirty="0" smtClean="0"/>
          </a:p>
        </p:txBody>
      </p:sp>
    </p:spTree>
    <p:extLst>
      <p:ext uri="{BB962C8B-B14F-4D97-AF65-F5344CB8AC3E}">
        <p14:creationId xmlns:p14="http://schemas.microsoft.com/office/powerpoint/2010/main" val="2866425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Ожирение. Что делать?</a:t>
            </a:r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85861"/>
            <a:ext cx="4186238" cy="2928958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«… Не надо в клинику ходить. Голодание предложат и на деньги разведут…»</a:t>
            </a:r>
          </a:p>
          <a:p>
            <a:pPr>
              <a:buNone/>
            </a:pPr>
            <a:r>
              <a:rPr lang="ru-RU" sz="2000" i="1" dirty="0" smtClean="0"/>
              <a:t>(из переписки на одном из сайтов для, желающих похудеть) </a:t>
            </a:r>
            <a:endParaRPr lang="ru-RU" sz="2000" i="1" dirty="0"/>
          </a:p>
        </p:txBody>
      </p:sp>
      <p:pic>
        <p:nvPicPr>
          <p:cNvPr id="66562" name="Picture 2" descr="http://img.webmd.com/dtmcms/live/webmd/consumer_assets/site_images/articles/health_tools/fertility_slideshow/getty_rm_photo_of_small_woman_and_big_ma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6314" y="1500174"/>
            <a:ext cx="3952875" cy="268605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857488" y="4500570"/>
            <a:ext cx="342902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Обследовать</a:t>
            </a:r>
          </a:p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Обучать</a:t>
            </a:r>
          </a:p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Лечить</a:t>
            </a:r>
          </a:p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Наблюдать</a:t>
            </a:r>
            <a:endParaRPr lang="ru-RU" sz="32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6223909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dirty="0">
                <a:solidFill>
                  <a:srgbClr val="C00000"/>
                </a:solidFill>
                <a:latin typeface="Comic Sans MS" pitchFamily="66" charset="0"/>
              </a:rPr>
              <a:t>Кабинет коррекции</a:t>
            </a:r>
            <a:r>
              <a:rPr lang="ru-RU" sz="3600" dirty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ru-RU" sz="3600" b="1" dirty="0" smtClean="0">
                <a:solidFill>
                  <a:srgbClr val="C00000"/>
                </a:solidFill>
                <a:latin typeface="Comic Sans MS" pitchFamily="66" charset="0"/>
              </a:rPr>
              <a:t>веса</a:t>
            </a:r>
            <a:r>
              <a:rPr lang="ru-RU" sz="3200" b="1" dirty="0" smtClean="0">
                <a:latin typeface="Comic Sans MS" pitchFamily="66" charset="0"/>
              </a:rPr>
              <a:t/>
            </a:r>
            <a:br>
              <a:rPr lang="ru-RU" sz="3200" b="1" dirty="0" smtClean="0">
                <a:latin typeface="Comic Sans MS" pitchFamily="66" charset="0"/>
              </a:rPr>
            </a:br>
            <a:r>
              <a:rPr lang="ru-RU" sz="3200" b="1" dirty="0">
                <a:latin typeface="Comic Sans MS" pitchFamily="66" charset="0"/>
              </a:rPr>
              <a:t/>
            </a:r>
            <a:br>
              <a:rPr lang="ru-RU" sz="3200" b="1" dirty="0">
                <a:latin typeface="Comic Sans MS" pitchFamily="66" charset="0"/>
              </a:rPr>
            </a:br>
            <a:r>
              <a:rPr lang="ru-RU" sz="3200" b="1" i="1" dirty="0">
                <a:solidFill>
                  <a:srgbClr val="002060"/>
                </a:solidFill>
                <a:latin typeface="Comic Sans MS" pitchFamily="66" charset="0"/>
              </a:rPr>
              <a:t>Виды медицинской </a:t>
            </a:r>
            <a:r>
              <a:rPr lang="ru-RU" sz="3200" b="1" i="1" dirty="0" smtClean="0">
                <a:solidFill>
                  <a:srgbClr val="002060"/>
                </a:solidFill>
                <a:latin typeface="Comic Sans MS" pitchFamily="66" charset="0"/>
              </a:rPr>
              <a:t>помощи</a:t>
            </a:r>
            <a:r>
              <a:rPr lang="ru-RU" sz="3200" b="1" i="1" dirty="0" smtClean="0">
                <a:solidFill>
                  <a:srgbClr val="002060"/>
                </a:solidFill>
              </a:rPr>
              <a:t>: </a:t>
            </a:r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353347"/>
          </a:xfrm>
        </p:spPr>
        <p:txBody>
          <a:bodyPr>
            <a:normAutofit fontScale="70000" lnSpcReduction="20000"/>
          </a:bodyPr>
          <a:lstStyle/>
          <a:p>
            <a:pPr lvl="0"/>
            <a:r>
              <a:rPr lang="ru-RU" dirty="0" smtClean="0">
                <a:latin typeface="Comic Sans MS" pitchFamily="66" charset="0"/>
              </a:rPr>
              <a:t>Консультативный </a:t>
            </a:r>
            <a:r>
              <a:rPr lang="ru-RU" dirty="0">
                <a:latin typeface="Comic Sans MS" pitchFamily="66" charset="0"/>
              </a:rPr>
              <a:t>прием пациентов с нарушением энергетического обмена</a:t>
            </a:r>
          </a:p>
          <a:p>
            <a:pPr lvl="0"/>
            <a:r>
              <a:rPr lang="ru-RU" dirty="0">
                <a:latin typeface="Comic Sans MS" pitchFamily="66" charset="0"/>
              </a:rPr>
              <a:t>Расширенная антропометрия</a:t>
            </a:r>
          </a:p>
          <a:p>
            <a:pPr lvl="0"/>
            <a:r>
              <a:rPr lang="ru-RU" dirty="0">
                <a:latin typeface="Comic Sans MS" pitchFamily="66" charset="0"/>
              </a:rPr>
              <a:t>Анализ пищевого дневника</a:t>
            </a:r>
          </a:p>
          <a:p>
            <a:pPr lvl="0"/>
            <a:r>
              <a:rPr lang="ru-RU" dirty="0">
                <a:latin typeface="Comic Sans MS" pitchFamily="66" charset="0"/>
              </a:rPr>
              <a:t>Анкетирование</a:t>
            </a:r>
          </a:p>
          <a:p>
            <a:pPr lvl="0"/>
            <a:r>
              <a:rPr lang="ru-RU" dirty="0">
                <a:latin typeface="Comic Sans MS" pitchFamily="66" charset="0"/>
              </a:rPr>
              <a:t>Лечение ожирения с применением пошаговой программы снижения веса и психотерапевтической поддержкой в группах и индивидуально (услуга платная)</a:t>
            </a:r>
          </a:p>
          <a:p>
            <a:pPr lvl="0"/>
            <a:r>
              <a:rPr lang="ru-RU" dirty="0">
                <a:latin typeface="Comic Sans MS" pitchFamily="66" charset="0"/>
              </a:rPr>
              <a:t>Обучение в рамках школы коррекции веса </a:t>
            </a:r>
          </a:p>
          <a:p>
            <a:pPr lvl="0"/>
            <a:r>
              <a:rPr lang="ru-RU" dirty="0">
                <a:latin typeface="Comic Sans MS" pitchFamily="66" charset="0"/>
              </a:rPr>
              <a:t>Ведение больных после </a:t>
            </a:r>
            <a:r>
              <a:rPr lang="ru-RU" dirty="0" err="1">
                <a:latin typeface="Comic Sans MS" pitchFamily="66" charset="0"/>
              </a:rPr>
              <a:t>бариатрических</a:t>
            </a:r>
            <a:r>
              <a:rPr lang="ru-RU" dirty="0">
                <a:latin typeface="Comic Sans MS" pitchFamily="66" charset="0"/>
              </a:rPr>
              <a:t> операций</a:t>
            </a:r>
          </a:p>
          <a:p>
            <a:pPr lvl="0"/>
            <a:r>
              <a:rPr lang="ru-RU" dirty="0">
                <a:latin typeface="Comic Sans MS" pitchFamily="66" charset="0"/>
              </a:rPr>
              <a:t>Консультирование перед установкой внутрижелудочного баллона, </a:t>
            </a:r>
            <a:r>
              <a:rPr lang="ru-RU" dirty="0" err="1">
                <a:latin typeface="Comic Sans MS" pitchFamily="66" charset="0"/>
              </a:rPr>
              <a:t>бариатрическими</a:t>
            </a:r>
            <a:r>
              <a:rPr lang="ru-RU" dirty="0">
                <a:latin typeface="Comic Sans MS" pitchFamily="66" charset="0"/>
              </a:rPr>
              <a:t> операциями</a:t>
            </a:r>
          </a:p>
          <a:p>
            <a:endParaRPr lang="ru-RU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1270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Рисунок 2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8803824" cy="5904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53997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57158" y="285728"/>
            <a:ext cx="8229600" cy="1143000"/>
          </a:xfrm>
        </p:spPr>
        <p:txBody>
          <a:bodyPr lIns="92075" tIns="46038" rIns="92075" bIns="46038" anchorCtr="1"/>
          <a:lstStyle/>
          <a:p>
            <a:pPr eaLnBrk="1" hangingPunct="1">
              <a:defRPr/>
            </a:pPr>
            <a:r>
              <a:rPr lang="ru-RU" sz="3200" b="1" dirty="0" smtClean="0">
                <a:solidFill>
                  <a:srgbClr val="FF0000"/>
                </a:solidFill>
                <a:latin typeface="Comic Sans MS" pitchFamily="66" charset="0"/>
              </a:rPr>
              <a:t>Лечение ожирения не требуется</a:t>
            </a:r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85786" y="1428736"/>
            <a:ext cx="7772400" cy="4619625"/>
          </a:xfrm>
        </p:spPr>
        <p:txBody>
          <a:bodyPr lIns="92075" tIns="46038" rIns="92075" bIns="46038"/>
          <a:lstStyle/>
          <a:p>
            <a:pPr eaLnBrk="1" hangingPunct="1">
              <a:lnSpc>
                <a:spcPct val="110000"/>
              </a:lnSpc>
              <a:buFont typeface="Arial" pitchFamily="34" charset="0"/>
              <a:buChar char="•"/>
            </a:pPr>
            <a:r>
              <a:rPr lang="ru-RU" sz="2400" dirty="0" smtClean="0">
                <a:latin typeface="Comic Sans MS" pitchFamily="66" charset="0"/>
              </a:rPr>
              <a:t>Пациентам со средним </a:t>
            </a:r>
            <a:r>
              <a:rPr lang="ru-RU" sz="2400" dirty="0" err="1" smtClean="0">
                <a:latin typeface="Comic Sans MS" pitchFamily="66" charset="0"/>
              </a:rPr>
              <a:t>гиноидным</a:t>
            </a:r>
            <a:r>
              <a:rPr lang="ru-RU" sz="2400" dirty="0" smtClean="0">
                <a:latin typeface="Comic Sans MS" pitchFamily="66" charset="0"/>
              </a:rPr>
              <a:t> ожирением при отсутствии факторов риска</a:t>
            </a:r>
          </a:p>
          <a:p>
            <a:pPr eaLnBrk="1" hangingPunct="1">
              <a:lnSpc>
                <a:spcPct val="110000"/>
              </a:lnSpc>
              <a:buFont typeface="Arial" pitchFamily="34" charset="0"/>
              <a:buChar char="•"/>
            </a:pPr>
            <a:r>
              <a:rPr lang="ru-RU" sz="2400" dirty="0" smtClean="0">
                <a:latin typeface="Comic Sans MS" pitchFamily="66" charset="0"/>
              </a:rPr>
              <a:t>Пациентам, желающим снизить массу тела из косметических соображений (может сопровождаться </a:t>
            </a:r>
            <a:r>
              <a:rPr lang="ru-RU" sz="2400" dirty="0" err="1" smtClean="0">
                <a:latin typeface="Comic Sans MS" pitchFamily="66" charset="0"/>
              </a:rPr>
              <a:t>анорексией</a:t>
            </a:r>
            <a:r>
              <a:rPr lang="ru-RU" sz="2400" dirty="0" smtClean="0">
                <a:latin typeface="Comic Sans MS" pitchFamily="66" charset="0"/>
              </a:rPr>
              <a:t> невроза или </a:t>
            </a:r>
            <a:r>
              <a:rPr lang="ru-RU" sz="2400" dirty="0" err="1" smtClean="0">
                <a:latin typeface="Comic Sans MS" pitchFamily="66" charset="0"/>
              </a:rPr>
              <a:t>булемией</a:t>
            </a:r>
            <a:r>
              <a:rPr lang="ru-RU" sz="2400" dirty="0" smtClean="0">
                <a:latin typeface="Comic Sans MS" pitchFamily="66" charset="0"/>
              </a:rPr>
              <a:t>)</a:t>
            </a:r>
          </a:p>
          <a:p>
            <a:pPr eaLnBrk="1" hangingPunct="1">
              <a:lnSpc>
                <a:spcPct val="110000"/>
              </a:lnSpc>
              <a:buFont typeface="Arial" pitchFamily="34" charset="0"/>
              <a:buChar char="•"/>
            </a:pPr>
            <a:r>
              <a:rPr lang="ru-RU" sz="2400" dirty="0" smtClean="0">
                <a:latin typeface="Comic Sans MS" pitchFamily="66" charset="0"/>
              </a:rPr>
              <a:t>Пациентам с депрессивным синдромом (даже обусловленным ожирением)</a:t>
            </a:r>
          </a:p>
        </p:txBody>
      </p:sp>
    </p:spTree>
    <p:extLst>
      <p:ext uri="{BB962C8B-B14F-4D97-AF65-F5344CB8AC3E}">
        <p14:creationId xmlns:p14="http://schemas.microsoft.com/office/powerpoint/2010/main" val="1163685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8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8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83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83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83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83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307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>
                <a:solidFill>
                  <a:schemeClr val="tx2"/>
                </a:solidFill>
                <a:latin typeface="Comic Sans MS" pitchFamily="66" charset="0"/>
              </a:rPr>
              <a:t>Критериями эффективности обучения в школе являются: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425355"/>
          </a:xfrm>
        </p:spPr>
        <p:txBody>
          <a:bodyPr>
            <a:noAutofit/>
          </a:bodyPr>
          <a:lstStyle/>
          <a:p>
            <a:pPr lvl="0" fontAlgn="base"/>
            <a:r>
              <a:rPr lang="ru-RU" sz="2400" dirty="0" smtClean="0">
                <a:latin typeface="Comic Sans MS" pitchFamily="66" charset="0"/>
              </a:rPr>
              <a:t>Снижение </a:t>
            </a:r>
            <a:r>
              <a:rPr lang="ru-RU" sz="2400" dirty="0">
                <a:latin typeface="Comic Sans MS" pitchFamily="66" charset="0"/>
              </a:rPr>
              <a:t>массы тела не менее чем на 10% за 6 месяцев с обязательным снижением факторов риска или улучшением течения сопутствующих заболеваний</a:t>
            </a:r>
          </a:p>
          <a:p>
            <a:pPr lvl="0" fontAlgn="base"/>
            <a:r>
              <a:rPr lang="ru-RU" sz="2400" dirty="0">
                <a:latin typeface="Comic Sans MS" pitchFamily="66" charset="0"/>
              </a:rPr>
              <a:t>Стабилизация массы тела</a:t>
            </a:r>
          </a:p>
          <a:p>
            <a:pPr lvl="0" fontAlgn="base"/>
            <a:r>
              <a:rPr lang="ru-RU" sz="2400" dirty="0">
                <a:latin typeface="Comic Sans MS" pitchFamily="66" charset="0"/>
              </a:rPr>
              <a:t>Профилактика увеличения веса</a:t>
            </a:r>
          </a:p>
          <a:p>
            <a:pPr lvl="0" fontAlgn="base"/>
            <a:r>
              <a:rPr lang="ru-RU" sz="2400" dirty="0">
                <a:latin typeface="Comic Sans MS" pitchFamily="66" charset="0"/>
              </a:rPr>
              <a:t>Адекватный контроль сопутствующих ожирению нарушений</a:t>
            </a:r>
          </a:p>
          <a:p>
            <a:pPr lvl="0" fontAlgn="base"/>
            <a:r>
              <a:rPr lang="ru-RU" sz="2400" dirty="0">
                <a:latin typeface="Comic Sans MS" pitchFamily="66" charset="0"/>
              </a:rPr>
              <a:t>Улучшение качества и продолжительности жизни больных.</a:t>
            </a:r>
          </a:p>
        </p:txBody>
      </p:sp>
    </p:spTree>
    <p:extLst>
      <p:ext uri="{BB962C8B-B14F-4D97-AF65-F5344CB8AC3E}">
        <p14:creationId xmlns:p14="http://schemas.microsoft.com/office/powerpoint/2010/main" val="1509302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823912"/>
          </a:xfrm>
        </p:spPr>
        <p:txBody>
          <a:bodyPr lIns="92075" tIns="46038" rIns="92075" bIns="46038" anchorCtr="1">
            <a:normAutofit fontScale="90000"/>
          </a:bodyPr>
          <a:lstStyle/>
          <a:p>
            <a:pPr eaLnBrk="1" hangingPunct="1">
              <a:defRPr/>
            </a:pPr>
            <a:r>
              <a:rPr lang="ru-RU" sz="3200" b="1" dirty="0" smtClean="0">
                <a:solidFill>
                  <a:srgbClr val="C00000"/>
                </a:solidFill>
                <a:latin typeface="Comic Sans MS" pitchFamily="66" charset="0"/>
              </a:rPr>
              <a:t>Основные элементы управления </a:t>
            </a:r>
            <a:br>
              <a:rPr lang="ru-RU" sz="3200" b="1" dirty="0" smtClean="0">
                <a:solidFill>
                  <a:srgbClr val="C00000"/>
                </a:solidFill>
                <a:latin typeface="Comic Sans MS" pitchFamily="66" charset="0"/>
              </a:rPr>
            </a:br>
            <a:r>
              <a:rPr lang="ru-RU" sz="3200" b="1" dirty="0" smtClean="0">
                <a:solidFill>
                  <a:srgbClr val="C00000"/>
                </a:solidFill>
                <a:latin typeface="Comic Sans MS" pitchFamily="66" charset="0"/>
              </a:rPr>
              <a:t>массой тела</a:t>
            </a:r>
          </a:p>
        </p:txBody>
      </p:sp>
      <p:sp>
        <p:nvSpPr>
          <p:cNvPr id="11981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85786" y="1428736"/>
            <a:ext cx="8024812" cy="4897437"/>
          </a:xfrm>
        </p:spPr>
        <p:txBody>
          <a:bodyPr lIns="92075" tIns="46038" rIns="92075" bIns="46038">
            <a:normAutofit/>
          </a:bodyPr>
          <a:lstStyle/>
          <a:p>
            <a:pPr eaLnBrk="1" hangingPunct="1">
              <a:lnSpc>
                <a:spcPct val="90000"/>
              </a:lnSpc>
              <a:buFont typeface="Arial" pitchFamily="34" charset="0"/>
              <a:buChar char="•"/>
            </a:pPr>
            <a:r>
              <a:rPr lang="ru-RU" sz="2400" dirty="0" smtClean="0">
                <a:latin typeface="Comic Sans MS" pitchFamily="66" charset="0"/>
              </a:rPr>
              <a:t>Обученная опытная команда врачей</a:t>
            </a:r>
          </a:p>
          <a:p>
            <a:pPr eaLnBrk="1" hangingPunct="1">
              <a:lnSpc>
                <a:spcPct val="90000"/>
              </a:lnSpc>
              <a:buFont typeface="Arial" pitchFamily="34" charset="0"/>
              <a:buChar char="•"/>
            </a:pPr>
            <a:r>
              <a:rPr lang="ru-RU" sz="2400" dirty="0" smtClean="0">
                <a:latin typeface="Comic Sans MS" pitchFamily="66" charset="0"/>
              </a:rPr>
              <a:t>Напечатанная индивидуальная программа для управления массой тела (четкие рекомендации по диете, упражнениям, образу жизни)</a:t>
            </a:r>
          </a:p>
          <a:p>
            <a:pPr eaLnBrk="1" hangingPunct="1">
              <a:lnSpc>
                <a:spcPct val="90000"/>
              </a:lnSpc>
              <a:buFont typeface="Arial" pitchFamily="34" charset="0"/>
              <a:buChar char="•"/>
            </a:pPr>
            <a:r>
              <a:rPr lang="ru-RU" sz="2400" dirty="0" smtClean="0">
                <a:latin typeface="Comic Sans MS" pitchFamily="66" charset="0"/>
              </a:rPr>
              <a:t>Необходимое обучение больных, разбор ошибок, поддержка</a:t>
            </a:r>
          </a:p>
          <a:p>
            <a:pPr eaLnBrk="1" hangingPunct="1">
              <a:lnSpc>
                <a:spcPct val="90000"/>
              </a:lnSpc>
              <a:buFont typeface="Arial" pitchFamily="34" charset="0"/>
              <a:buChar char="•"/>
            </a:pPr>
            <a:r>
              <a:rPr lang="ru-RU" sz="2400" dirty="0" smtClean="0">
                <a:latin typeface="Comic Sans MS" pitchFamily="66" charset="0"/>
              </a:rPr>
              <a:t>Четко поставленные цели, согласованные с больным</a:t>
            </a:r>
          </a:p>
          <a:p>
            <a:pPr eaLnBrk="1" hangingPunct="1">
              <a:lnSpc>
                <a:spcPct val="90000"/>
              </a:lnSpc>
              <a:buFont typeface="Arial" pitchFamily="34" charset="0"/>
              <a:buChar char="•"/>
            </a:pPr>
            <a:r>
              <a:rPr lang="ru-RU" sz="2400" dirty="0" smtClean="0">
                <a:latin typeface="Comic Sans MS" pitchFamily="66" charset="0"/>
              </a:rPr>
              <a:t>Доступная программа наблюдения – постоянный мониторинг, записи всех изменений в дневнике</a:t>
            </a:r>
          </a:p>
          <a:p>
            <a:pPr eaLnBrk="1" hangingPunct="1">
              <a:lnSpc>
                <a:spcPct val="90000"/>
              </a:lnSpc>
              <a:buFont typeface="Arial" pitchFamily="34" charset="0"/>
              <a:buChar char="•"/>
            </a:pPr>
            <a:r>
              <a:rPr lang="ru-RU" sz="2400" dirty="0" smtClean="0">
                <a:latin typeface="Comic Sans MS" pitchFamily="66" charset="0"/>
              </a:rPr>
              <a:t>Четкие инструкции по применению </a:t>
            </a:r>
            <a:r>
              <a:rPr lang="ru-RU" sz="2400" dirty="0" err="1" smtClean="0">
                <a:latin typeface="Comic Sans MS" pitchFamily="66" charset="0"/>
              </a:rPr>
              <a:t>таблетированных</a:t>
            </a:r>
            <a:r>
              <a:rPr lang="ru-RU" sz="2400" dirty="0" smtClean="0">
                <a:latin typeface="Comic Sans MS" pitchFamily="66" charset="0"/>
              </a:rPr>
              <a:t> препаратов</a:t>
            </a:r>
          </a:p>
        </p:txBody>
      </p:sp>
    </p:spTree>
    <p:extLst>
      <p:ext uri="{BB962C8B-B14F-4D97-AF65-F5344CB8AC3E}">
        <p14:creationId xmlns:p14="http://schemas.microsoft.com/office/powerpoint/2010/main" val="1952152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811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C00000"/>
                </a:solidFill>
                <a:latin typeface="Comic Sans MS" pitchFamily="66" charset="0"/>
              </a:rPr>
              <a:t>Основные задачи обучения</a:t>
            </a:r>
            <a:endParaRPr lang="ru-RU" sz="3600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2200" dirty="0" smtClean="0">
                <a:latin typeface="Comic Sans MS" pitchFamily="66" charset="0"/>
              </a:rPr>
              <a:t>Предоставление пациентам информации о заболевании, сопутствующих осложнениях и своевременных методах лечения</a:t>
            </a:r>
          </a:p>
          <a:p>
            <a:r>
              <a:rPr lang="ru-RU" sz="2200" dirty="0" smtClean="0">
                <a:latin typeface="Comic Sans MS" pitchFamily="66" charset="0"/>
              </a:rPr>
              <a:t>Выработкам правильного отношения к заболеванию и оценке своего здоровья и психологическая адаптация</a:t>
            </a:r>
          </a:p>
          <a:p>
            <a:r>
              <a:rPr lang="ru-RU" sz="2200" dirty="0" smtClean="0">
                <a:latin typeface="Comic Sans MS" pitchFamily="66" charset="0"/>
              </a:rPr>
              <a:t>Создание и поддержание мотивации и осознанного согласия на длительное лечение</a:t>
            </a:r>
          </a:p>
          <a:p>
            <a:r>
              <a:rPr lang="ru-RU" sz="2200" dirty="0" smtClean="0">
                <a:latin typeface="Comic Sans MS" pitchFamily="66" charset="0"/>
              </a:rPr>
              <a:t>Обучение методам самоконтроля</a:t>
            </a:r>
          </a:p>
          <a:p>
            <a:r>
              <a:rPr lang="ru-RU" sz="2200" dirty="0" smtClean="0">
                <a:latin typeface="Comic Sans MS" pitchFamily="66" charset="0"/>
              </a:rPr>
              <a:t>Обучение правильному планированию питания, составлению пищевого рациона с учетом индивидуальных способностей</a:t>
            </a:r>
            <a:endParaRPr lang="ru-RU" sz="22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4700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752475"/>
          </a:xfrm>
        </p:spPr>
        <p:txBody>
          <a:bodyPr lIns="92075" tIns="46038" rIns="92075" bIns="46038" anchorCtr="1"/>
          <a:lstStyle/>
          <a:p>
            <a:pPr eaLnBrk="1" hangingPunct="1">
              <a:defRPr/>
            </a:pPr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Цели лечения ожирения</a:t>
            </a:r>
          </a:p>
        </p:txBody>
      </p:sp>
      <p:sp>
        <p:nvSpPr>
          <p:cNvPr id="12083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71472" y="1643050"/>
            <a:ext cx="8240712" cy="4103687"/>
          </a:xfrm>
        </p:spPr>
        <p:txBody>
          <a:bodyPr lIns="92075" tIns="46038" rIns="92075" bIns="46038">
            <a:normAutofit lnSpcReduction="10000"/>
          </a:bodyPr>
          <a:lstStyle/>
          <a:p>
            <a:pPr eaLnBrk="1" hangingPunct="1">
              <a:lnSpc>
                <a:spcPct val="120000"/>
              </a:lnSpc>
              <a:buFont typeface="Arial" pitchFamily="34" charset="0"/>
              <a:buChar char="•"/>
            </a:pPr>
            <a:r>
              <a:rPr lang="ru-RU" sz="2400" dirty="0" smtClean="0">
                <a:latin typeface="Comic Sans MS" pitchFamily="66" charset="0"/>
              </a:rPr>
              <a:t>Стабильный вес без нарастания массы тела</a:t>
            </a:r>
          </a:p>
          <a:p>
            <a:pPr eaLnBrk="1" hangingPunct="1">
              <a:lnSpc>
                <a:spcPct val="120000"/>
              </a:lnSpc>
              <a:buFont typeface="Arial" pitchFamily="34" charset="0"/>
              <a:buChar char="•"/>
            </a:pPr>
            <a:r>
              <a:rPr lang="ru-RU" sz="2400" dirty="0" smtClean="0">
                <a:latin typeface="Comic Sans MS" pitchFamily="66" charset="0"/>
              </a:rPr>
              <a:t>Незначительное снижение массы тела на фоне диеты, с целью снижения риска развития осложнений</a:t>
            </a:r>
          </a:p>
          <a:p>
            <a:pPr eaLnBrk="1" hangingPunct="1">
              <a:lnSpc>
                <a:spcPct val="120000"/>
              </a:lnSpc>
              <a:buFont typeface="Arial" pitchFamily="34" charset="0"/>
              <a:buChar char="•"/>
            </a:pPr>
            <a:r>
              <a:rPr lang="ru-RU" sz="2400" dirty="0" smtClean="0">
                <a:latin typeface="Comic Sans MS" pitchFamily="66" charset="0"/>
              </a:rPr>
              <a:t>Умеренное   снижение   массы   тела  (со скоростью      0,5 – 1,5 кг в неделю) с явным снижением факторов риска – АД, уровень липидов и глюкозы и т.д.</a:t>
            </a:r>
          </a:p>
          <a:p>
            <a:pPr eaLnBrk="1" hangingPunct="1">
              <a:lnSpc>
                <a:spcPct val="120000"/>
              </a:lnSpc>
              <a:buFont typeface="Arial" pitchFamily="34" charset="0"/>
              <a:buChar char="•"/>
            </a:pPr>
            <a:r>
              <a:rPr lang="ru-RU" sz="2400" dirty="0" smtClean="0">
                <a:latin typeface="Comic Sans MS" pitchFamily="66" charset="0"/>
              </a:rPr>
              <a:t>Нормализация массы тела</a:t>
            </a:r>
          </a:p>
        </p:txBody>
      </p:sp>
    </p:spTree>
    <p:extLst>
      <p:ext uri="{BB962C8B-B14F-4D97-AF65-F5344CB8AC3E}">
        <p14:creationId xmlns:p14="http://schemas.microsoft.com/office/powerpoint/2010/main" val="4019125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835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1341438"/>
          </a:xfrm>
        </p:spPr>
        <p:txBody>
          <a:bodyPr lIns="92075" tIns="46038" rIns="92075" bIns="46038" anchorCtr="1"/>
          <a:lstStyle/>
          <a:p>
            <a:pPr eaLnBrk="1" hangingPunct="1">
              <a:defRPr/>
            </a:pPr>
            <a:r>
              <a:rPr lang="ru-RU" sz="2000" b="1" dirty="0" smtClean="0">
                <a:solidFill>
                  <a:srgbClr val="FF0000"/>
                </a:solidFill>
                <a:latin typeface="Comic Sans MS" pitchFamily="66" charset="0"/>
                <a:ea typeface="Segoe UI" pitchFamily="34" charset="0"/>
                <a:cs typeface="Segoe UI" pitchFamily="34" charset="0"/>
              </a:rPr>
              <a:t>ПОТЕНЦИАЛЬНЫЕ ПРЕИМУЩЕСТВА </a:t>
            </a:r>
            <a:br>
              <a:rPr lang="ru-RU" sz="2000" b="1" dirty="0" smtClean="0">
                <a:solidFill>
                  <a:srgbClr val="FF0000"/>
                </a:solidFill>
                <a:latin typeface="Comic Sans MS" pitchFamily="66" charset="0"/>
                <a:ea typeface="Segoe UI" pitchFamily="34" charset="0"/>
                <a:cs typeface="Segoe UI" pitchFamily="34" charset="0"/>
              </a:rPr>
            </a:br>
            <a:r>
              <a:rPr lang="ru-RU" sz="2000" b="1" dirty="0" smtClean="0">
                <a:solidFill>
                  <a:srgbClr val="FF0000"/>
                </a:solidFill>
                <a:latin typeface="Comic Sans MS" pitchFamily="66" charset="0"/>
                <a:ea typeface="Segoe UI" pitchFamily="34" charset="0"/>
                <a:cs typeface="Segoe UI" pitchFamily="34" charset="0"/>
              </a:rPr>
              <a:t>В СЛУЧАЕ СНИЖЕНИЯ ВЕСА НА 10 КГ </a:t>
            </a:r>
            <a:br>
              <a:rPr lang="ru-RU" sz="2000" b="1" dirty="0" smtClean="0">
                <a:solidFill>
                  <a:srgbClr val="FF0000"/>
                </a:solidFill>
                <a:latin typeface="Comic Sans MS" pitchFamily="66" charset="0"/>
                <a:ea typeface="Segoe UI" pitchFamily="34" charset="0"/>
                <a:cs typeface="Segoe UI" pitchFamily="34" charset="0"/>
              </a:rPr>
            </a:br>
            <a:r>
              <a:rPr lang="ru-RU" sz="2000" b="1" dirty="0" smtClean="0">
                <a:solidFill>
                  <a:srgbClr val="FF0000"/>
                </a:solidFill>
                <a:latin typeface="Comic Sans MS" pitchFamily="66" charset="0"/>
                <a:ea typeface="Segoe UI" pitchFamily="34" charset="0"/>
                <a:cs typeface="Segoe UI" pitchFamily="34" charset="0"/>
              </a:rPr>
              <a:t>(ПРИ ПЕРВОНАЧАЛЬНОМ ВЕСЕ – 100 КГ)</a:t>
            </a:r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39750" y="1341438"/>
            <a:ext cx="8604250" cy="5516562"/>
          </a:xfrm>
        </p:spPr>
        <p:txBody>
          <a:bodyPr lIns="92075" tIns="46038" rIns="92075" bIns="46038"/>
          <a:lstStyle/>
          <a:p>
            <a:pPr eaLnBrk="1" hangingPunct="1">
              <a:lnSpc>
                <a:spcPct val="90000"/>
              </a:lnSpc>
            </a:pPr>
            <a:r>
              <a:rPr lang="ru-RU" sz="2400" b="1" dirty="0" smtClean="0">
                <a:solidFill>
                  <a:srgbClr val="0070C0"/>
                </a:solidFill>
                <a:latin typeface="Arial" pitchFamily="34" charset="0"/>
                <a:ea typeface="Segoe UI" pitchFamily="34" charset="0"/>
                <a:cs typeface="Arial" pitchFamily="34" charset="0"/>
              </a:rPr>
              <a:t>Смертность</a:t>
            </a:r>
            <a:r>
              <a:rPr lang="ru-RU" sz="24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	  </a:t>
            </a:r>
            <a:r>
              <a:rPr lang="ru-RU" sz="20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↓20 – 25% общей смертности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0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 			               ↓30 – 40% смертности, связанной с диабетом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0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 			               ↓40 – 50% смертности, связанной с раком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ru-RU" sz="1000" dirty="0" smtClean="0"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ru-RU" sz="2400" b="1" dirty="0" smtClean="0">
                <a:solidFill>
                  <a:srgbClr val="0070C0"/>
                </a:solidFill>
                <a:latin typeface="Arial" pitchFamily="34" charset="0"/>
                <a:ea typeface="Segoe UI" pitchFamily="34" charset="0"/>
                <a:cs typeface="Arial" pitchFamily="34" charset="0"/>
              </a:rPr>
              <a:t>АД</a:t>
            </a:r>
            <a:r>
              <a:rPr lang="ru-RU" sz="2400" dirty="0" smtClean="0">
                <a:solidFill>
                  <a:srgbClr val="66FF33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	</a:t>
            </a:r>
            <a:r>
              <a:rPr lang="ru-RU" sz="24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	</a:t>
            </a:r>
            <a:r>
              <a:rPr lang="ru-RU" sz="20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               ↓на 10 мм рт. ст. как систолического,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0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			               так и диастолического АД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ru-RU" sz="1000" dirty="0" smtClean="0"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ru-RU" sz="2400" b="1" dirty="0" smtClean="0">
                <a:solidFill>
                  <a:srgbClr val="0070C0"/>
                </a:solidFill>
                <a:latin typeface="Arial" pitchFamily="34" charset="0"/>
                <a:ea typeface="Segoe UI" pitchFamily="34" charset="0"/>
                <a:cs typeface="Arial" pitchFamily="34" charset="0"/>
              </a:rPr>
              <a:t>Сахарный</a:t>
            </a:r>
            <a:r>
              <a:rPr lang="ru-RU" sz="2400" dirty="0" smtClean="0">
                <a:solidFill>
                  <a:srgbClr val="0070C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 </a:t>
            </a:r>
            <a:r>
              <a:rPr lang="ru-RU" sz="24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	  </a:t>
            </a:r>
            <a:r>
              <a:rPr lang="ru-RU" sz="20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↓&gt; 50% риска развития диабета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4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	 </a:t>
            </a:r>
            <a:r>
              <a:rPr lang="ru-RU" sz="2400" b="1" dirty="0" smtClean="0">
                <a:solidFill>
                  <a:srgbClr val="0070C0"/>
                </a:solidFill>
                <a:latin typeface="Arial" pitchFamily="34" charset="0"/>
                <a:ea typeface="Segoe UI" pitchFamily="34" charset="0"/>
                <a:cs typeface="Arial" pitchFamily="34" charset="0"/>
              </a:rPr>
              <a:t>диабет</a:t>
            </a:r>
            <a:r>
              <a:rPr lang="ru-RU" sz="2400" dirty="0" smtClean="0">
                <a:solidFill>
                  <a:srgbClr val="0070C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ru-RU" sz="24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		  </a:t>
            </a:r>
            <a:r>
              <a:rPr lang="ru-RU" sz="20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↓30 – 50% глюкозы натощак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0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				  ↓15% HbA1C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ru-RU" sz="1000" dirty="0" smtClean="0"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ru-RU" sz="2400" b="1" dirty="0" smtClean="0">
                <a:solidFill>
                  <a:srgbClr val="0070C0"/>
                </a:solidFill>
                <a:latin typeface="Arial" pitchFamily="34" charset="0"/>
                <a:ea typeface="Segoe UI" pitchFamily="34" charset="0"/>
                <a:cs typeface="Arial" pitchFamily="34" charset="0"/>
              </a:rPr>
              <a:t>Липиды</a:t>
            </a:r>
            <a:r>
              <a:rPr lang="ru-RU" sz="24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		  </a:t>
            </a:r>
            <a:r>
              <a:rPr lang="ru-RU" sz="20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↓10% общего холестерина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0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				  ↓15% ХС ЛПНП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0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				  ↓30% триглицеридов</a:t>
            </a:r>
          </a:p>
          <a:p>
            <a:pPr lvl="4" eaLnBrk="1" hangingPunct="1">
              <a:lnSpc>
                <a:spcPct val="90000"/>
              </a:lnSpc>
              <a:buFontTx/>
              <a:buNone/>
            </a:pPr>
            <a:r>
              <a:rPr lang="ru-RU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		  ↑8% ХС ЛПВП</a:t>
            </a:r>
          </a:p>
        </p:txBody>
      </p:sp>
    </p:spTree>
    <p:extLst>
      <p:ext uri="{BB962C8B-B14F-4D97-AF65-F5344CB8AC3E}">
        <p14:creationId xmlns:p14="http://schemas.microsoft.com/office/powerpoint/2010/main" val="26655085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lIns="92075" tIns="46038" rIns="92075" bIns="46038" anchorCtr="1"/>
          <a:lstStyle/>
          <a:p>
            <a:pPr eaLnBrk="1" hangingPunct="1">
              <a:defRPr/>
            </a:pPr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Цели лечения ожирения</a:t>
            </a:r>
          </a:p>
        </p:txBody>
      </p:sp>
      <p:sp>
        <p:nvSpPr>
          <p:cNvPr id="12185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3568" y="1556792"/>
            <a:ext cx="8167687" cy="4631966"/>
          </a:xfrm>
        </p:spPr>
        <p:txBody>
          <a:bodyPr lIns="92075" tIns="46038" rIns="92075" bIns="46038"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ru-RU" sz="2400" dirty="0" smtClean="0">
                <a:latin typeface="Comic Sans MS" pitchFamily="66" charset="0"/>
              </a:rPr>
              <a:t>Снижение массы тела с обязательным снижением факторов риска или улучшением течения сопутствующих заболеваний</a:t>
            </a:r>
          </a:p>
          <a:p>
            <a:pPr eaLnBrk="1" hangingPunct="1">
              <a:lnSpc>
                <a:spcPct val="90000"/>
              </a:lnSpc>
            </a:pPr>
            <a:endParaRPr lang="ru-RU" sz="2400" dirty="0" smtClean="0">
              <a:latin typeface="Comic Sans MS" pitchFamily="66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ru-RU" sz="2400" dirty="0" smtClean="0">
                <a:latin typeface="Comic Sans MS" pitchFamily="66" charset="0"/>
              </a:rPr>
              <a:t>Профилактика увеличения веса</a:t>
            </a:r>
          </a:p>
          <a:p>
            <a:pPr eaLnBrk="1" hangingPunct="1">
              <a:lnSpc>
                <a:spcPct val="90000"/>
              </a:lnSpc>
            </a:pPr>
            <a:endParaRPr lang="ru-RU" sz="2400" dirty="0" smtClean="0">
              <a:latin typeface="Comic Sans MS" pitchFamily="66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ru-RU" sz="2400" dirty="0" smtClean="0">
                <a:latin typeface="Comic Sans MS" pitchFamily="66" charset="0"/>
              </a:rPr>
              <a:t>Стабилизация массы тела</a:t>
            </a:r>
          </a:p>
          <a:p>
            <a:pPr eaLnBrk="1" hangingPunct="1">
              <a:lnSpc>
                <a:spcPct val="90000"/>
              </a:lnSpc>
            </a:pPr>
            <a:endParaRPr lang="ru-RU" sz="2400" dirty="0" smtClean="0">
              <a:latin typeface="Comic Sans MS" pitchFamily="66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ru-RU" sz="2400" dirty="0" smtClean="0">
                <a:latin typeface="Comic Sans MS" pitchFamily="66" charset="0"/>
              </a:rPr>
              <a:t>Адекватный контроль сопутствующих ожирению нарушений</a:t>
            </a:r>
          </a:p>
          <a:p>
            <a:pPr eaLnBrk="1" hangingPunct="1">
              <a:lnSpc>
                <a:spcPct val="90000"/>
              </a:lnSpc>
            </a:pPr>
            <a:endParaRPr lang="ru-RU" sz="2400" dirty="0" smtClean="0">
              <a:latin typeface="Comic Sans MS" pitchFamily="66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ru-RU" sz="2400" dirty="0" smtClean="0">
                <a:latin typeface="Comic Sans MS" pitchFamily="66" charset="0"/>
              </a:rPr>
              <a:t>Улучшение качества и продолжительной жизни больных.</a:t>
            </a:r>
          </a:p>
        </p:txBody>
      </p:sp>
    </p:spTree>
    <p:extLst>
      <p:ext uri="{BB962C8B-B14F-4D97-AF65-F5344CB8AC3E}">
        <p14:creationId xmlns:p14="http://schemas.microsoft.com/office/powerpoint/2010/main" val="2636600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3375" y="2492896"/>
            <a:ext cx="2098576" cy="89269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2000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731745" y="404664"/>
            <a:ext cx="2504551" cy="98247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Кабинет диабетической стопы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843808" y="2701610"/>
            <a:ext cx="3240360" cy="1107985"/>
          </a:xfrm>
          <a:prstGeom prst="roundRect">
            <a:avLst/>
          </a:prstGeom>
          <a:solidFill>
            <a:srgbClr val="92D050"/>
          </a:solidFill>
          <a:ln>
            <a:solidFill>
              <a:srgbClr val="92D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 algn="ctr">
              <a:spcBef>
                <a:spcPct val="20000"/>
              </a:spcBef>
            </a:pPr>
            <a:r>
              <a:rPr lang="ru-RU" sz="2000" b="1" dirty="0">
                <a:solidFill>
                  <a:prstClr val="black"/>
                </a:solidFill>
              </a:rPr>
              <a:t>Э</a:t>
            </a:r>
            <a:r>
              <a:rPr lang="en-GB" sz="2000" b="1" dirty="0" err="1">
                <a:solidFill>
                  <a:prstClr val="black"/>
                </a:solidFill>
              </a:rPr>
              <a:t>ндокринологический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endParaRPr lang="ru-RU" sz="2000" b="1" dirty="0" smtClean="0">
              <a:solidFill>
                <a:prstClr val="black"/>
              </a:solidFill>
            </a:endParaRPr>
          </a:p>
          <a:p>
            <a:pPr marL="342900" lvl="0" indent="-342900" algn="ctr">
              <a:spcBef>
                <a:spcPct val="20000"/>
              </a:spcBef>
            </a:pPr>
            <a:r>
              <a:rPr lang="ru-RU" sz="2000" b="1" dirty="0" smtClean="0">
                <a:solidFill>
                  <a:prstClr val="black"/>
                </a:solidFill>
              </a:rPr>
              <a:t>лечебно-</a:t>
            </a:r>
            <a:r>
              <a:rPr lang="en-GB" sz="2000" b="1" dirty="0" err="1">
                <a:solidFill>
                  <a:prstClr val="black"/>
                </a:solidFill>
              </a:rPr>
              <a:t>консультативный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endParaRPr lang="ru-RU" sz="2000" b="1" dirty="0" smtClean="0">
              <a:solidFill>
                <a:prstClr val="black"/>
              </a:solidFill>
            </a:endParaRPr>
          </a:p>
          <a:p>
            <a:pPr marL="342900" lvl="0" indent="-342900" algn="ctr">
              <a:spcBef>
                <a:spcPct val="20000"/>
              </a:spcBef>
            </a:pPr>
            <a:r>
              <a:rPr lang="en-GB" sz="2000" b="1" dirty="0" err="1" smtClean="0">
                <a:solidFill>
                  <a:prstClr val="black"/>
                </a:solidFill>
              </a:rPr>
              <a:t>центр</a:t>
            </a:r>
            <a:endParaRPr lang="ru-RU" sz="2000" b="1" dirty="0">
              <a:solidFill>
                <a:prstClr val="black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79512" y="4005064"/>
            <a:ext cx="2448272" cy="97766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Кабинет патологии щитовидной железы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246771" y="4005064"/>
            <a:ext cx="2520280" cy="97766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prstClr val="black"/>
                </a:solidFill>
              </a:rPr>
              <a:t>Кабинет </a:t>
            </a:r>
            <a:r>
              <a:rPr lang="ru-RU" b="1" dirty="0">
                <a:solidFill>
                  <a:prstClr val="black"/>
                </a:solidFill>
              </a:rPr>
              <a:t>профилактики и лечения </a:t>
            </a:r>
            <a:r>
              <a:rPr lang="ru-RU" b="1" dirty="0" smtClean="0">
                <a:solidFill>
                  <a:prstClr val="black"/>
                </a:solidFill>
              </a:rPr>
              <a:t>остеопороза 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79512" y="1767882"/>
            <a:ext cx="2448272" cy="936104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Кабинет </a:t>
            </a:r>
            <a:r>
              <a:rPr lang="ru-RU" b="1" dirty="0">
                <a:solidFill>
                  <a:prstClr val="black"/>
                </a:solidFill>
              </a:rPr>
              <a:t>коррекции</a:t>
            </a:r>
            <a:r>
              <a:rPr lang="ru-RU" dirty="0">
                <a:solidFill>
                  <a:prstClr val="black"/>
                </a:solidFill>
              </a:rPr>
              <a:t> </a:t>
            </a:r>
            <a:r>
              <a:rPr lang="ru-RU" b="1" dirty="0" smtClean="0">
                <a:solidFill>
                  <a:prstClr val="black"/>
                </a:solidFill>
              </a:rPr>
              <a:t>веса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331640" y="404664"/>
            <a:ext cx="2592288" cy="936104"/>
          </a:xfrm>
          <a:prstGeom prst="roundRect">
            <a:avLst/>
          </a:prstGeom>
          <a:solidFill>
            <a:srgbClr val="FFFF99"/>
          </a:solidFill>
          <a:ln>
            <a:solidFill>
              <a:srgbClr val="FFFF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Кабинет </a:t>
            </a:r>
            <a:r>
              <a:rPr lang="ru-RU" b="1" dirty="0">
                <a:solidFill>
                  <a:prstClr val="black"/>
                </a:solidFill>
              </a:rPr>
              <a:t>эндокринолога-</a:t>
            </a:r>
            <a:r>
              <a:rPr lang="ru-RU" b="1" dirty="0" err="1">
                <a:solidFill>
                  <a:prstClr val="black"/>
                </a:solidFill>
              </a:rPr>
              <a:t>диабетолога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300192" y="1742927"/>
            <a:ext cx="2520280" cy="93610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prstClr val="black"/>
                </a:solidFill>
              </a:rPr>
              <a:t>Кабинет </a:t>
            </a:r>
            <a:r>
              <a:rPr lang="ru-RU" b="1" dirty="0">
                <a:solidFill>
                  <a:prstClr val="black"/>
                </a:solidFill>
              </a:rPr>
              <a:t>репродуктивного здоровья 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834841" y="5085184"/>
            <a:ext cx="3240360" cy="758052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Обучающие технологии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95536" y="6150108"/>
            <a:ext cx="2448272" cy="468052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Школа </a:t>
            </a:r>
            <a:r>
              <a:rPr lang="ru-RU" b="1" dirty="0">
                <a:solidFill>
                  <a:prstClr val="black"/>
                </a:solidFill>
              </a:rPr>
              <a:t>коррекции</a:t>
            </a:r>
            <a:r>
              <a:rPr lang="ru-RU" dirty="0">
                <a:solidFill>
                  <a:prstClr val="black"/>
                </a:solidFill>
              </a:rPr>
              <a:t> </a:t>
            </a:r>
            <a:r>
              <a:rPr lang="ru-RU" b="1" dirty="0" smtClean="0">
                <a:solidFill>
                  <a:prstClr val="black"/>
                </a:solidFill>
              </a:rPr>
              <a:t>веса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239852" y="6180434"/>
            <a:ext cx="2448272" cy="468052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Школа «Диабет»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6246771" y="6180434"/>
            <a:ext cx="2448272" cy="468052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Школа «Остеопороз»</a:t>
            </a:r>
            <a:endParaRPr lang="ru-RU" dirty="0">
              <a:solidFill>
                <a:schemeClr val="tx1"/>
              </a:solidFill>
            </a:endParaRPr>
          </a:p>
        </p:txBody>
      </p:sp>
      <p:cxnSp>
        <p:nvCxnSpPr>
          <p:cNvPr id="21" name="Прямая соединительная линия 20"/>
          <p:cNvCxnSpPr>
            <a:endCxn id="11" idx="2"/>
          </p:cNvCxnSpPr>
          <p:nvPr/>
        </p:nvCxnSpPr>
        <p:spPr>
          <a:xfrm flipH="1" flipV="1">
            <a:off x="2627784" y="1340768"/>
            <a:ext cx="1296144" cy="133826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>
            <a:endCxn id="5" idx="2"/>
          </p:cNvCxnSpPr>
          <p:nvPr/>
        </p:nvCxnSpPr>
        <p:spPr>
          <a:xfrm flipV="1">
            <a:off x="5004048" y="1387142"/>
            <a:ext cx="979973" cy="129188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>
            <a:endCxn id="12" idx="2"/>
          </p:cNvCxnSpPr>
          <p:nvPr/>
        </p:nvCxnSpPr>
        <p:spPr>
          <a:xfrm flipV="1">
            <a:off x="6084168" y="2679031"/>
            <a:ext cx="1476164" cy="38992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>
            <a:endCxn id="9" idx="0"/>
          </p:cNvCxnSpPr>
          <p:nvPr/>
        </p:nvCxnSpPr>
        <p:spPr>
          <a:xfrm>
            <a:off x="6084168" y="3501008"/>
            <a:ext cx="1422743" cy="50405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>
            <a:endCxn id="10" idx="2"/>
          </p:cNvCxnSpPr>
          <p:nvPr/>
        </p:nvCxnSpPr>
        <p:spPr>
          <a:xfrm flipH="1" flipV="1">
            <a:off x="1403648" y="2703986"/>
            <a:ext cx="1440160" cy="36497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>
            <a:endCxn id="8" idx="0"/>
          </p:cNvCxnSpPr>
          <p:nvPr/>
        </p:nvCxnSpPr>
        <p:spPr>
          <a:xfrm flipH="1">
            <a:off x="1403648" y="3501008"/>
            <a:ext cx="1440160" cy="50405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5" name="Прямая соединительная линия 1024"/>
          <p:cNvCxnSpPr>
            <a:stCxn id="6" idx="2"/>
          </p:cNvCxnSpPr>
          <p:nvPr/>
        </p:nvCxnSpPr>
        <p:spPr>
          <a:xfrm>
            <a:off x="4463988" y="3809595"/>
            <a:ext cx="0" cy="127558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8" name="Прямая соединительная линия 1027"/>
          <p:cNvCxnSpPr>
            <a:endCxn id="14" idx="0"/>
          </p:cNvCxnSpPr>
          <p:nvPr/>
        </p:nvCxnSpPr>
        <p:spPr>
          <a:xfrm flipH="1">
            <a:off x="1619672" y="5855050"/>
            <a:ext cx="1731443" cy="29505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0" name="Прямая соединительная линия 1029"/>
          <p:cNvCxnSpPr/>
          <p:nvPr/>
        </p:nvCxnSpPr>
        <p:spPr>
          <a:xfrm>
            <a:off x="4455021" y="5881257"/>
            <a:ext cx="0" cy="29505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2" name="Прямая соединительная линия 1031"/>
          <p:cNvCxnSpPr>
            <a:endCxn id="16" idx="0"/>
          </p:cNvCxnSpPr>
          <p:nvPr/>
        </p:nvCxnSpPr>
        <p:spPr>
          <a:xfrm>
            <a:off x="5400754" y="5843236"/>
            <a:ext cx="2070153" cy="33719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7690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52400"/>
            <a:ext cx="8229600" cy="392113"/>
          </a:xfrm>
        </p:spPr>
        <p:txBody>
          <a:bodyPr lIns="92075" tIns="46038" rIns="92075" bIns="46038" anchorCtr="1">
            <a:normAutofit fontScale="90000"/>
          </a:bodyPr>
          <a:lstStyle/>
          <a:p>
            <a:pPr eaLnBrk="1" hangingPunct="1">
              <a:defRPr/>
            </a:pPr>
            <a:r>
              <a:rPr lang="ru-RU" sz="3200" b="1" dirty="0" smtClean="0">
                <a:solidFill>
                  <a:srgbClr val="C00000"/>
                </a:solidFill>
                <a:latin typeface="Comic Sans MS" pitchFamily="66" charset="0"/>
              </a:rPr>
              <a:t>Методы лечение ожирения</a:t>
            </a:r>
          </a:p>
        </p:txBody>
      </p:sp>
      <p:sp>
        <p:nvSpPr>
          <p:cNvPr id="12185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36588" y="765175"/>
            <a:ext cx="8507412" cy="5903913"/>
          </a:xfrm>
        </p:spPr>
        <p:txBody>
          <a:bodyPr lIns="92075" tIns="46038" rIns="92075" bIns="46038"/>
          <a:lstStyle/>
          <a:p>
            <a:pPr marL="533400" indent="-533400" defTabSz="762000" eaLnBrk="1" hangingPunct="1">
              <a:lnSpc>
                <a:spcPct val="80000"/>
              </a:lnSpc>
              <a:buClr>
                <a:schemeClr val="tx1"/>
              </a:buClr>
              <a:defRPr/>
            </a:pPr>
            <a:r>
              <a:rPr lang="ru-RU" sz="2400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Консервативное </a:t>
            </a:r>
          </a:p>
          <a:p>
            <a:pPr marL="952500" lvl="1" indent="-495300" defTabSz="762000" eaLnBrk="1" hangingPunct="1">
              <a:lnSpc>
                <a:spcPct val="80000"/>
              </a:lnSpc>
              <a:buClr>
                <a:schemeClr val="tx1"/>
              </a:buClr>
              <a:buFont typeface="Wingdings" pitchFamily="2" charset="2"/>
              <a:buAutoNum type="arabicPeriod"/>
              <a:defRPr/>
            </a:pPr>
            <a:r>
              <a:rPr lang="ru-RU" sz="2200" dirty="0" smtClean="0">
                <a:latin typeface="Comic Sans MS" pitchFamily="66" charset="0"/>
              </a:rPr>
              <a:t>Обучение пациентов</a:t>
            </a:r>
          </a:p>
          <a:p>
            <a:pPr marL="952500" lvl="1" indent="-495300" defTabSz="762000" eaLnBrk="1" hangingPunct="1">
              <a:lnSpc>
                <a:spcPct val="80000"/>
              </a:lnSpc>
              <a:buClr>
                <a:schemeClr val="tx1"/>
              </a:buClr>
              <a:buFont typeface="Wingdings" pitchFamily="2" charset="2"/>
              <a:buNone/>
              <a:defRPr/>
            </a:pPr>
            <a:r>
              <a:rPr lang="ru-RU" sz="1300" dirty="0" smtClean="0">
                <a:latin typeface="Comic Sans MS" pitchFamily="66" charset="0"/>
              </a:rPr>
              <a:t>	</a:t>
            </a:r>
            <a:r>
              <a:rPr lang="ru-RU" sz="1700" dirty="0" smtClean="0">
                <a:latin typeface="Comic Sans MS" pitchFamily="66" charset="0"/>
              </a:rPr>
              <a:t>- Изменение пищевого поведения</a:t>
            </a:r>
          </a:p>
          <a:p>
            <a:pPr marL="952500" lvl="1" indent="-495300" defTabSz="762000" eaLnBrk="1" hangingPunct="1">
              <a:lnSpc>
                <a:spcPct val="80000"/>
              </a:lnSpc>
              <a:buClr>
                <a:schemeClr val="tx1"/>
              </a:buClr>
              <a:buFont typeface="Wingdings" pitchFamily="2" charset="2"/>
              <a:buAutoNum type="arabicPeriod" startAt="2"/>
              <a:defRPr/>
            </a:pPr>
            <a:r>
              <a:rPr lang="ru-RU" sz="2200" dirty="0" smtClean="0">
                <a:latin typeface="Comic Sans MS" pitchFamily="66" charset="0"/>
              </a:rPr>
              <a:t>Диетотерапия</a:t>
            </a:r>
          </a:p>
          <a:p>
            <a:pPr marL="952500" lvl="1" indent="-495300" defTabSz="762000" eaLnBrk="1" hangingPunct="1">
              <a:lnSpc>
                <a:spcPct val="80000"/>
              </a:lnSpc>
              <a:buClr>
                <a:schemeClr val="tx1"/>
              </a:buClr>
              <a:buFont typeface="Wingdings" pitchFamily="2" charset="2"/>
              <a:buNone/>
              <a:defRPr/>
            </a:pPr>
            <a:r>
              <a:rPr lang="ru-RU" sz="1500" b="1" dirty="0" smtClean="0">
                <a:latin typeface="Comic Sans MS" pitchFamily="66" charset="0"/>
              </a:rPr>
              <a:t>	</a:t>
            </a:r>
            <a:r>
              <a:rPr lang="ru-RU" sz="1500" dirty="0" smtClean="0">
                <a:latin typeface="Comic Sans MS" pitchFamily="66" charset="0"/>
              </a:rPr>
              <a:t>-</a:t>
            </a:r>
            <a:r>
              <a:rPr lang="ru-RU" sz="2200" dirty="0" smtClean="0">
                <a:latin typeface="Comic Sans MS" pitchFamily="66" charset="0"/>
              </a:rPr>
              <a:t> </a:t>
            </a:r>
            <a:r>
              <a:rPr lang="ru-RU" sz="1700" dirty="0" smtClean="0">
                <a:latin typeface="Comic Sans MS" pitchFamily="66" charset="0"/>
              </a:rPr>
              <a:t>Сниженное потребление калорий</a:t>
            </a:r>
          </a:p>
          <a:p>
            <a:pPr marL="952500" lvl="1" indent="-495300" defTabSz="762000" eaLnBrk="1" hangingPunct="1">
              <a:lnSpc>
                <a:spcPct val="80000"/>
              </a:lnSpc>
              <a:buClr>
                <a:schemeClr val="tx1"/>
              </a:buClr>
              <a:buFont typeface="Wingdings" pitchFamily="2" charset="2"/>
              <a:buNone/>
              <a:defRPr/>
            </a:pPr>
            <a:r>
              <a:rPr lang="ru-RU" sz="1700" dirty="0" smtClean="0">
                <a:latin typeface="Comic Sans MS" pitchFamily="66" charset="0"/>
              </a:rPr>
              <a:t>	- Изменение пищевого рациона</a:t>
            </a:r>
          </a:p>
          <a:p>
            <a:pPr marL="952500" lvl="1" indent="-495300" defTabSz="762000" eaLnBrk="1" hangingPunct="1">
              <a:lnSpc>
                <a:spcPct val="80000"/>
              </a:lnSpc>
              <a:buClr>
                <a:schemeClr val="tx1"/>
              </a:buClr>
              <a:buFont typeface="Wingdings" pitchFamily="2" charset="2"/>
              <a:buAutoNum type="arabicPeriod" startAt="3"/>
              <a:defRPr/>
            </a:pPr>
            <a:r>
              <a:rPr lang="ru-RU" sz="2200" dirty="0" smtClean="0">
                <a:latin typeface="Comic Sans MS" pitchFamily="66" charset="0"/>
              </a:rPr>
              <a:t>Физическая активность</a:t>
            </a:r>
          </a:p>
          <a:p>
            <a:pPr marL="952500" lvl="1" indent="-495300" defTabSz="762000" eaLnBrk="1" hangingPunct="1">
              <a:lnSpc>
                <a:spcPct val="80000"/>
              </a:lnSpc>
              <a:buClr>
                <a:schemeClr val="tx1"/>
              </a:buClr>
              <a:buFont typeface="Wingdings" pitchFamily="2" charset="2"/>
              <a:buNone/>
              <a:defRPr/>
            </a:pPr>
            <a:r>
              <a:rPr lang="ru-RU" sz="2200" dirty="0" smtClean="0">
                <a:latin typeface="Comic Sans MS" pitchFamily="66" charset="0"/>
              </a:rPr>
              <a:t>	</a:t>
            </a:r>
            <a:r>
              <a:rPr lang="ru-RU" sz="1700" dirty="0" smtClean="0">
                <a:latin typeface="Comic Sans MS" pitchFamily="66" charset="0"/>
              </a:rPr>
              <a:t>- Увеличение доли физической активности</a:t>
            </a:r>
            <a:endParaRPr lang="en-US" sz="1700" dirty="0" smtClean="0">
              <a:latin typeface="Comic Sans MS" pitchFamily="66" charset="0"/>
            </a:endParaRPr>
          </a:p>
          <a:p>
            <a:pPr marL="952500" lvl="1" indent="-495300" defTabSz="762000" eaLnBrk="1" hangingPunct="1">
              <a:lnSpc>
                <a:spcPct val="80000"/>
              </a:lnSpc>
              <a:buClr>
                <a:schemeClr val="tx1"/>
              </a:buClr>
              <a:buFontTx/>
              <a:buNone/>
              <a:defRPr/>
            </a:pPr>
            <a:r>
              <a:rPr lang="ru-RU" sz="1700" dirty="0" smtClean="0">
                <a:latin typeface="Comic Sans MS" pitchFamily="66" charset="0"/>
              </a:rPr>
              <a:t>	- Увеличение мышечной массы</a:t>
            </a:r>
          </a:p>
          <a:p>
            <a:pPr marL="952500" lvl="1" indent="-495300" defTabSz="762000" eaLnBrk="1" hangingPunct="1">
              <a:lnSpc>
                <a:spcPct val="80000"/>
              </a:lnSpc>
              <a:buClr>
                <a:schemeClr val="tx1"/>
              </a:buClr>
              <a:buFont typeface="Wingdings" pitchFamily="2" charset="2"/>
              <a:buAutoNum type="arabicPeriod" startAt="4"/>
              <a:defRPr/>
            </a:pPr>
            <a:r>
              <a:rPr lang="ru-RU" sz="2200" dirty="0" smtClean="0">
                <a:latin typeface="Comic Sans MS" pitchFamily="66" charset="0"/>
              </a:rPr>
              <a:t>Медикаментозная терапия</a:t>
            </a:r>
          </a:p>
          <a:p>
            <a:pPr marL="952500" lvl="1" indent="-495300" defTabSz="762000" eaLnBrk="1" hangingPunct="1">
              <a:lnSpc>
                <a:spcPct val="80000"/>
              </a:lnSpc>
              <a:buClr>
                <a:schemeClr val="tx1"/>
              </a:buClr>
              <a:buFont typeface="Wingdings" pitchFamily="2" charset="2"/>
              <a:buAutoNum type="arabicPeriod" startAt="4"/>
              <a:defRPr/>
            </a:pPr>
            <a:r>
              <a:rPr lang="ru-RU" sz="2200" dirty="0" smtClean="0">
                <a:latin typeface="Comic Sans MS" pitchFamily="66" charset="0"/>
              </a:rPr>
              <a:t>Эндоскопические методики (</a:t>
            </a:r>
            <a:r>
              <a:rPr lang="ru-RU" sz="1800" dirty="0" smtClean="0">
                <a:latin typeface="Comic Sans MS" pitchFamily="66" charset="0"/>
              </a:rPr>
              <a:t>применение внутрижелудочных баллонов</a:t>
            </a:r>
            <a:r>
              <a:rPr lang="ru-RU" sz="2200" dirty="0" smtClean="0">
                <a:latin typeface="Comic Sans MS" pitchFamily="66" charset="0"/>
              </a:rPr>
              <a:t>)</a:t>
            </a:r>
          </a:p>
          <a:p>
            <a:pPr marL="533400" indent="-533400" defTabSz="762000" eaLnBrk="1" hangingPunct="1">
              <a:lnSpc>
                <a:spcPct val="80000"/>
              </a:lnSpc>
              <a:buClr>
                <a:schemeClr val="tx1"/>
              </a:buClr>
              <a:defRPr/>
            </a:pPr>
            <a:r>
              <a:rPr lang="ru-RU" sz="2400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Хирургическое</a:t>
            </a:r>
          </a:p>
          <a:p>
            <a:pPr marL="952500" lvl="1" indent="-495300" defTabSz="762000" eaLnBrk="1" hangingPunct="1">
              <a:lnSpc>
                <a:spcPct val="80000"/>
              </a:lnSpc>
              <a:buClr>
                <a:schemeClr val="tx1"/>
              </a:buClr>
              <a:buFontTx/>
              <a:buAutoNum type="arabicPeriod"/>
              <a:defRPr/>
            </a:pPr>
            <a:r>
              <a:rPr lang="ru-RU" sz="2000" dirty="0" smtClean="0">
                <a:latin typeface="Comic Sans MS" pitchFamily="66" charset="0"/>
              </a:rPr>
              <a:t>Ограничения</a:t>
            </a:r>
            <a:r>
              <a:rPr lang="en-US" sz="2000" dirty="0" smtClean="0">
                <a:latin typeface="Comic Sans MS" pitchFamily="66" charset="0"/>
              </a:rPr>
              <a:t>: </a:t>
            </a:r>
            <a:r>
              <a:rPr lang="ru-RU" sz="2000" dirty="0" smtClean="0">
                <a:latin typeface="Comic Sans MS" pitchFamily="66" charset="0"/>
              </a:rPr>
              <a:t>ограничение количества потребляемой пищи</a:t>
            </a:r>
            <a:r>
              <a:rPr lang="en-US" sz="2000" dirty="0" smtClean="0">
                <a:latin typeface="Comic Sans MS" pitchFamily="66" charset="0"/>
              </a:rPr>
              <a:t>; </a:t>
            </a:r>
            <a:r>
              <a:rPr lang="ru-RU" sz="2000" dirty="0" smtClean="0">
                <a:latin typeface="Comic Sans MS" pitchFamily="66" charset="0"/>
              </a:rPr>
              <a:t>чувство насыщения</a:t>
            </a:r>
            <a:endParaRPr lang="en-US" sz="2000" dirty="0" smtClean="0">
              <a:latin typeface="Comic Sans MS" pitchFamily="66" charset="0"/>
            </a:endParaRPr>
          </a:p>
          <a:p>
            <a:pPr marL="952500" lvl="1" indent="-495300" defTabSz="762000" eaLnBrk="1" hangingPunct="1">
              <a:lnSpc>
                <a:spcPct val="80000"/>
              </a:lnSpc>
              <a:buClr>
                <a:schemeClr val="tx1"/>
              </a:buClr>
              <a:buFontTx/>
              <a:buAutoNum type="arabicPeriod"/>
              <a:defRPr/>
            </a:pPr>
            <a:r>
              <a:rPr lang="ru-RU" sz="2000" dirty="0" smtClean="0">
                <a:latin typeface="Comic Sans MS" pitchFamily="66" charset="0"/>
              </a:rPr>
              <a:t>Нарушение всасывания</a:t>
            </a:r>
            <a:r>
              <a:rPr lang="en-US" sz="2000" dirty="0" smtClean="0">
                <a:latin typeface="Comic Sans MS" pitchFamily="66" charset="0"/>
              </a:rPr>
              <a:t>:</a:t>
            </a:r>
            <a:r>
              <a:rPr lang="ru-RU" sz="2000" dirty="0" smtClean="0">
                <a:latin typeface="Comic Sans MS" pitchFamily="66" charset="0"/>
              </a:rPr>
              <a:t> потребляемая пища не полностью усваивается</a:t>
            </a:r>
            <a:endParaRPr lang="en-US" sz="2000" dirty="0" smtClean="0">
              <a:latin typeface="Comic Sans MS" pitchFamily="66" charset="0"/>
            </a:endParaRPr>
          </a:p>
          <a:p>
            <a:pPr marL="952500" lvl="1" indent="-495300" defTabSz="762000" eaLnBrk="1" hangingPunct="1">
              <a:lnSpc>
                <a:spcPct val="80000"/>
              </a:lnSpc>
              <a:buClr>
                <a:schemeClr val="tx1"/>
              </a:buClr>
              <a:buFontTx/>
              <a:buAutoNum type="arabicPeriod"/>
              <a:defRPr/>
            </a:pPr>
            <a:r>
              <a:rPr lang="ru-RU" sz="2000" dirty="0" smtClean="0">
                <a:latin typeface="Comic Sans MS" pitchFamily="66" charset="0"/>
              </a:rPr>
              <a:t>Комбинирование</a:t>
            </a:r>
            <a:r>
              <a:rPr lang="en-US" sz="2000" dirty="0" smtClean="0">
                <a:latin typeface="Comic Sans MS" pitchFamily="66" charset="0"/>
              </a:rPr>
              <a:t>:</a:t>
            </a:r>
            <a:r>
              <a:rPr lang="ru-RU" sz="2000" dirty="0" smtClean="0">
                <a:latin typeface="Comic Sans MS" pitchFamily="66" charset="0"/>
              </a:rPr>
              <a:t> ограничение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ru-RU" sz="2000" dirty="0" smtClean="0">
                <a:latin typeface="Comic Sans MS" pitchFamily="66" charset="0"/>
              </a:rPr>
              <a:t>и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ru-RU" sz="2000" dirty="0" smtClean="0">
                <a:latin typeface="Comic Sans MS" pitchFamily="66" charset="0"/>
              </a:rPr>
              <a:t>нарушение всасывания</a:t>
            </a:r>
            <a:endParaRPr lang="en-US" sz="2000" dirty="0" smtClean="0">
              <a:latin typeface="Comic Sans MS" pitchFamily="66" charset="0"/>
            </a:endParaRPr>
          </a:p>
          <a:p>
            <a:pPr marL="533400" indent="-533400" defTabSz="762000" eaLnBrk="1" hangingPunct="1">
              <a:lnSpc>
                <a:spcPct val="80000"/>
              </a:lnSpc>
              <a:buClr>
                <a:schemeClr val="tx1"/>
              </a:buClr>
              <a:buFontTx/>
              <a:buAutoNum type="arabicPeriod"/>
              <a:defRPr/>
            </a:pPr>
            <a:endParaRPr lang="ru-RU" sz="1800" dirty="0" smtClean="0">
              <a:solidFill>
                <a:srgbClr val="FFFFFF"/>
              </a:solidFill>
              <a:latin typeface="Comic Sans MS" pitchFamily="66" charset="0"/>
            </a:endParaRPr>
          </a:p>
        </p:txBody>
      </p:sp>
      <p:sp>
        <p:nvSpPr>
          <p:cNvPr id="121860" name="Rectangle 4"/>
          <p:cNvSpPr>
            <a:spLocks noChangeArrowheads="1"/>
          </p:cNvSpPr>
          <p:nvPr/>
        </p:nvSpPr>
        <p:spPr bwMode="auto">
          <a:xfrm>
            <a:off x="0" y="6815138"/>
            <a:ext cx="9144000" cy="42862"/>
          </a:xfrm>
          <a:prstGeom prst="rect">
            <a:avLst/>
          </a:prstGeom>
          <a:gradFill rotWithShape="1">
            <a:gsLst>
              <a:gs pos="0">
                <a:srgbClr val="3FBF7F"/>
              </a:gs>
              <a:gs pos="100000">
                <a:srgbClr val="3FBF7F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kumimoji="1"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375187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859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lIns="92075" tIns="46038" rIns="92075" bIns="46038" anchorCtr="1"/>
          <a:lstStyle/>
          <a:p>
            <a:pPr defTabSz="762000" eaLnBrk="1" hangingPunct="1">
              <a:defRPr/>
            </a:pPr>
            <a:r>
              <a:rPr lang="ru-RU" b="1" dirty="0" smtClean="0">
                <a:solidFill>
                  <a:srgbClr val="C00000"/>
                </a:solidFill>
                <a:latin typeface="Segoe Print" pitchFamily="2" charset="0"/>
              </a:rPr>
              <a:t>Лечение ожирения</a:t>
            </a:r>
          </a:p>
        </p:txBody>
      </p:sp>
      <p:sp>
        <p:nvSpPr>
          <p:cNvPr id="122883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 lIns="92075" tIns="46038" rIns="92075" bIns="46038"/>
          <a:lstStyle/>
          <a:p>
            <a:pPr defTabSz="762000" eaLnBrk="1" hangingPunct="1">
              <a:lnSpc>
                <a:spcPct val="150000"/>
              </a:lnSpc>
            </a:pPr>
            <a:r>
              <a:rPr lang="ru-RU" sz="2800" dirty="0" smtClean="0">
                <a:latin typeface="Segoe Print" pitchFamily="2" charset="0"/>
              </a:rPr>
              <a:t>Подбор адекватной диеты</a:t>
            </a:r>
          </a:p>
          <a:p>
            <a:pPr defTabSz="762000" eaLnBrk="1" hangingPunct="1">
              <a:lnSpc>
                <a:spcPct val="150000"/>
              </a:lnSpc>
            </a:pPr>
            <a:r>
              <a:rPr lang="ru-RU" sz="2800" dirty="0" smtClean="0">
                <a:latin typeface="Segoe Print" pitchFamily="2" charset="0"/>
              </a:rPr>
              <a:t>Поощрение физической активности</a:t>
            </a:r>
          </a:p>
          <a:p>
            <a:pPr defTabSz="762000" eaLnBrk="1" hangingPunct="1">
              <a:lnSpc>
                <a:spcPct val="150000"/>
              </a:lnSpc>
            </a:pPr>
            <a:r>
              <a:rPr lang="ru-RU" sz="2800" dirty="0" smtClean="0">
                <a:latin typeface="Segoe Print" pitchFamily="2" charset="0"/>
              </a:rPr>
              <a:t>Модификация поведения</a:t>
            </a:r>
          </a:p>
          <a:p>
            <a:pPr defTabSz="762000" eaLnBrk="1" hangingPunct="1">
              <a:lnSpc>
                <a:spcPct val="150000"/>
              </a:lnSpc>
            </a:pPr>
            <a:r>
              <a:rPr lang="ru-RU" sz="2800" dirty="0" smtClean="0">
                <a:latin typeface="Segoe Print" pitchFamily="2" charset="0"/>
              </a:rPr>
              <a:t>Психологическая и социальная поддержка</a:t>
            </a:r>
          </a:p>
          <a:p>
            <a:pPr defTabSz="762000" eaLnBrk="1" hangingPunct="1">
              <a:lnSpc>
                <a:spcPct val="150000"/>
              </a:lnSpc>
            </a:pPr>
            <a:r>
              <a:rPr lang="ru-RU" sz="2800" dirty="0" smtClean="0">
                <a:latin typeface="Segoe Print" pitchFamily="2" charset="0"/>
              </a:rPr>
              <a:t>Фармакотерапия</a:t>
            </a:r>
          </a:p>
          <a:p>
            <a:pPr defTabSz="762000" eaLnBrk="1" hangingPunct="1">
              <a:lnSpc>
                <a:spcPct val="150000"/>
              </a:lnSpc>
            </a:pPr>
            <a:r>
              <a:rPr lang="ru-RU" sz="2800" dirty="0" smtClean="0">
                <a:latin typeface="Segoe Print" pitchFamily="2" charset="0"/>
              </a:rPr>
              <a:t>Хирургическое лечение</a:t>
            </a:r>
          </a:p>
        </p:txBody>
      </p:sp>
    </p:spTree>
    <p:extLst>
      <p:ext uri="{BB962C8B-B14F-4D97-AF65-F5344CB8AC3E}">
        <p14:creationId xmlns:p14="http://schemas.microsoft.com/office/powerpoint/2010/main" val="154208034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88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53136"/>
            <a:ext cx="9036496" cy="26149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3448" y="116632"/>
            <a:ext cx="8229600" cy="648072"/>
          </a:xfrm>
        </p:spPr>
        <p:txBody>
          <a:bodyPr/>
          <a:lstStyle/>
          <a:p>
            <a:r>
              <a:rPr lang="ru-RU" sz="2400" b="1" dirty="0">
                <a:solidFill>
                  <a:srgbClr val="002060"/>
                </a:solidFill>
                <a:latin typeface="Comic Sans MS" pitchFamily="66" charset="0"/>
                <a:ea typeface="Times New Roman" pitchFamily="18" charset="0"/>
                <a:cs typeface="Arial" pitchFamily="34" charset="0"/>
              </a:rPr>
              <a:t>РАСПИСАНИЕ ЗАНЯТИЙ 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8803160"/>
              </p:ext>
            </p:extLst>
          </p:nvPr>
        </p:nvGraphicFramePr>
        <p:xfrm>
          <a:off x="539552" y="836712"/>
          <a:ext cx="8352927" cy="4061584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508083"/>
                <a:gridCol w="6844844"/>
              </a:tblGrid>
              <a:tr h="69039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C00000"/>
                          </a:solidFill>
                          <a:effectLst/>
                          <a:latin typeface="Comic Sans MS" pitchFamily="66" charset="0"/>
                        </a:rPr>
                        <a:t>Занятие </a:t>
                      </a:r>
                      <a:r>
                        <a:rPr lang="ru-RU" sz="1400" dirty="0">
                          <a:solidFill>
                            <a:srgbClr val="C00000"/>
                          </a:solidFill>
                          <a:effectLst/>
                          <a:latin typeface="Comic Sans MS" pitchFamily="66" charset="0"/>
                        </a:rPr>
                        <a:t>1</a:t>
                      </a:r>
                      <a:endParaRPr lang="ru-RU" sz="1200" dirty="0">
                        <a:solidFill>
                          <a:srgbClr val="C00000"/>
                        </a:solidFill>
                        <a:effectLst/>
                        <a:latin typeface="Comic Sans MS" pitchFamily="66" charset="0"/>
                        <a:ea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286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ysClr val="windowText" lastClr="000000"/>
                          </a:solidFill>
                          <a:effectLst/>
                          <a:latin typeface="Comic Sans MS" pitchFamily="66" charset="0"/>
                        </a:rPr>
                        <a:t>Ожирение как заболевание. </a:t>
                      </a:r>
                      <a:r>
                        <a:rPr lang="ru-RU" sz="1400" dirty="0">
                          <a:solidFill>
                            <a:sysClr val="windowText" lastClr="000000"/>
                          </a:solidFill>
                          <a:effectLst/>
                          <a:latin typeface="Comic Sans MS" pitchFamily="66" charset="0"/>
                        </a:rPr>
                        <a:t>Диагностика избыточной массы тела. </a:t>
                      </a:r>
                      <a:r>
                        <a:rPr lang="ru-RU" sz="1400" dirty="0" smtClean="0">
                          <a:solidFill>
                            <a:sysClr val="windowText" lastClr="000000"/>
                          </a:solidFill>
                          <a:effectLst/>
                          <a:latin typeface="Comic Sans MS" pitchFamily="66" charset="0"/>
                        </a:rPr>
                        <a:t>Психотерапевтические </a:t>
                      </a:r>
                      <a:r>
                        <a:rPr lang="ru-RU" sz="1400" dirty="0">
                          <a:solidFill>
                            <a:sysClr val="windowText" lastClr="000000"/>
                          </a:solidFill>
                          <a:effectLst/>
                          <a:latin typeface="Comic Sans MS" pitchFamily="66" charset="0"/>
                        </a:rPr>
                        <a:t>аспекты ожирения.</a:t>
                      </a:r>
                      <a:endParaRPr lang="ru-RU" sz="1200" dirty="0">
                        <a:solidFill>
                          <a:sysClr val="windowText" lastClr="000000"/>
                        </a:solidFill>
                        <a:effectLst/>
                        <a:latin typeface="Comic Sans MS" pitchFamily="66" charset="0"/>
                        <a:ea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2500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C00000"/>
                          </a:solidFill>
                          <a:effectLst/>
                          <a:latin typeface="Comic Sans MS" pitchFamily="66" charset="0"/>
                        </a:rPr>
                        <a:t>Занятие 2</a:t>
                      </a:r>
                      <a:endParaRPr lang="ru-RU" sz="1200" dirty="0">
                        <a:solidFill>
                          <a:srgbClr val="C00000"/>
                        </a:solidFill>
                        <a:effectLst/>
                        <a:latin typeface="Comic Sans MS" pitchFamily="66" charset="0"/>
                        <a:ea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286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ysClr val="windowText" lastClr="000000"/>
                          </a:solidFill>
                          <a:effectLst/>
                          <a:latin typeface="Comic Sans MS" pitchFamily="66" charset="0"/>
                        </a:rPr>
                        <a:t>Правильное питание</a:t>
                      </a:r>
                      <a:r>
                        <a:rPr lang="ru-RU" sz="1400" baseline="0" dirty="0" smtClean="0">
                          <a:solidFill>
                            <a:sysClr val="windowText" lastClr="000000"/>
                          </a:solidFill>
                          <a:effectLst/>
                          <a:latin typeface="Comic Sans MS" pitchFamily="66" charset="0"/>
                        </a:rPr>
                        <a:t> – основа лечения ожирения.</a:t>
                      </a:r>
                      <a:endParaRPr lang="ru-RU" sz="1200" dirty="0">
                        <a:solidFill>
                          <a:sysClr val="windowText" lastClr="000000"/>
                        </a:solidFill>
                        <a:effectLst/>
                        <a:latin typeface="Comic Sans MS" pitchFamily="66" charset="0"/>
                        <a:ea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69039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C00000"/>
                          </a:solidFill>
                          <a:effectLst/>
                          <a:latin typeface="Comic Sans MS" pitchFamily="66" charset="0"/>
                        </a:rPr>
                        <a:t>Занятие 3</a:t>
                      </a:r>
                      <a:endParaRPr lang="ru-RU" sz="1200" dirty="0">
                        <a:solidFill>
                          <a:srgbClr val="C00000"/>
                        </a:solidFill>
                        <a:effectLst/>
                        <a:latin typeface="Comic Sans MS" pitchFamily="66" charset="0"/>
                        <a:ea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286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ysClr val="windowText" lastClr="000000"/>
                          </a:solidFill>
                          <a:effectLst/>
                          <a:latin typeface="Comic Sans MS" pitchFamily="66" charset="0"/>
                        </a:rPr>
                        <a:t>Азбука разумного пищевого поведения. </a:t>
                      </a:r>
                      <a:r>
                        <a:rPr lang="ru-RU" sz="1400" dirty="0">
                          <a:solidFill>
                            <a:sysClr val="windowText" lastClr="000000"/>
                          </a:solidFill>
                          <a:effectLst/>
                          <a:latin typeface="Comic Sans MS" pitchFamily="66" charset="0"/>
                        </a:rPr>
                        <a:t>Рациональный подбор продуктов питания.</a:t>
                      </a:r>
                      <a:endParaRPr lang="ru-RU" sz="1200" dirty="0">
                        <a:solidFill>
                          <a:sysClr val="windowText" lastClr="000000"/>
                        </a:solidFill>
                        <a:effectLst/>
                        <a:latin typeface="Comic Sans MS" pitchFamily="66" charset="0"/>
                        <a:ea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69039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C00000"/>
                          </a:solidFill>
                          <a:effectLst/>
                          <a:latin typeface="Comic Sans MS" pitchFamily="66" charset="0"/>
                        </a:rPr>
                        <a:t>Занятие 4</a:t>
                      </a:r>
                      <a:endParaRPr lang="ru-RU" sz="1200" dirty="0">
                        <a:solidFill>
                          <a:srgbClr val="C00000"/>
                        </a:solidFill>
                        <a:effectLst/>
                        <a:latin typeface="Comic Sans MS" pitchFamily="66" charset="0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C00000"/>
                          </a:solidFill>
                          <a:effectLst/>
                          <a:latin typeface="Comic Sans MS" pitchFamily="66" charset="0"/>
                        </a:rPr>
                        <a:t>Занятие 5</a:t>
                      </a:r>
                      <a:endParaRPr lang="ru-RU" sz="1200" dirty="0">
                        <a:solidFill>
                          <a:srgbClr val="C00000"/>
                        </a:solidFill>
                        <a:effectLst/>
                        <a:latin typeface="Comic Sans MS" pitchFamily="66" charset="0"/>
                        <a:ea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286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ysClr val="windowText" lastClr="000000"/>
                          </a:solidFill>
                          <a:effectLst/>
                          <a:latin typeface="Comic Sans MS" pitchFamily="66" charset="0"/>
                        </a:rPr>
                        <a:t>Виды диетического питания</a:t>
                      </a:r>
                      <a:r>
                        <a:rPr lang="ru-RU" sz="1400" dirty="0" smtClean="0">
                          <a:solidFill>
                            <a:sysClr val="windowText" lastClr="000000"/>
                          </a:solidFill>
                          <a:effectLst/>
                          <a:latin typeface="Comic Sans MS" pitchFamily="66" charset="0"/>
                        </a:rPr>
                        <a:t>. Праздничные дни.</a:t>
                      </a:r>
                      <a:endParaRPr lang="ru-RU" sz="1200" dirty="0">
                        <a:solidFill>
                          <a:sysClr val="windowText" lastClr="000000"/>
                        </a:solidFill>
                        <a:effectLst/>
                        <a:latin typeface="Comic Sans MS" pitchFamily="66" charset="0"/>
                      </a:endParaRPr>
                    </a:p>
                    <a:p>
                      <a:pPr marL="2286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ysClr val="windowText" lastClr="000000"/>
                          </a:solidFill>
                          <a:effectLst/>
                          <a:latin typeface="Comic Sans MS" pitchFamily="66" charset="0"/>
                        </a:rPr>
                        <a:t>Работа с психотерапевтом.</a:t>
                      </a:r>
                      <a:endParaRPr lang="ru-RU" sz="1200" dirty="0">
                        <a:solidFill>
                          <a:sysClr val="windowText" lastClr="000000"/>
                        </a:solidFill>
                        <a:effectLst/>
                        <a:latin typeface="Comic Sans MS" pitchFamily="66" charset="0"/>
                        <a:ea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2500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C00000"/>
                          </a:solidFill>
                          <a:effectLst/>
                          <a:latin typeface="Comic Sans MS" pitchFamily="66" charset="0"/>
                        </a:rPr>
                        <a:t>Занятие 6 </a:t>
                      </a:r>
                      <a:endParaRPr lang="ru-RU" sz="1200" dirty="0">
                        <a:solidFill>
                          <a:srgbClr val="C00000"/>
                        </a:solidFill>
                        <a:effectLst/>
                        <a:latin typeface="Comic Sans MS" pitchFamily="66" charset="0"/>
                        <a:ea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286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ysClr val="windowText" lastClr="000000"/>
                          </a:solidFill>
                          <a:effectLst/>
                          <a:latin typeface="Comic Sans MS" pitchFamily="66" charset="0"/>
                        </a:rPr>
                        <a:t>Физические нагрузки в лечении ожирения.</a:t>
                      </a:r>
                      <a:endParaRPr lang="ru-RU" sz="1200">
                        <a:solidFill>
                          <a:sysClr val="windowText" lastClr="000000"/>
                        </a:solidFill>
                        <a:effectLst/>
                        <a:latin typeface="Comic Sans MS" pitchFamily="66" charset="0"/>
                        <a:ea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2500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C00000"/>
                          </a:solidFill>
                          <a:effectLst/>
                          <a:latin typeface="Comic Sans MS" pitchFamily="66" charset="0"/>
                        </a:rPr>
                        <a:t>Занятие 7 </a:t>
                      </a:r>
                      <a:endParaRPr lang="ru-RU" sz="1200" dirty="0">
                        <a:solidFill>
                          <a:srgbClr val="C00000"/>
                        </a:solidFill>
                        <a:effectLst/>
                        <a:latin typeface="Comic Sans MS" pitchFamily="66" charset="0"/>
                        <a:ea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286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ysClr val="windowText" lastClr="000000"/>
                          </a:solidFill>
                          <a:effectLst/>
                          <a:latin typeface="Comic Sans MS" pitchFamily="66" charset="0"/>
                        </a:rPr>
                        <a:t>Медикаментозные методы лечения ожирения</a:t>
                      </a:r>
                      <a:r>
                        <a:rPr lang="ru-RU" sz="1400" dirty="0">
                          <a:solidFill>
                            <a:sysClr val="windowText" lastClr="000000"/>
                          </a:solidFill>
                          <a:effectLst/>
                          <a:latin typeface="Comic Sans MS" pitchFamily="66" charset="0"/>
                        </a:rPr>
                        <a:t>.</a:t>
                      </a:r>
                      <a:endParaRPr lang="ru-RU" sz="1200" dirty="0">
                        <a:solidFill>
                          <a:sysClr val="windowText" lastClr="000000"/>
                        </a:solidFill>
                        <a:effectLst/>
                        <a:latin typeface="Comic Sans MS" pitchFamily="66" charset="0"/>
                        <a:ea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2500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C00000"/>
                          </a:solidFill>
                          <a:effectLst/>
                          <a:latin typeface="Comic Sans MS" pitchFamily="66" charset="0"/>
                        </a:rPr>
                        <a:t>Занятие 8</a:t>
                      </a:r>
                      <a:endParaRPr lang="ru-RU" sz="1200" dirty="0">
                        <a:solidFill>
                          <a:srgbClr val="C00000"/>
                        </a:solidFill>
                        <a:effectLst/>
                        <a:latin typeface="Comic Sans MS" pitchFamily="66" charset="0"/>
                        <a:ea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286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ysClr val="windowText" lastClr="000000"/>
                          </a:solidFill>
                          <a:effectLst/>
                          <a:latin typeface="Comic Sans MS" pitchFamily="66" charset="0"/>
                        </a:rPr>
                        <a:t>Хирургические и физиотерапевтические методы лечения ожирения.</a:t>
                      </a:r>
                      <a:endParaRPr lang="ru-RU" sz="1200" dirty="0">
                        <a:solidFill>
                          <a:sysClr val="windowText" lastClr="000000"/>
                        </a:solidFill>
                        <a:effectLst/>
                        <a:latin typeface="Comic Sans MS" pitchFamily="66" charset="0"/>
                        <a:ea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69039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C00000"/>
                          </a:solidFill>
                          <a:effectLst/>
                          <a:latin typeface="Comic Sans MS" pitchFamily="66" charset="0"/>
                        </a:rPr>
                        <a:t>Занятие 9</a:t>
                      </a:r>
                      <a:endParaRPr lang="ru-RU" sz="1200" dirty="0">
                        <a:solidFill>
                          <a:srgbClr val="C00000"/>
                        </a:solidFill>
                        <a:effectLst/>
                        <a:latin typeface="Comic Sans MS" pitchFamily="66" charset="0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C00000"/>
                          </a:solidFill>
                          <a:effectLst/>
                          <a:latin typeface="Comic Sans MS" pitchFamily="66" charset="0"/>
                        </a:rPr>
                        <a:t>Занятие 10</a:t>
                      </a:r>
                      <a:endParaRPr lang="ru-RU" sz="1200" dirty="0">
                        <a:solidFill>
                          <a:srgbClr val="C00000"/>
                        </a:solidFill>
                        <a:effectLst/>
                        <a:latin typeface="Comic Sans MS" pitchFamily="66" charset="0"/>
                        <a:ea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286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Comic Sans MS" pitchFamily="66" charset="0"/>
                          <a:ea typeface="+mn-ea"/>
                          <a:cs typeface="+mn-cs"/>
                        </a:rPr>
                        <a:t>Ожирение и сопутствующие заболевания. </a:t>
                      </a:r>
                      <a:endParaRPr lang="ru-RU" sz="1200" dirty="0">
                        <a:solidFill>
                          <a:sysClr val="windowText" lastClr="000000"/>
                        </a:solidFill>
                        <a:effectLst/>
                        <a:latin typeface="Comic Sans MS" pitchFamily="66" charset="0"/>
                      </a:endParaRPr>
                    </a:p>
                    <a:p>
                      <a:pPr marL="2286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ysClr val="windowText" lastClr="000000"/>
                          </a:solidFill>
                          <a:effectLst/>
                          <a:latin typeface="Comic Sans MS" pitchFamily="66" charset="0"/>
                        </a:rPr>
                        <a:t>Работа с психотерапевтом.</a:t>
                      </a:r>
                      <a:endParaRPr lang="ru-RU" sz="1200" dirty="0">
                        <a:solidFill>
                          <a:sysClr val="windowText" lastClr="000000"/>
                        </a:solidFill>
                        <a:effectLst/>
                        <a:latin typeface="Comic Sans MS" pitchFamily="66" charset="0"/>
                        <a:ea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8922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C00000"/>
                </a:solidFill>
                <a:latin typeface="Comic Sans MS" pitchFamily="66" charset="0"/>
              </a:rPr>
              <a:t>Необходимо использование различных приемов и методов в ходе работы</a:t>
            </a:r>
            <a:endParaRPr lang="ru-RU" sz="2800" dirty="0">
              <a:solidFill>
                <a:srgbClr val="C00000"/>
              </a:solidFill>
              <a:latin typeface="Comic Sans MS" pitchFamily="66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48647616"/>
              </p:ext>
            </p:extLst>
          </p:nvPr>
        </p:nvGraphicFramePr>
        <p:xfrm>
          <a:off x="21720" y="1484784"/>
          <a:ext cx="9155360" cy="34640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8840"/>
                <a:gridCol w="2117424"/>
                <a:gridCol w="2232248"/>
                <a:gridCol w="2516848"/>
              </a:tblGrid>
              <a:tr h="1656184"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Рассказано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Рассказано и показано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/>
                        <a:t>Рассказано, показано и лично</a:t>
                      </a:r>
                      <a:r>
                        <a:rPr lang="ru-RU" sz="2400" baseline="0" dirty="0" smtClean="0"/>
                        <a:t> испытано</a:t>
                      </a:r>
                      <a:endParaRPr lang="ru-RU" sz="2400" dirty="0" smtClean="0"/>
                    </a:p>
                  </a:txBody>
                  <a:tcPr/>
                </a:tc>
              </a:tr>
              <a:tr h="903930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Помнят через 3 недели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70%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72%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85%</a:t>
                      </a:r>
                      <a:endParaRPr lang="ru-RU" sz="2800" dirty="0"/>
                    </a:p>
                  </a:txBody>
                  <a:tcPr/>
                </a:tc>
              </a:tr>
              <a:tr h="903930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Помнят через 3 месяца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10%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32%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65%</a:t>
                      </a:r>
                      <a:endParaRPr lang="ru-RU" sz="28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14700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Прямоуг. 2"/>
          <p:cNvSpPr>
            <a:spLocks noGrp="1" noChangeArrowheads="1"/>
          </p:cNvSpPr>
          <p:nvPr>
            <p:ph type="body" idx="1"/>
          </p:nvPr>
        </p:nvSpPr>
        <p:spPr>
          <a:xfrm>
            <a:off x="971550" y="765175"/>
            <a:ext cx="7848600" cy="575945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800" b="1" dirty="0" smtClean="0">
                <a:solidFill>
                  <a:srgbClr val="C00000"/>
                </a:solidFill>
                <a:effectLst/>
                <a:latin typeface="Comic Sans MS" pitchFamily="66" charset="0"/>
              </a:rPr>
              <a:t>ПРИНЦИПЫ ДИЕТОТЕРАПИИ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sz="2800" b="1" dirty="0" smtClean="0">
              <a:solidFill>
                <a:srgbClr val="002060"/>
              </a:solidFill>
              <a:effectLst/>
              <a:latin typeface="Comic Sans MS" pitchFamily="66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400" dirty="0" smtClean="0">
                <a:solidFill>
                  <a:srgbClr val="000000"/>
                </a:solidFill>
                <a:effectLst/>
                <a:latin typeface="Comic Sans MS" pitchFamily="66" charset="0"/>
              </a:rPr>
              <a:t>Непрерывность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400" dirty="0" smtClean="0">
                <a:solidFill>
                  <a:srgbClr val="000000"/>
                </a:solidFill>
                <a:effectLst/>
                <a:latin typeface="Comic Sans MS" pitchFamily="66" charset="0"/>
              </a:rPr>
              <a:t>Длительность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sz="2800" dirty="0" smtClean="0">
              <a:solidFill>
                <a:srgbClr val="002060"/>
              </a:solidFill>
              <a:effectLst/>
              <a:latin typeface="Comic Sans MS" pitchFamily="66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800" b="1" dirty="0" smtClean="0">
                <a:solidFill>
                  <a:srgbClr val="C00000"/>
                </a:solidFill>
                <a:effectLst/>
                <a:latin typeface="Comic Sans MS" pitchFamily="66" charset="0"/>
              </a:rPr>
              <a:t>ПРЕПЯТСТВИЯ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800" b="1" dirty="0" smtClean="0">
                <a:solidFill>
                  <a:srgbClr val="C00000"/>
                </a:solidFill>
                <a:effectLst/>
                <a:latin typeface="Comic Sans MS" pitchFamily="66" charset="0"/>
              </a:rPr>
              <a:t>НА ПУТИ СНИЖЕНИЯ МАССЫ ТЕЛА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sz="2800" dirty="0" smtClean="0">
              <a:solidFill>
                <a:srgbClr val="C00000"/>
              </a:solidFill>
              <a:effectLst/>
              <a:latin typeface="Comic Sans MS" pitchFamily="66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400" dirty="0" smtClean="0">
                <a:solidFill>
                  <a:srgbClr val="000000"/>
                </a:solidFill>
                <a:effectLst/>
                <a:latin typeface="Comic Sans MS" pitchFamily="66" charset="0"/>
              </a:rPr>
              <a:t>Чувство голода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400" dirty="0" smtClean="0">
                <a:solidFill>
                  <a:srgbClr val="000000"/>
                </a:solidFill>
                <a:effectLst/>
                <a:latin typeface="Comic Sans MS" pitchFamily="66" charset="0"/>
              </a:rPr>
              <a:t>Чувство неудовлетворенности едой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400" dirty="0" smtClean="0">
                <a:solidFill>
                  <a:srgbClr val="000000"/>
                </a:solidFill>
                <a:effectLst/>
                <a:latin typeface="Comic Sans MS" pitchFamily="66" charset="0"/>
              </a:rPr>
              <a:t>Замедление всех видов расходования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400" dirty="0" smtClean="0">
                <a:solidFill>
                  <a:srgbClr val="000000"/>
                </a:solidFill>
                <a:effectLst/>
                <a:latin typeface="Comic Sans MS" pitchFamily="66" charset="0"/>
              </a:rPr>
              <a:t>энергии – адаптация к </a:t>
            </a:r>
            <a:r>
              <a:rPr lang="ru-RU" sz="2400" dirty="0" err="1" smtClean="0">
                <a:solidFill>
                  <a:srgbClr val="000000"/>
                </a:solidFill>
                <a:effectLst/>
                <a:latin typeface="Comic Sans MS" pitchFamily="66" charset="0"/>
              </a:rPr>
              <a:t>гипокалорийному</a:t>
            </a:r>
            <a:r>
              <a:rPr lang="ru-RU" sz="2400" dirty="0" smtClean="0">
                <a:solidFill>
                  <a:srgbClr val="000000"/>
                </a:solidFill>
                <a:effectLst/>
                <a:latin typeface="Comic Sans MS" pitchFamily="66" charset="0"/>
              </a:rPr>
              <a:t>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400" dirty="0" smtClean="0">
                <a:solidFill>
                  <a:srgbClr val="000000"/>
                </a:solidFill>
                <a:effectLst/>
                <a:latin typeface="Comic Sans MS" pitchFamily="66" charset="0"/>
              </a:rPr>
              <a:t>режиму питания</a:t>
            </a:r>
          </a:p>
        </p:txBody>
      </p:sp>
    </p:spTree>
    <p:extLst>
      <p:ext uri="{BB962C8B-B14F-4D97-AF65-F5344CB8AC3E}">
        <p14:creationId xmlns:p14="http://schemas.microsoft.com/office/powerpoint/2010/main" val="4235364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dirty="0" smtClean="0">
                <a:latin typeface="Comic Sans MS" pitchFamily="66" charset="0"/>
              </a:rPr>
              <a:t>Что мы едим?</a:t>
            </a:r>
            <a:br>
              <a:rPr lang="ru-RU" sz="3600" b="1" dirty="0" smtClean="0">
                <a:latin typeface="Comic Sans MS" pitchFamily="66" charset="0"/>
              </a:rPr>
            </a:br>
            <a:r>
              <a:rPr lang="ru-RU" sz="2200" i="1" dirty="0" smtClean="0"/>
              <a:t>Потребление жира с пищей</a:t>
            </a:r>
            <a:br>
              <a:rPr lang="ru-RU" sz="2200" i="1" dirty="0" smtClean="0"/>
            </a:br>
            <a:r>
              <a:rPr lang="ru-RU" sz="2200" i="1" dirty="0" smtClean="0"/>
              <a:t>(% от калорийности суточного рациона)</a:t>
            </a:r>
            <a:endParaRPr lang="ru-RU" sz="2200" i="1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525735"/>
          </a:xfrm>
        </p:spPr>
        <p:txBody>
          <a:bodyPr/>
          <a:lstStyle/>
          <a:p>
            <a:pPr algn="ctr"/>
            <a:r>
              <a:rPr lang="ru-RU" u="sng" dirty="0" smtClean="0">
                <a:solidFill>
                  <a:srgbClr val="C00000"/>
                </a:solidFill>
              </a:rPr>
              <a:t>Обычное потребление</a:t>
            </a:r>
            <a:endParaRPr lang="ru-RU" u="sng" dirty="0">
              <a:solidFill>
                <a:srgbClr val="C00000"/>
              </a:solidFill>
            </a:endParaRPr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842322536"/>
              </p:ext>
            </p:extLst>
          </p:nvPr>
        </p:nvGraphicFramePr>
        <p:xfrm>
          <a:off x="457200" y="2174875"/>
          <a:ext cx="4040188" cy="3951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525735"/>
          </a:xfrm>
        </p:spPr>
        <p:txBody>
          <a:bodyPr/>
          <a:lstStyle/>
          <a:p>
            <a:pPr algn="ctr"/>
            <a:r>
              <a:rPr lang="ru-RU" u="sng" dirty="0" smtClean="0">
                <a:solidFill>
                  <a:srgbClr val="00B050"/>
                </a:solidFill>
              </a:rPr>
              <a:t>Необходимое потребление</a:t>
            </a:r>
            <a:endParaRPr lang="ru-RU" u="sng" dirty="0">
              <a:solidFill>
                <a:srgbClr val="00B050"/>
              </a:solidFill>
            </a:endParaRPr>
          </a:p>
        </p:txBody>
      </p:sp>
      <p:graphicFrame>
        <p:nvGraphicFramePr>
          <p:cNvPr id="10" name="Объект 9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4225406131"/>
              </p:ext>
            </p:extLst>
          </p:nvPr>
        </p:nvGraphicFramePr>
        <p:xfrm>
          <a:off x="4645025" y="2174875"/>
          <a:ext cx="4041775" cy="3951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179512" y="2427416"/>
            <a:ext cx="12875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prstClr val="black"/>
                </a:solidFill>
                <a:latin typeface="Comic Sans MS" pitchFamily="66" charset="0"/>
              </a:rPr>
              <a:t>Углеводы</a:t>
            </a:r>
          </a:p>
          <a:p>
            <a:r>
              <a:rPr lang="ru-RU" dirty="0" smtClean="0">
                <a:solidFill>
                  <a:prstClr val="black"/>
                </a:solidFill>
                <a:latin typeface="Comic Sans MS" pitchFamily="66" charset="0"/>
              </a:rPr>
              <a:t>40-45%</a:t>
            </a:r>
            <a:endParaRPr lang="ru-RU" dirty="0">
              <a:solidFill>
                <a:prstClr val="black"/>
              </a:solidFill>
              <a:latin typeface="Comic Sans MS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385642" y="2276872"/>
            <a:ext cx="9973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prstClr val="black"/>
                </a:solidFill>
                <a:latin typeface="Comic Sans MS" pitchFamily="66" charset="0"/>
              </a:rPr>
              <a:t>Белки</a:t>
            </a:r>
          </a:p>
          <a:p>
            <a:r>
              <a:rPr lang="ru-RU" dirty="0" smtClean="0">
                <a:solidFill>
                  <a:prstClr val="black"/>
                </a:solidFill>
                <a:latin typeface="Comic Sans MS" pitchFamily="66" charset="0"/>
              </a:rPr>
              <a:t>15-20%</a:t>
            </a:r>
            <a:endParaRPr lang="ru-RU" dirty="0">
              <a:solidFill>
                <a:prstClr val="black"/>
              </a:solidFill>
              <a:latin typeface="Comic Sans MS" pitchFamily="66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987824" y="5537915"/>
            <a:ext cx="10342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prstClr val="black"/>
                </a:solidFill>
                <a:latin typeface="Comic Sans MS" pitchFamily="66" charset="0"/>
              </a:rPr>
              <a:t>Жиры</a:t>
            </a:r>
          </a:p>
          <a:p>
            <a:r>
              <a:rPr lang="ru-RU" dirty="0" smtClean="0">
                <a:solidFill>
                  <a:prstClr val="black"/>
                </a:solidFill>
                <a:latin typeface="Comic Sans MS" pitchFamily="66" charset="0"/>
              </a:rPr>
              <a:t>35-40%</a:t>
            </a:r>
            <a:endParaRPr lang="ru-RU" dirty="0">
              <a:solidFill>
                <a:prstClr val="black"/>
              </a:solidFill>
              <a:latin typeface="Comic Sans MS" pitchFamily="66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7668344" y="2276871"/>
            <a:ext cx="109964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prstClr val="black"/>
                </a:solidFill>
                <a:latin typeface="Comic Sans MS" pitchFamily="66" charset="0"/>
              </a:rPr>
              <a:t>Белки</a:t>
            </a:r>
          </a:p>
          <a:p>
            <a:r>
              <a:rPr lang="ru-RU" dirty="0">
                <a:solidFill>
                  <a:prstClr val="black"/>
                </a:solidFill>
                <a:latin typeface="Comic Sans MS" pitchFamily="66" charset="0"/>
              </a:rPr>
              <a:t>15-20%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5076056" y="2276870"/>
            <a:ext cx="12778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prstClr val="black"/>
                </a:solidFill>
                <a:latin typeface="Comic Sans MS" pitchFamily="66" charset="0"/>
              </a:rPr>
              <a:t>Углеводы</a:t>
            </a:r>
          </a:p>
          <a:p>
            <a:r>
              <a:rPr lang="ru-RU" dirty="0" smtClean="0">
                <a:solidFill>
                  <a:prstClr val="black"/>
                </a:solidFill>
                <a:latin typeface="Comic Sans MS" pitchFamily="66" charset="0"/>
              </a:rPr>
              <a:t>55-60%</a:t>
            </a:r>
            <a:endParaRPr lang="ru-RU" dirty="0">
              <a:solidFill>
                <a:prstClr val="black"/>
              </a:solidFill>
              <a:latin typeface="Comic Sans MS" pitchFamily="66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7308304" y="5445224"/>
            <a:ext cx="109964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prstClr val="black"/>
                </a:solidFill>
                <a:latin typeface="Comic Sans MS" pitchFamily="66" charset="0"/>
              </a:rPr>
              <a:t>Жиры</a:t>
            </a:r>
          </a:p>
          <a:p>
            <a:r>
              <a:rPr lang="ru-RU" dirty="0">
                <a:solidFill>
                  <a:prstClr val="black"/>
                </a:solidFill>
                <a:latin typeface="Comic Sans MS" pitchFamily="66" charset="0"/>
              </a:rPr>
              <a:t>2</a:t>
            </a:r>
            <a:r>
              <a:rPr lang="ru-RU" dirty="0" smtClean="0">
                <a:solidFill>
                  <a:prstClr val="black"/>
                </a:solidFill>
                <a:latin typeface="Comic Sans MS" pitchFamily="66" charset="0"/>
              </a:rPr>
              <a:t>5-30</a:t>
            </a:r>
            <a:r>
              <a:rPr lang="ru-RU" dirty="0">
                <a:solidFill>
                  <a:prstClr val="black"/>
                </a:solidFill>
                <a:latin typeface="Comic Sans MS" pitchFamily="66" charset="0"/>
              </a:rPr>
              <a:t>%</a:t>
            </a:r>
          </a:p>
        </p:txBody>
      </p:sp>
      <p:sp>
        <p:nvSpPr>
          <p:cNvPr id="17" name="Овал 16"/>
          <p:cNvSpPr/>
          <p:nvPr/>
        </p:nvSpPr>
        <p:spPr>
          <a:xfrm>
            <a:off x="7165579" y="5246207"/>
            <a:ext cx="1197893" cy="1007091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8" name="Овал 17"/>
          <p:cNvSpPr/>
          <p:nvPr/>
        </p:nvSpPr>
        <p:spPr>
          <a:xfrm>
            <a:off x="2824188" y="5357534"/>
            <a:ext cx="1197893" cy="1007091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9953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Graphic spid="8" grpId="0">
        <p:bldAsOne/>
      </p:bldGraphic>
      <p:bldP spid="6" grpId="0" build="p"/>
      <p:bldGraphic spid="10" grpId="0">
        <p:bldAsOne/>
      </p:bldGraphic>
      <p:bldP spid="11" grpId="0"/>
      <p:bldP spid="12" grpId="0"/>
      <p:bldP spid="13" grpId="0"/>
      <p:bldP spid="14" grpId="0"/>
      <p:bldP spid="15" grpId="0"/>
      <p:bldP spid="16" grpId="0"/>
      <p:bldP spid="17" grpId="0" animBg="1"/>
      <p:bldP spid="18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72008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3600" b="1" dirty="0" smtClean="0">
                <a:solidFill>
                  <a:srgbClr val="FF0000"/>
                </a:solidFill>
                <a:latin typeface="Comic Sans MS" pitchFamily="66" charset="0"/>
              </a:rPr>
              <a:t>Дневник питания</a:t>
            </a:r>
            <a:endParaRPr lang="ru-RU" sz="4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9939" name="Содержимое 2"/>
          <p:cNvSpPr>
            <a:spLocks noGrp="1"/>
          </p:cNvSpPr>
          <p:nvPr>
            <p:ph idx="1"/>
          </p:nvPr>
        </p:nvSpPr>
        <p:spPr>
          <a:xfrm>
            <a:off x="683568" y="1124744"/>
            <a:ext cx="8139112" cy="4448175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Comic Sans MS" pitchFamily="66" charset="0"/>
              </a:rPr>
              <a:t>Записывать весь рацион питания, количество съедаемой пищи, периодичность питания в тетрадь</a:t>
            </a:r>
          </a:p>
          <a:p>
            <a:r>
              <a:rPr lang="ru-RU" sz="2400" dirty="0" smtClean="0">
                <a:latin typeface="Comic Sans MS" pitchFamily="66" charset="0"/>
              </a:rPr>
              <a:t>Анализировать причины, провоцирующие лишние приемы пищи</a:t>
            </a:r>
          </a:p>
          <a:p>
            <a:r>
              <a:rPr lang="ru-RU" sz="2400" dirty="0" smtClean="0">
                <a:latin typeface="Comic Sans MS" pitchFamily="66" charset="0"/>
              </a:rPr>
              <a:t>Выявлять нарушения в питании, которые привели к увеличению массы</a:t>
            </a:r>
          </a:p>
          <a:p>
            <a:r>
              <a:rPr lang="ru-RU" sz="2400" dirty="0" smtClean="0">
                <a:latin typeface="Comic Sans MS" pitchFamily="66" charset="0"/>
              </a:rPr>
              <a:t>Относится к приему пищи осознанно</a:t>
            </a:r>
          </a:p>
          <a:p>
            <a:r>
              <a:rPr lang="ru-RU" sz="2400" dirty="0" smtClean="0">
                <a:latin typeface="Comic Sans MS" pitchFamily="66" charset="0"/>
              </a:rPr>
              <a:t>Правильно планировать свой пищевой рацион</a:t>
            </a:r>
          </a:p>
        </p:txBody>
      </p:sp>
      <p:pic>
        <p:nvPicPr>
          <p:cNvPr id="5126" name="Picture 6" descr="http://www.ediet.ru/sites/www.ediet.ru/files/imagecache/slideshow-600x250/article/64856/slideshow/0317_20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4833558"/>
            <a:ext cx="3635896" cy="2024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9327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9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9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9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813" y="228600"/>
            <a:ext cx="8129587" cy="1143000"/>
          </a:xfrm>
        </p:spPr>
        <p:txBody>
          <a:bodyPr/>
          <a:lstStyle/>
          <a:p>
            <a:pPr>
              <a:defRPr/>
            </a:pPr>
            <a:r>
              <a:rPr lang="ru-RU" sz="3200" dirty="0" smtClean="0">
                <a:solidFill>
                  <a:srgbClr val="FF0000"/>
                </a:solidFill>
                <a:latin typeface="Comic Sans MS" pitchFamily="66" charset="0"/>
              </a:rPr>
              <a:t>Что дает «маленький» кусочек?</a:t>
            </a:r>
            <a:br>
              <a:rPr lang="ru-RU" sz="3200" dirty="0" smtClean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ru-RU" sz="2800" dirty="0" smtClean="0">
                <a:solidFill>
                  <a:schemeClr val="tx1"/>
                </a:solidFill>
                <a:latin typeface="Comic Sans MS" pitchFamily="66" charset="0"/>
              </a:rPr>
              <a:t>Кусочки складываются в килограммы</a:t>
            </a:r>
            <a:endParaRPr lang="ru-RU" sz="32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93854685"/>
              </p:ext>
            </p:extLst>
          </p:nvPr>
        </p:nvGraphicFramePr>
        <p:xfrm>
          <a:off x="1000125" y="1643063"/>
          <a:ext cx="7929563" cy="457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43458"/>
                <a:gridCol w="1379864"/>
                <a:gridCol w="1306241"/>
              </a:tblGrid>
              <a:tr h="50800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Еда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ккал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кг/год</a:t>
                      </a:r>
                      <a:endParaRPr lang="ru-RU" sz="2400" dirty="0"/>
                    </a:p>
                  </a:txBody>
                  <a:tcPr/>
                </a:tc>
              </a:tr>
              <a:tr h="508000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1</a:t>
                      </a:r>
                      <a:r>
                        <a:rPr lang="ru-RU" sz="2400" baseline="0" dirty="0" smtClean="0"/>
                        <a:t> сушка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25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1,1</a:t>
                      </a:r>
                      <a:endParaRPr lang="ru-RU" sz="2400" dirty="0"/>
                    </a:p>
                  </a:txBody>
                  <a:tcPr/>
                </a:tc>
              </a:tr>
              <a:tr h="508000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½ банана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50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2,3</a:t>
                      </a:r>
                      <a:endParaRPr lang="ru-RU" sz="2400" dirty="0"/>
                    </a:p>
                  </a:txBody>
                  <a:tcPr/>
                </a:tc>
              </a:tr>
              <a:tr h="508000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1 кусочек (30,0) жирной рыбы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55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2,5</a:t>
                      </a:r>
                      <a:endParaRPr lang="ru-RU" sz="2400" dirty="0"/>
                    </a:p>
                  </a:txBody>
                  <a:tcPr/>
                </a:tc>
              </a:tr>
              <a:tr h="508000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1 кусочек постной рыбы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20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0,9</a:t>
                      </a:r>
                      <a:endParaRPr lang="ru-RU" sz="2400" dirty="0"/>
                    </a:p>
                  </a:txBody>
                  <a:tcPr/>
                </a:tc>
              </a:tr>
              <a:tr h="508000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1 кусок</a:t>
                      </a:r>
                      <a:r>
                        <a:rPr lang="ru-RU" sz="2400" baseline="0" dirty="0" smtClean="0"/>
                        <a:t> сыра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105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5,0</a:t>
                      </a:r>
                      <a:endParaRPr lang="ru-RU" sz="2400" dirty="0"/>
                    </a:p>
                  </a:txBody>
                  <a:tcPr/>
                </a:tc>
              </a:tr>
              <a:tr h="508000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1 столовая ложка майонеза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100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4,8</a:t>
                      </a:r>
                      <a:endParaRPr lang="ru-RU" sz="2400" dirty="0"/>
                    </a:p>
                  </a:txBody>
                  <a:tcPr/>
                </a:tc>
              </a:tr>
              <a:tr h="508000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1 столовая ложка сахара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45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2,0</a:t>
                      </a:r>
                      <a:endParaRPr lang="ru-RU" sz="2400" dirty="0"/>
                    </a:p>
                  </a:txBody>
                  <a:tcPr/>
                </a:tc>
              </a:tr>
              <a:tr h="508000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1 бутылка пива (0,33)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140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6,6</a:t>
                      </a:r>
                      <a:endParaRPr lang="ru-RU" sz="2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28258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8215" name="Rectangle 7"/>
          <p:cNvSpPr>
            <a:spLocks noGrp="1" noChangeArrowheads="1"/>
          </p:cNvSpPr>
          <p:nvPr>
            <p:ph type="body" sz="half" idx="3"/>
          </p:nvPr>
        </p:nvSpPr>
        <p:spPr bwMode="auto">
          <a:xfrm>
            <a:off x="467544" y="980728"/>
            <a:ext cx="4824536" cy="45259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lnSpcReduction="10000"/>
          </a:bodyPr>
          <a:lstStyle/>
          <a:p>
            <a:pPr>
              <a:buFont typeface="Symbol" pitchFamily="18" charset="2"/>
              <a:buNone/>
            </a:pPr>
            <a:r>
              <a:rPr lang="ru-RU" sz="2400" dirty="0"/>
              <a:t>	</a:t>
            </a:r>
            <a:r>
              <a:rPr lang="ru-RU" sz="2400" dirty="0" smtClean="0"/>
              <a:t>При </a:t>
            </a:r>
            <a:r>
              <a:rPr lang="ru-RU" sz="2400" dirty="0"/>
              <a:t>ежедневном избытке пищи всего на 100 ккал в день </a:t>
            </a:r>
            <a:r>
              <a:rPr lang="ru-RU" sz="2400" dirty="0" smtClean="0"/>
              <a:t>(</a:t>
            </a:r>
            <a:r>
              <a:rPr lang="ru-RU" sz="2400" dirty="0"/>
              <a:t>2 шоколадные конфеты) прибавка за год составит 5-6 кг</a:t>
            </a:r>
          </a:p>
          <a:p>
            <a:pPr>
              <a:buFont typeface="Symbol" pitchFamily="18" charset="2"/>
              <a:buNone/>
            </a:pPr>
            <a:r>
              <a:rPr lang="ru-RU" sz="2400" dirty="0"/>
              <a:t> </a:t>
            </a:r>
            <a:endParaRPr lang="ru-RU" sz="2400" dirty="0" smtClean="0"/>
          </a:p>
          <a:p>
            <a:pPr>
              <a:buFont typeface="Symbol" pitchFamily="18" charset="2"/>
              <a:buNone/>
            </a:pPr>
            <a:endParaRPr lang="ru-RU" dirty="0"/>
          </a:p>
          <a:p>
            <a:pPr>
              <a:buFont typeface="Symbol" pitchFamily="18" charset="2"/>
              <a:buNone/>
            </a:pPr>
            <a:endParaRPr lang="ru-RU" sz="2400" dirty="0"/>
          </a:p>
          <a:p>
            <a:pPr>
              <a:buFont typeface="Symbol" pitchFamily="18" charset="2"/>
              <a:buNone/>
            </a:pPr>
            <a:r>
              <a:rPr lang="ru-RU" sz="2400" dirty="0"/>
              <a:t>	Если к обычной пище каждый день добавлять кружку пива прибавка за год может составить 12-16 кг</a:t>
            </a:r>
          </a:p>
        </p:txBody>
      </p:sp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2541" y="4005064"/>
            <a:ext cx="2100909" cy="23278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915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3050" y="237097"/>
            <a:ext cx="3600400" cy="36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8779180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design.newpages.com.ua/images/uroki/karand/deti/kak_prosto_narisovat_gruzovik_rebenku_karandashom-step-5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54402"/>
            <a:ext cx="7324725" cy="5314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792088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tx2"/>
                </a:solidFill>
              </a:rPr>
              <a:t>Жизнь человека. Еда и энергия</a:t>
            </a:r>
            <a:endParaRPr lang="ru-RU" sz="3200" b="1" dirty="0">
              <a:solidFill>
                <a:schemeClr val="tx2"/>
              </a:solidFill>
            </a:endParaRPr>
          </a:p>
        </p:txBody>
      </p:sp>
      <p:graphicFrame>
        <p:nvGraphicFramePr>
          <p:cNvPr id="9" name="Объект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59663177"/>
              </p:ext>
            </p:extLst>
          </p:nvPr>
        </p:nvGraphicFramePr>
        <p:xfrm>
          <a:off x="457200" y="4652963"/>
          <a:ext cx="8229600" cy="11125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43200"/>
                <a:gridCol w="3027784"/>
                <a:gridCol w="245861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2"/>
                          </a:solidFill>
                        </a:rPr>
                        <a:t>Калорийность </a:t>
                      </a:r>
                      <a:endParaRPr lang="ru-RU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2"/>
                          </a:solidFill>
                        </a:rPr>
                        <a:t>Один день</a:t>
                      </a:r>
                      <a:endParaRPr lang="ru-RU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b="1" dirty="0" smtClean="0">
                          <a:solidFill>
                            <a:schemeClr val="tx2"/>
                          </a:solidFill>
                        </a:rPr>
                        <a:t>Вся жизнь</a:t>
                      </a:r>
                      <a:endParaRPr lang="ru-RU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Мужчины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2618 ккал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67,000,000</a:t>
                      </a:r>
                      <a:r>
                        <a:rPr lang="ru-RU" baseline="0" dirty="0" smtClean="0"/>
                        <a:t> ккал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Женщины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1877 ккал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48,000,000 ккал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824136" y="5347714"/>
            <a:ext cx="2629989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lvl="0"/>
            <a:r>
              <a:rPr lang="ru-RU" dirty="0" smtClean="0">
                <a:solidFill>
                  <a:prstClr val="black"/>
                </a:solidFill>
              </a:rPr>
              <a:t>        48,000,000 ккал</a:t>
            </a:r>
          </a:p>
          <a:p>
            <a:pPr lvl="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443442" y="980728"/>
            <a:ext cx="45370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ИТОГО:</a:t>
            </a:r>
          </a:p>
          <a:p>
            <a:r>
              <a:rPr lang="ru-RU" b="1" dirty="0" smtClean="0"/>
              <a:t>	36 тонн пищи, 33 тонны жидкости</a:t>
            </a:r>
            <a:endParaRPr lang="ru-RU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3779912" y="2506005"/>
            <a:ext cx="11401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Бакалея, 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хлеб 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4,440 кг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756215" y="2520999"/>
            <a:ext cx="106792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Мясо</a:t>
            </a:r>
          </a:p>
          <a:p>
            <a:endParaRPr lang="ru-RU" b="1" dirty="0">
              <a:solidFill>
                <a:srgbClr val="C00000"/>
              </a:solidFill>
            </a:endParaRPr>
          </a:p>
          <a:p>
            <a:r>
              <a:rPr lang="ru-RU" b="1" dirty="0" smtClean="0">
                <a:solidFill>
                  <a:srgbClr val="C00000"/>
                </a:solidFill>
              </a:rPr>
              <a:t>10,000 кг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729231" y="2499559"/>
            <a:ext cx="99238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Орехи и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 масла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 780 кг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633073" y="2506005"/>
            <a:ext cx="96051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Фрукты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Овощи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9,250 кг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981804" y="6077048"/>
            <a:ext cx="13083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6000-10000</a:t>
            </a:r>
            <a:endParaRPr lang="ru-RU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6010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>
                <a:solidFill>
                  <a:schemeClr val="tx2"/>
                </a:solidFill>
                <a:latin typeface="Comic Sans MS" pitchFamily="66" charset="0"/>
              </a:rPr>
              <a:t>Школы</a:t>
            </a:r>
            <a:endParaRPr lang="ru-RU" sz="3600" dirty="0">
              <a:solidFill>
                <a:schemeClr val="tx2"/>
              </a:solidFill>
              <a:latin typeface="Comic Sans MS" pitchFamily="66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17158129"/>
              </p:ext>
            </p:extLst>
          </p:nvPr>
        </p:nvGraphicFramePr>
        <p:xfrm>
          <a:off x="0" y="1484784"/>
          <a:ext cx="9144001" cy="4608511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2549833"/>
                <a:gridCol w="1604295"/>
                <a:gridCol w="2012229"/>
                <a:gridCol w="1207716"/>
                <a:gridCol w="1769928"/>
              </a:tblGrid>
              <a:tr h="1036566">
                <a:tc>
                  <a:txBody>
                    <a:bodyPr/>
                    <a:lstStyle/>
                    <a:p>
                      <a:pPr marL="2012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 smtClean="0">
                        <a:effectLst/>
                      </a:endParaRPr>
                    </a:p>
                    <a:p>
                      <a:pPr marL="2012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</a:rPr>
                        <a:t>Школы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Метод обучения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Обучающий персонал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Кол-во занятий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Расписание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 anchor="ctr"/>
                </a:tc>
              </a:tr>
              <a:tr h="10365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Школа «Диабет»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групповой/</a:t>
                      </a:r>
                      <a:endParaRPr lang="ru-RU" sz="16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индивид-й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медсестра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5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Будни </a:t>
                      </a:r>
                      <a:endParaRPr lang="ru-RU" sz="16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с 9.00 до 16.00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 anchor="ctr"/>
                </a:tc>
              </a:tr>
              <a:tr h="9648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Школа «Остеопороз»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групповой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медсестра, врач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4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Ср, чт</a:t>
                      </a:r>
                      <a:endParaRPr lang="ru-RU" sz="16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с 12.00 до 14.00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 anchor="ctr"/>
                </a:tc>
              </a:tr>
              <a:tr h="15705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Школа коррекции  веса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групповой/</a:t>
                      </a:r>
                      <a:endParaRPr lang="ru-RU" sz="16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индивид-й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врач, </a:t>
                      </a:r>
                      <a:endParaRPr lang="ru-RU" sz="16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инструкторЛФК,</a:t>
                      </a:r>
                      <a:endParaRPr lang="ru-RU" sz="16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психотерапевт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10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Будни </a:t>
                      </a:r>
                      <a:endParaRPr lang="ru-RU" sz="16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с 15.00 до 17.30</a:t>
                      </a:r>
                      <a:endParaRPr lang="ru-RU" sz="16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с 17.30 до 20.00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70579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72518" cy="114300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Чтобы покрыть все потребности в калориях в течение жизни – нужно съесть 6 грузовиков </a:t>
            </a:r>
            <a:r>
              <a:rPr lang="ru-RU" sz="2400" b="1" dirty="0" err="1" smtClean="0">
                <a:solidFill>
                  <a:schemeClr val="accent2">
                    <a:lumMod val="50000"/>
                  </a:schemeClr>
                </a:solidFill>
              </a:rPr>
              <a:t>Биг-Маков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 (114327 штук)</a:t>
            </a:r>
            <a:endParaRPr lang="ru-RU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3786215"/>
          </a:xfrm>
        </p:spPr>
        <p:txBody>
          <a:bodyPr>
            <a:normAutofit/>
          </a:bodyPr>
          <a:lstStyle/>
          <a:p>
            <a:pPr lvl="6">
              <a:buNone/>
            </a:pPr>
            <a:r>
              <a:rPr lang="ru-RU" sz="4000" dirty="0" smtClean="0">
                <a:solidFill>
                  <a:schemeClr val="accent2">
                    <a:lumMod val="50000"/>
                  </a:schemeClr>
                </a:solidFill>
              </a:rPr>
              <a:t>114327</a:t>
            </a:r>
          </a:p>
          <a:p>
            <a:pPr lvl="6">
              <a:buNone/>
            </a:pPr>
            <a:r>
              <a:rPr lang="ru-RU" sz="3600" dirty="0" smtClean="0">
                <a:solidFill>
                  <a:schemeClr val="accent2">
                    <a:lumMod val="50000"/>
                  </a:schemeClr>
                </a:solidFill>
              </a:rPr>
              <a:t>		или</a:t>
            </a:r>
            <a:endParaRPr lang="ru-RU" sz="36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5643579"/>
            <a:ext cx="9144000" cy="9541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Всего-то – </a:t>
            </a:r>
            <a:r>
              <a:rPr lang="ru-RU" sz="2800" b="1" dirty="0" smtClean="0">
                <a:solidFill>
                  <a:srgbClr val="C00000"/>
                </a:solidFill>
              </a:rPr>
              <a:t>4 штуки в день!</a:t>
            </a:r>
          </a:p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При продолжительности жизни 75 лет)</a:t>
            </a:r>
            <a:endParaRPr lang="ru-RU"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9458" name="Picture 2" descr="http://kudayblog.files.wordpress.com/2009/08/bigma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2857496"/>
            <a:ext cx="1785950" cy="1252317"/>
          </a:xfrm>
          <a:prstGeom prst="rect">
            <a:avLst/>
          </a:prstGeom>
          <a:noFill/>
        </p:spPr>
      </p:pic>
      <p:pic>
        <p:nvPicPr>
          <p:cNvPr id="6" name="Picture 2" descr="http://kudayblog.files.wordpress.com/2009/08/bigma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71934" y="2857496"/>
            <a:ext cx="1785950" cy="1252317"/>
          </a:xfrm>
          <a:prstGeom prst="rect">
            <a:avLst/>
          </a:prstGeom>
          <a:noFill/>
        </p:spPr>
      </p:pic>
      <p:pic>
        <p:nvPicPr>
          <p:cNvPr id="7" name="Picture 2" descr="http://kudayblog.files.wordpress.com/2009/08/bigma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00826" y="2857496"/>
            <a:ext cx="1785950" cy="1252317"/>
          </a:xfrm>
          <a:prstGeom prst="rect">
            <a:avLst/>
          </a:prstGeom>
          <a:noFill/>
        </p:spPr>
      </p:pic>
      <p:pic>
        <p:nvPicPr>
          <p:cNvPr id="8" name="Picture 2" descr="http://kudayblog.files.wordpress.com/2009/08/bigma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4143380"/>
            <a:ext cx="1785950" cy="1252317"/>
          </a:xfrm>
          <a:prstGeom prst="rect">
            <a:avLst/>
          </a:prstGeom>
          <a:noFill/>
        </p:spPr>
      </p:pic>
      <p:pic>
        <p:nvPicPr>
          <p:cNvPr id="9" name="Picture 2" descr="http://kudayblog.files.wordpress.com/2009/08/bigma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29058" y="4143380"/>
            <a:ext cx="1785950" cy="1252317"/>
          </a:xfrm>
          <a:prstGeom prst="rect">
            <a:avLst/>
          </a:prstGeom>
          <a:noFill/>
        </p:spPr>
      </p:pic>
      <p:pic>
        <p:nvPicPr>
          <p:cNvPr id="10" name="Picture 2" descr="http://kudayblog.files.wordpress.com/2009/08/bigma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00826" y="4143380"/>
            <a:ext cx="1785950" cy="1252317"/>
          </a:xfrm>
          <a:prstGeom prst="rect">
            <a:avLst/>
          </a:prstGeom>
          <a:noFill/>
        </p:spPr>
      </p:pic>
      <p:pic>
        <p:nvPicPr>
          <p:cNvPr id="19460" name="Picture 4" descr="http://www.spielefilmetechnik.de/screenshots/970x546/2009/08/McDonalds_Big_Mac_1_thewvsr.co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1357298"/>
            <a:ext cx="1214446" cy="96277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55170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51976" y="404664"/>
            <a:ext cx="6820600" cy="922114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rgbClr val="C00000"/>
                </a:solidFill>
                <a:latin typeface="Comic Sans MS" pitchFamily="66" charset="0"/>
              </a:rPr>
              <a:t>Продумайте режим питания </a:t>
            </a:r>
            <a:r>
              <a:rPr lang="ru-RU" sz="3200" b="1" dirty="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  <a:endParaRPr lang="ru-RU" sz="32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755576" y="1917595"/>
            <a:ext cx="8229600" cy="4713387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 smtClean="0">
                <a:latin typeface="Comic Sans MS" pitchFamily="66" charset="0"/>
              </a:rPr>
              <a:t>Для </a:t>
            </a:r>
            <a:r>
              <a:rPr lang="ru-RU" dirty="0">
                <a:latin typeface="Comic Sans MS" pitchFamily="66" charset="0"/>
              </a:rPr>
              <a:t>этого необходимо определить: </a:t>
            </a:r>
            <a:endParaRPr lang="ru-RU" dirty="0" smtClean="0">
              <a:latin typeface="Comic Sans MS" pitchFamily="66" charset="0"/>
            </a:endParaRPr>
          </a:p>
          <a:p>
            <a:pPr marL="0" indent="0">
              <a:buNone/>
            </a:pPr>
            <a:endParaRPr lang="ru-RU" dirty="0">
              <a:latin typeface="Comic Sans MS" pitchFamily="66" charset="0"/>
            </a:endParaRPr>
          </a:p>
          <a:p>
            <a:r>
              <a:rPr lang="ru-RU" sz="2800" dirty="0">
                <a:solidFill>
                  <a:schemeClr val="tx2"/>
                </a:solidFill>
                <a:latin typeface="Comic Sans MS" pitchFamily="66" charset="0"/>
              </a:rPr>
              <a:t>время и количество приемов </a:t>
            </a:r>
            <a:r>
              <a:rPr lang="ru-RU" sz="2800" dirty="0" smtClean="0">
                <a:solidFill>
                  <a:schemeClr val="tx2"/>
                </a:solidFill>
                <a:latin typeface="Comic Sans MS" pitchFamily="66" charset="0"/>
              </a:rPr>
              <a:t>пищи</a:t>
            </a:r>
          </a:p>
          <a:p>
            <a:pPr marL="0" indent="0">
              <a:buNone/>
            </a:pPr>
            <a:r>
              <a:rPr lang="ru-RU" sz="2800" dirty="0" smtClean="0">
                <a:solidFill>
                  <a:schemeClr val="tx2"/>
                </a:solidFill>
                <a:latin typeface="Comic Sans MS" pitchFamily="66" charset="0"/>
              </a:rPr>
              <a:t> </a:t>
            </a:r>
            <a:endParaRPr lang="ru-RU" sz="2800" dirty="0">
              <a:solidFill>
                <a:schemeClr val="tx2"/>
              </a:solidFill>
              <a:latin typeface="Comic Sans MS" pitchFamily="66" charset="0"/>
            </a:endParaRPr>
          </a:p>
          <a:p>
            <a:r>
              <a:rPr lang="ru-RU" sz="2800" dirty="0">
                <a:solidFill>
                  <a:schemeClr val="tx2"/>
                </a:solidFill>
                <a:latin typeface="Comic Sans MS" pitchFamily="66" charset="0"/>
              </a:rPr>
              <a:t>интервалы между приемами пищи </a:t>
            </a:r>
            <a:endParaRPr lang="ru-RU" sz="2800" dirty="0" smtClean="0">
              <a:solidFill>
                <a:schemeClr val="tx2"/>
              </a:solidFill>
              <a:latin typeface="Comic Sans MS" pitchFamily="66" charset="0"/>
            </a:endParaRPr>
          </a:p>
          <a:p>
            <a:pPr marL="0" indent="0">
              <a:buNone/>
            </a:pPr>
            <a:endParaRPr lang="ru-RU" sz="2800" dirty="0">
              <a:solidFill>
                <a:schemeClr val="tx2"/>
              </a:solidFill>
              <a:latin typeface="Comic Sans MS" pitchFamily="66" charset="0"/>
            </a:endParaRPr>
          </a:p>
          <a:p>
            <a:r>
              <a:rPr lang="ru-RU" sz="2800" dirty="0">
                <a:solidFill>
                  <a:schemeClr val="tx2"/>
                </a:solidFill>
                <a:latin typeface="Comic Sans MS" pitchFamily="66" charset="0"/>
              </a:rPr>
              <a:t>меню по энергетической ценности и продуктовому набору </a:t>
            </a:r>
            <a:endParaRPr lang="ru-RU" sz="2800" dirty="0" smtClean="0">
              <a:solidFill>
                <a:schemeClr val="tx2"/>
              </a:solidFill>
              <a:latin typeface="Comic Sans MS" pitchFamily="66" charset="0"/>
            </a:endParaRPr>
          </a:p>
          <a:p>
            <a:endParaRPr lang="ru-RU" sz="2800" dirty="0">
              <a:latin typeface="Comic Sans MS" pitchFamily="66" charset="0"/>
            </a:endParaRPr>
          </a:p>
          <a:p>
            <a:pPr marL="0" indent="0">
              <a:buNone/>
            </a:pPr>
            <a:r>
              <a:rPr lang="ru-RU" dirty="0" smtClean="0">
                <a:latin typeface="Comic Sans MS" pitchFamily="66" charset="0"/>
              </a:rPr>
              <a:t>Ежедневно необходимо питаться </a:t>
            </a:r>
            <a:r>
              <a:rPr lang="ru-RU" dirty="0">
                <a:latin typeface="Comic Sans MS" pitchFamily="66" charset="0"/>
              </a:rPr>
              <a:t>в одно и то же время с интервалами </a:t>
            </a:r>
            <a:r>
              <a:rPr lang="ru-RU" b="1" dirty="0">
                <a:solidFill>
                  <a:srgbClr val="C00000"/>
                </a:solidFill>
                <a:latin typeface="Comic Sans MS" pitchFamily="66" charset="0"/>
              </a:rPr>
              <a:t>3,5 – 4 часа </a:t>
            </a:r>
          </a:p>
          <a:p>
            <a:endParaRPr lang="ru-RU" dirty="0">
              <a:latin typeface="Comic Sans MS" pitchFamily="66" charset="0"/>
            </a:endParaRPr>
          </a:p>
        </p:txBody>
      </p:sp>
      <p:pic>
        <p:nvPicPr>
          <p:cNvPr id="4" name="Picture 8" descr="http://www.первостольник.рф/wp-content/uploads/2013/01/дневник-питания-при-лечении-ожирения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56792" cy="1917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8319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2913" y="103188"/>
            <a:ext cx="8243887" cy="5175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Comic Sans MS" pitchFamily="66" charset="0"/>
              </a:rPr>
              <a:t>Заправки для салатов</a:t>
            </a:r>
            <a:endParaRPr lang="ru-RU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395536" y="980728"/>
            <a:ext cx="4038600" cy="4464496"/>
          </a:xfrm>
        </p:spPr>
        <p:txBody>
          <a:bodyPr>
            <a:normAutofit/>
          </a:bodyPr>
          <a:lstStyle/>
          <a:p>
            <a:r>
              <a:rPr lang="ru-RU" b="1" i="1" dirty="0" smtClean="0">
                <a:solidFill>
                  <a:srgbClr val="7030A0"/>
                </a:solidFill>
              </a:rPr>
              <a:t>Традиционные</a:t>
            </a:r>
          </a:p>
          <a:p>
            <a:pPr lvl="1"/>
            <a:r>
              <a:rPr lang="ru-RU" dirty="0" smtClean="0"/>
              <a:t>Растительное масло</a:t>
            </a:r>
          </a:p>
          <a:p>
            <a:pPr lvl="1"/>
            <a:r>
              <a:rPr lang="ru-RU" dirty="0" smtClean="0"/>
              <a:t>Майонез</a:t>
            </a:r>
          </a:p>
          <a:p>
            <a:pPr lvl="1"/>
            <a:r>
              <a:rPr lang="ru-RU" dirty="0" smtClean="0"/>
              <a:t>Сметана</a:t>
            </a:r>
          </a:p>
          <a:p>
            <a:pPr lvl="1"/>
            <a:endParaRPr lang="ru-RU" dirty="0" smtClean="0"/>
          </a:p>
          <a:p>
            <a:endParaRPr lang="ru-RU" b="1" i="1" dirty="0">
              <a:solidFill>
                <a:srgbClr val="7030A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052736"/>
            <a:ext cx="4038600" cy="5003577"/>
          </a:xfrm>
        </p:spPr>
        <p:txBody>
          <a:bodyPr>
            <a:normAutofit fontScale="85000" lnSpcReduction="10000"/>
          </a:bodyPr>
          <a:lstStyle/>
          <a:p>
            <a:r>
              <a:rPr lang="ru-RU" b="1" i="1" dirty="0" smtClean="0">
                <a:solidFill>
                  <a:srgbClr val="7030A0"/>
                </a:solidFill>
              </a:rPr>
              <a:t>Нетрадиционные</a:t>
            </a:r>
          </a:p>
          <a:p>
            <a:pPr lvl="1"/>
            <a:r>
              <a:rPr lang="ru-RU" dirty="0" smtClean="0"/>
              <a:t>Кефир/ряженка/йогурт</a:t>
            </a:r>
          </a:p>
          <a:p>
            <a:pPr lvl="1"/>
            <a:r>
              <a:rPr lang="ru-RU" dirty="0" smtClean="0"/>
              <a:t>Уксусы (винный, яблочный, бальзамический)</a:t>
            </a:r>
          </a:p>
          <a:p>
            <a:pPr lvl="1"/>
            <a:r>
              <a:rPr lang="ru-RU" dirty="0" smtClean="0"/>
              <a:t>Соевый соус</a:t>
            </a:r>
          </a:p>
          <a:p>
            <a:pPr lvl="1"/>
            <a:r>
              <a:rPr lang="ru-RU" dirty="0" smtClean="0"/>
              <a:t>Томатная заправка</a:t>
            </a:r>
          </a:p>
          <a:p>
            <a:pPr lvl="1"/>
            <a:r>
              <a:rPr lang="ru-RU" dirty="0" smtClean="0"/>
              <a:t>Сок лимона/лайма/ грейпфрута/апельсина</a:t>
            </a:r>
          </a:p>
          <a:p>
            <a:pPr lvl="1"/>
            <a:r>
              <a:rPr lang="ru-RU" dirty="0" err="1" smtClean="0"/>
              <a:t>Дижонская</a:t>
            </a:r>
            <a:r>
              <a:rPr lang="ru-RU" dirty="0" smtClean="0"/>
              <a:t> горчица</a:t>
            </a:r>
          </a:p>
          <a:p>
            <a:pPr lvl="1"/>
            <a:r>
              <a:rPr lang="ru-RU" dirty="0" smtClean="0"/>
              <a:t>Пряные травы</a:t>
            </a:r>
          </a:p>
          <a:p>
            <a:pPr lvl="1"/>
            <a:r>
              <a:rPr lang="ru-RU" dirty="0" smtClean="0"/>
              <a:t>Орехи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429000"/>
            <a:ext cx="3131689" cy="223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9586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C00000"/>
                </a:solidFill>
                <a:latin typeface="Comic Sans MS" pitchFamily="66" charset="0"/>
              </a:rPr>
              <a:t>Важно!</a:t>
            </a:r>
            <a:endParaRPr lang="ru-RU" sz="3600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2800" dirty="0" smtClean="0">
                <a:solidFill>
                  <a:schemeClr val="tx2"/>
                </a:solidFill>
                <a:latin typeface="Comic Sans MS" pitchFamily="66" charset="0"/>
              </a:rPr>
              <a:t>Не превышайте суточную норму калорий</a:t>
            </a:r>
          </a:p>
          <a:p>
            <a:r>
              <a:rPr lang="ru-RU" sz="2800" dirty="0" smtClean="0">
                <a:solidFill>
                  <a:schemeClr val="tx2"/>
                </a:solidFill>
                <a:latin typeface="Comic Sans MS" pitchFamily="66" charset="0"/>
              </a:rPr>
              <a:t>Ограничивайте жиры и сладости</a:t>
            </a:r>
          </a:p>
          <a:p>
            <a:r>
              <a:rPr lang="ru-RU" sz="2800" dirty="0" smtClean="0">
                <a:solidFill>
                  <a:schemeClr val="tx2"/>
                </a:solidFill>
                <a:latin typeface="Comic Sans MS" pitchFamily="66" charset="0"/>
              </a:rPr>
              <a:t>Ешьте не менее 3-х раз в день</a:t>
            </a:r>
          </a:p>
          <a:p>
            <a:r>
              <a:rPr lang="ru-RU" sz="2800" dirty="0" smtClean="0">
                <a:solidFill>
                  <a:schemeClr val="tx2"/>
                </a:solidFill>
                <a:latin typeface="Comic Sans MS" pitchFamily="66" charset="0"/>
              </a:rPr>
              <a:t>Промежутки между едой – не более 3-4 часов</a:t>
            </a:r>
          </a:p>
          <a:p>
            <a:r>
              <a:rPr lang="ru-RU" sz="2800" dirty="0" smtClean="0">
                <a:solidFill>
                  <a:schemeClr val="tx2"/>
                </a:solidFill>
                <a:latin typeface="Comic Sans MS" pitchFamily="66" charset="0"/>
              </a:rPr>
              <a:t>Обязательно завтракайте</a:t>
            </a:r>
          </a:p>
          <a:p>
            <a:r>
              <a:rPr lang="ru-RU" sz="2800" dirty="0" smtClean="0">
                <a:solidFill>
                  <a:schemeClr val="tx2"/>
                </a:solidFill>
                <a:latin typeface="Comic Sans MS" pitchFamily="66" charset="0"/>
              </a:rPr>
              <a:t>Ужинайте за 4 часа до сна</a:t>
            </a:r>
          </a:p>
          <a:p>
            <a:r>
              <a:rPr lang="ru-RU" sz="2800" dirty="0" smtClean="0">
                <a:solidFill>
                  <a:schemeClr val="tx2"/>
                </a:solidFill>
                <a:latin typeface="Comic Sans MS" pitchFamily="66" charset="0"/>
              </a:rPr>
              <a:t>На перекусы – фрукты</a:t>
            </a:r>
          </a:p>
          <a:p>
            <a:r>
              <a:rPr lang="ru-RU" sz="2800" dirty="0" smtClean="0">
                <a:solidFill>
                  <a:schemeClr val="tx2"/>
                </a:solidFill>
                <a:latin typeface="Comic Sans MS" pitchFamily="66" charset="0"/>
              </a:rPr>
              <a:t>Пейте воды не менее 1,5 литров в сутки</a:t>
            </a:r>
            <a:endParaRPr lang="ru-RU" sz="2800" dirty="0">
              <a:solidFill>
                <a:schemeClr val="tx2"/>
              </a:solidFill>
              <a:latin typeface="Comic Sans MS" pitchFamily="66" charset="0"/>
            </a:endParaRPr>
          </a:p>
        </p:txBody>
      </p:sp>
      <p:pic>
        <p:nvPicPr>
          <p:cNvPr id="4098" name="Picture 2" descr="http://r.foto.radikal.ru/0703/deeebfb8347f.gif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9454" y="3857628"/>
            <a:ext cx="1000132" cy="1720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9067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793312" y="1052736"/>
            <a:ext cx="8099168" cy="500141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/>
              <a:t>Панельное исследование 31 женщины, проходивших лечение по программе «Школа коррекции веса» с 01.01.2010 по 31.07.10 с наблюдением в течение 6 месяцев. </a:t>
            </a:r>
            <a:endParaRPr lang="ru-RU" dirty="0" smtClean="0"/>
          </a:p>
          <a:p>
            <a:endParaRPr lang="ru-RU" dirty="0" smtClean="0"/>
          </a:p>
          <a:p>
            <a:r>
              <a:rPr lang="ru-RU" b="1" dirty="0" smtClean="0">
                <a:solidFill>
                  <a:srgbClr val="002060"/>
                </a:solidFill>
              </a:rPr>
              <a:t>Средний возраст </a:t>
            </a:r>
            <a:r>
              <a:rPr lang="ru-RU" dirty="0" smtClean="0"/>
              <a:t>– </a:t>
            </a:r>
            <a:r>
              <a:rPr lang="ru-RU" dirty="0">
                <a:solidFill>
                  <a:srgbClr val="C00000"/>
                </a:solidFill>
              </a:rPr>
              <a:t>44,24</a:t>
            </a:r>
            <a:r>
              <a:rPr lang="ru-RU" dirty="0"/>
              <a:t> года (95% ДИ: 41,27;47,20</a:t>
            </a:r>
            <a:r>
              <a:rPr lang="ru-RU" dirty="0" smtClean="0"/>
              <a:t>),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Средний </a:t>
            </a:r>
            <a:r>
              <a:rPr lang="ru-RU" b="1" dirty="0">
                <a:solidFill>
                  <a:srgbClr val="002060"/>
                </a:solidFill>
              </a:rPr>
              <a:t>стаж </a:t>
            </a:r>
            <a:r>
              <a:rPr lang="ru-RU" dirty="0" smtClean="0"/>
              <a:t>ожирения – </a:t>
            </a:r>
            <a:r>
              <a:rPr lang="ru-RU" dirty="0" smtClean="0">
                <a:solidFill>
                  <a:srgbClr val="C00000"/>
                </a:solidFill>
              </a:rPr>
              <a:t>16,78</a:t>
            </a:r>
            <a:r>
              <a:rPr lang="ru-RU" dirty="0" smtClean="0"/>
              <a:t> </a:t>
            </a:r>
            <a:r>
              <a:rPr lang="ru-RU" dirty="0"/>
              <a:t>года (95% ДИ: 13,72; 19,84</a:t>
            </a:r>
            <a:r>
              <a:rPr lang="ru-RU" dirty="0" smtClean="0"/>
              <a:t>), 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Средняя </a:t>
            </a:r>
            <a:r>
              <a:rPr lang="ru-RU" b="1" dirty="0">
                <a:solidFill>
                  <a:srgbClr val="002060"/>
                </a:solidFill>
              </a:rPr>
              <a:t>МТ </a:t>
            </a:r>
            <a:r>
              <a:rPr lang="ru-RU" dirty="0" smtClean="0"/>
              <a:t>– </a:t>
            </a:r>
            <a:r>
              <a:rPr lang="ru-RU" dirty="0" smtClean="0">
                <a:solidFill>
                  <a:srgbClr val="C00000"/>
                </a:solidFill>
              </a:rPr>
              <a:t>91,82</a:t>
            </a:r>
            <a:r>
              <a:rPr lang="ru-RU" dirty="0" smtClean="0"/>
              <a:t> </a:t>
            </a:r>
            <a:r>
              <a:rPr lang="ru-RU" dirty="0"/>
              <a:t>кг (95%ДИ: 75,19; 108,45), </a:t>
            </a:r>
            <a:endParaRPr lang="ru-RU" dirty="0" smtClean="0"/>
          </a:p>
          <a:p>
            <a:r>
              <a:rPr lang="ru-RU" b="1" dirty="0" smtClean="0">
                <a:solidFill>
                  <a:srgbClr val="002060"/>
                </a:solidFill>
              </a:rPr>
              <a:t>ИМТ </a:t>
            </a:r>
            <a:r>
              <a:rPr lang="ru-RU" dirty="0">
                <a:solidFill>
                  <a:srgbClr val="C00000"/>
                </a:solidFill>
              </a:rPr>
              <a:t>34,70</a:t>
            </a:r>
            <a:r>
              <a:rPr lang="ru-RU" dirty="0"/>
              <a:t> кг/м</a:t>
            </a:r>
            <a:r>
              <a:rPr lang="ru-RU" baseline="30000" dirty="0"/>
              <a:t>2</a:t>
            </a:r>
            <a:r>
              <a:rPr lang="ru-RU" dirty="0"/>
              <a:t> (95%ДИ:  28,28; 41,12), </a:t>
            </a:r>
            <a:endParaRPr lang="ru-RU" dirty="0" smtClean="0"/>
          </a:p>
          <a:p>
            <a:r>
              <a:rPr lang="ru-RU" b="1" dirty="0" smtClean="0">
                <a:solidFill>
                  <a:srgbClr val="002060"/>
                </a:solidFill>
              </a:rPr>
              <a:t>ОТ</a:t>
            </a:r>
            <a:r>
              <a:rPr lang="ru-RU" dirty="0" smtClean="0"/>
              <a:t> </a:t>
            </a:r>
            <a:r>
              <a:rPr lang="ru-RU" dirty="0"/>
              <a:t>– </a:t>
            </a:r>
            <a:r>
              <a:rPr lang="ru-RU" dirty="0">
                <a:solidFill>
                  <a:srgbClr val="C00000"/>
                </a:solidFill>
              </a:rPr>
              <a:t>102,71</a:t>
            </a:r>
            <a:r>
              <a:rPr lang="ru-RU" dirty="0"/>
              <a:t> см (95% ДИ: 89,2;116,19), </a:t>
            </a:r>
            <a:endParaRPr lang="ru-RU" dirty="0" smtClean="0"/>
          </a:p>
          <a:p>
            <a:r>
              <a:rPr lang="ru-RU" b="1" dirty="0" smtClean="0">
                <a:solidFill>
                  <a:srgbClr val="002060"/>
                </a:solidFill>
              </a:rPr>
              <a:t>ОБ</a:t>
            </a:r>
            <a:r>
              <a:rPr lang="ru-RU" dirty="0" smtClean="0"/>
              <a:t> </a:t>
            </a:r>
            <a:r>
              <a:rPr lang="ru-RU" dirty="0"/>
              <a:t>– </a:t>
            </a:r>
            <a:r>
              <a:rPr lang="ru-RU" dirty="0">
                <a:solidFill>
                  <a:srgbClr val="C00000"/>
                </a:solidFill>
              </a:rPr>
              <a:t>118,21</a:t>
            </a:r>
            <a:r>
              <a:rPr lang="ru-RU" dirty="0"/>
              <a:t> см (95% ДИ: 106,0; 130,35), </a:t>
            </a:r>
            <a:endParaRPr lang="ru-RU" dirty="0" smtClean="0"/>
          </a:p>
          <a:p>
            <a:r>
              <a:rPr lang="ru-RU" b="1" dirty="0" smtClean="0">
                <a:solidFill>
                  <a:srgbClr val="002060"/>
                </a:solidFill>
              </a:rPr>
              <a:t>ОЖТ</a:t>
            </a:r>
            <a:r>
              <a:rPr lang="ru-RU" dirty="0" smtClean="0"/>
              <a:t> </a:t>
            </a:r>
            <a:r>
              <a:rPr lang="ru-RU" dirty="0"/>
              <a:t>– </a:t>
            </a:r>
            <a:r>
              <a:rPr lang="ru-RU" dirty="0">
                <a:solidFill>
                  <a:srgbClr val="C00000"/>
                </a:solidFill>
              </a:rPr>
              <a:t>40,08</a:t>
            </a:r>
            <a:r>
              <a:rPr lang="ru-RU" dirty="0"/>
              <a:t>% (95%ДИ: 33,16;47,0). </a:t>
            </a: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rmAutofit fontScale="90000"/>
          </a:bodyPr>
          <a:lstStyle/>
          <a:p>
            <a:r>
              <a:rPr lang="ru-RU" sz="3200" dirty="0" smtClean="0">
                <a:solidFill>
                  <a:srgbClr val="C00000"/>
                </a:solidFill>
                <a:latin typeface="Comic Sans MS" pitchFamily="66" charset="0"/>
              </a:rPr>
              <a:t>Эффективность программы</a:t>
            </a:r>
            <a:endParaRPr lang="ru-RU" sz="3200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7504" y="6202519"/>
            <a:ext cx="85324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/>
              <a:t>А.В. </a:t>
            </a:r>
            <a:r>
              <a:rPr lang="ru-RU" sz="1400" dirty="0" err="1"/>
              <a:t>Постоева</a:t>
            </a:r>
            <a:r>
              <a:rPr lang="ru-RU" sz="1400" dirty="0"/>
              <a:t>, </a:t>
            </a:r>
            <a:r>
              <a:rPr lang="ru-RU" sz="1400" dirty="0" err="1"/>
              <a:t>З.Э.Бахтина</a:t>
            </a:r>
            <a:r>
              <a:rPr lang="ru-RU" sz="1400" dirty="0"/>
              <a:t>, И.В. </a:t>
            </a:r>
            <a:r>
              <a:rPr lang="ru-RU" sz="1400" dirty="0" err="1"/>
              <a:t>Дворяшина</a:t>
            </a:r>
            <a:r>
              <a:rPr lang="ru-RU" sz="1400" dirty="0"/>
              <a:t>. Эффективность терапевтической программы «Школа коррекции веса» у женщин. // Экология человека. – 2012. - №10. – с. 47-53.</a:t>
            </a:r>
          </a:p>
        </p:txBody>
      </p:sp>
    </p:spTree>
    <p:extLst>
      <p:ext uri="{BB962C8B-B14F-4D97-AF65-F5344CB8AC3E}">
        <p14:creationId xmlns:p14="http://schemas.microsoft.com/office/powerpoint/2010/main" val="2105565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ru-RU" sz="3200" dirty="0" smtClean="0">
                <a:solidFill>
                  <a:srgbClr val="C00000"/>
                </a:solidFill>
                <a:latin typeface="Comic Sans MS" pitchFamily="66" charset="0"/>
              </a:rPr>
              <a:t>Эффективность программы</a:t>
            </a:r>
            <a:endParaRPr lang="ru-RU" sz="3200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419488" y="1052736"/>
            <a:ext cx="8229600" cy="5077775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sz="2400" dirty="0" smtClean="0"/>
              <a:t>Панельное </a:t>
            </a:r>
            <a:r>
              <a:rPr lang="ru-RU" sz="2400" dirty="0"/>
              <a:t>исследование </a:t>
            </a:r>
            <a:r>
              <a:rPr lang="ru-RU" sz="2400" dirty="0" smtClean="0"/>
              <a:t>31 женщины, </a:t>
            </a:r>
            <a:r>
              <a:rPr lang="ru-RU" sz="2400" dirty="0"/>
              <a:t>проходивших лечение по программе «Школа коррекции веса» с 01.01.2010 по 31.07.10 с наблюдением в течение 6 месяцев. </a:t>
            </a:r>
            <a:endParaRPr lang="ru-RU" sz="2400" dirty="0" smtClean="0"/>
          </a:p>
          <a:p>
            <a:pPr marL="0" indent="0">
              <a:buNone/>
            </a:pPr>
            <a:endParaRPr lang="ru-RU" sz="2400" dirty="0" smtClean="0"/>
          </a:p>
          <a:p>
            <a:r>
              <a:rPr lang="ru-RU" sz="2400" dirty="0" smtClean="0"/>
              <a:t>снижение</a:t>
            </a:r>
            <a:r>
              <a:rPr lang="ru-RU" sz="2400" b="1" dirty="0" smtClean="0"/>
              <a:t> </a:t>
            </a:r>
            <a:r>
              <a:rPr lang="ru-RU" sz="2400" dirty="0"/>
              <a:t>массы тела в среднем на </a:t>
            </a:r>
            <a:r>
              <a:rPr lang="ru-RU" sz="2400" dirty="0">
                <a:solidFill>
                  <a:srgbClr val="C00000"/>
                </a:solidFill>
              </a:rPr>
              <a:t>11,32</a:t>
            </a:r>
            <a:r>
              <a:rPr lang="ru-RU" sz="2400" dirty="0"/>
              <a:t> кг, </a:t>
            </a:r>
            <a:endParaRPr lang="ru-RU" sz="2400" dirty="0" smtClean="0"/>
          </a:p>
          <a:p>
            <a:r>
              <a:rPr lang="ru-RU" sz="2400" dirty="0"/>
              <a:t>снижение </a:t>
            </a:r>
            <a:r>
              <a:rPr lang="ru-RU" sz="2400" dirty="0" smtClean="0"/>
              <a:t>индекса </a:t>
            </a:r>
            <a:r>
              <a:rPr lang="ru-RU" sz="2400" dirty="0"/>
              <a:t>массы тела на </a:t>
            </a:r>
            <a:r>
              <a:rPr lang="ru-RU" sz="2400" dirty="0">
                <a:solidFill>
                  <a:srgbClr val="C00000"/>
                </a:solidFill>
              </a:rPr>
              <a:t>2,74</a:t>
            </a:r>
            <a:r>
              <a:rPr lang="ru-RU" sz="2400" dirty="0"/>
              <a:t> кг/м</a:t>
            </a:r>
            <a:r>
              <a:rPr lang="ru-RU" sz="2400" baseline="30000" dirty="0"/>
              <a:t>2</a:t>
            </a:r>
            <a:r>
              <a:rPr lang="ru-RU" sz="2400" dirty="0"/>
              <a:t>, </a:t>
            </a:r>
            <a:endParaRPr lang="ru-RU" sz="2400" dirty="0" smtClean="0"/>
          </a:p>
          <a:p>
            <a:r>
              <a:rPr lang="ru-RU" sz="2400" dirty="0"/>
              <a:t>снижение </a:t>
            </a:r>
            <a:r>
              <a:rPr lang="ru-RU" sz="2400" dirty="0" smtClean="0"/>
              <a:t>окружности </a:t>
            </a:r>
            <a:r>
              <a:rPr lang="ru-RU" sz="2400" dirty="0"/>
              <a:t>талии на </a:t>
            </a:r>
            <a:r>
              <a:rPr lang="ru-RU" sz="2400" dirty="0">
                <a:solidFill>
                  <a:srgbClr val="C00000"/>
                </a:solidFill>
              </a:rPr>
              <a:t>9,76</a:t>
            </a:r>
            <a:r>
              <a:rPr lang="ru-RU" sz="2400" dirty="0"/>
              <a:t> см и бедер на </a:t>
            </a:r>
            <a:r>
              <a:rPr lang="ru-RU" sz="2400" dirty="0">
                <a:solidFill>
                  <a:srgbClr val="C00000"/>
                </a:solidFill>
              </a:rPr>
              <a:t>12,66</a:t>
            </a:r>
            <a:r>
              <a:rPr lang="ru-RU" sz="2400" dirty="0"/>
              <a:t> см, </a:t>
            </a:r>
            <a:endParaRPr lang="ru-RU" sz="2400" dirty="0" smtClean="0"/>
          </a:p>
          <a:p>
            <a:r>
              <a:rPr lang="ru-RU" sz="2400" dirty="0"/>
              <a:t>снижение </a:t>
            </a:r>
            <a:r>
              <a:rPr lang="ru-RU" sz="2400" dirty="0" smtClean="0"/>
              <a:t>массы </a:t>
            </a:r>
            <a:r>
              <a:rPr lang="ru-RU" sz="2400" dirty="0"/>
              <a:t>жировой ткани</a:t>
            </a:r>
            <a:r>
              <a:rPr lang="ru-RU" sz="2400" dirty="0" smtClean="0"/>
              <a:t> </a:t>
            </a:r>
            <a:r>
              <a:rPr lang="ru-RU" sz="2400" dirty="0"/>
              <a:t>на </a:t>
            </a:r>
            <a:r>
              <a:rPr lang="ru-RU" sz="2400" dirty="0">
                <a:solidFill>
                  <a:srgbClr val="C00000"/>
                </a:solidFill>
              </a:rPr>
              <a:t>5,86</a:t>
            </a:r>
            <a:r>
              <a:rPr lang="ru-RU" sz="2400" dirty="0"/>
              <a:t> кг </a:t>
            </a:r>
            <a:r>
              <a:rPr lang="ru-RU" sz="2400" dirty="0" smtClean="0"/>
              <a:t>и </a:t>
            </a:r>
            <a:r>
              <a:rPr lang="ru-RU" sz="2400" dirty="0"/>
              <a:t>объема жировой ткани </a:t>
            </a:r>
            <a:r>
              <a:rPr lang="ru-RU" sz="2400" dirty="0" smtClean="0"/>
              <a:t>на </a:t>
            </a:r>
            <a:r>
              <a:rPr lang="ru-RU" sz="2400" dirty="0">
                <a:solidFill>
                  <a:srgbClr val="C00000"/>
                </a:solidFill>
              </a:rPr>
              <a:t>4,69</a:t>
            </a:r>
            <a:r>
              <a:rPr lang="ru-RU" sz="2400" dirty="0" smtClean="0">
                <a:solidFill>
                  <a:srgbClr val="C00000"/>
                </a:solidFill>
              </a:rPr>
              <a:t>%</a:t>
            </a:r>
            <a:r>
              <a:rPr lang="ru-RU" sz="2400" dirty="0" smtClean="0"/>
              <a:t>, </a:t>
            </a:r>
          </a:p>
          <a:p>
            <a:r>
              <a:rPr lang="ru-RU" sz="2400" dirty="0"/>
              <a:t>снижение </a:t>
            </a:r>
            <a:r>
              <a:rPr lang="ru-RU" sz="2400" dirty="0" smtClean="0"/>
              <a:t>САД и ДАД </a:t>
            </a:r>
            <a:r>
              <a:rPr lang="ru-RU" sz="2400" dirty="0"/>
              <a:t>на </a:t>
            </a:r>
            <a:r>
              <a:rPr lang="ru-RU" sz="2400" dirty="0">
                <a:solidFill>
                  <a:srgbClr val="C00000"/>
                </a:solidFill>
              </a:rPr>
              <a:t>12,97</a:t>
            </a:r>
            <a:r>
              <a:rPr lang="ru-RU" sz="2400" dirty="0"/>
              <a:t> и </a:t>
            </a:r>
            <a:r>
              <a:rPr lang="ru-RU" sz="2400" dirty="0">
                <a:solidFill>
                  <a:srgbClr val="C00000"/>
                </a:solidFill>
              </a:rPr>
              <a:t>9,55</a:t>
            </a:r>
            <a:r>
              <a:rPr lang="ru-RU" sz="2400" dirty="0"/>
              <a:t> мм </a:t>
            </a:r>
            <a:r>
              <a:rPr lang="ru-RU" sz="2400" dirty="0" err="1"/>
              <a:t>рт.ст</a:t>
            </a:r>
            <a:r>
              <a:rPr lang="ru-RU" sz="2400" dirty="0"/>
              <a:t>, </a:t>
            </a:r>
            <a:endParaRPr lang="ru-RU" sz="2400" dirty="0" smtClean="0"/>
          </a:p>
          <a:p>
            <a:r>
              <a:rPr lang="ru-RU" sz="2400" dirty="0" smtClean="0"/>
              <a:t>уровня </a:t>
            </a:r>
            <a:r>
              <a:rPr lang="ru-RU" sz="2400" dirty="0"/>
              <a:t>общего холестерина крови на </a:t>
            </a:r>
            <a:r>
              <a:rPr lang="ru-RU" sz="2400" dirty="0">
                <a:solidFill>
                  <a:srgbClr val="C00000"/>
                </a:solidFill>
              </a:rPr>
              <a:t>1,1</a:t>
            </a:r>
            <a:r>
              <a:rPr lang="ru-RU" sz="2400" dirty="0"/>
              <a:t> </a:t>
            </a:r>
            <a:r>
              <a:rPr lang="ru-RU" sz="2400" dirty="0" err="1"/>
              <a:t>ммоль</a:t>
            </a:r>
            <a:r>
              <a:rPr lang="ru-RU" sz="2400" dirty="0"/>
              <a:t>/л. </a:t>
            </a:r>
            <a:endParaRPr lang="ru-RU" sz="2400" dirty="0" smtClean="0"/>
          </a:p>
          <a:p>
            <a:endParaRPr lang="ru-RU" sz="2400" dirty="0" smtClean="0"/>
          </a:p>
          <a:p>
            <a:pPr marL="0" indent="0">
              <a:buNone/>
            </a:pPr>
            <a:r>
              <a:rPr lang="ru-RU" sz="2400" dirty="0" smtClean="0"/>
              <a:t>Таким </a:t>
            </a:r>
            <a:r>
              <a:rPr lang="ru-RU" sz="2400" dirty="0"/>
              <a:t>образом, «Школа коррекции веса» эффективна в снижении массы тела, окружности талии и бедер, артериального давления и уровня общего холестерина через 6 месяцев</a:t>
            </a:r>
            <a:r>
              <a:rPr lang="ru-RU" sz="2400" dirty="0" smtClean="0"/>
              <a:t>.</a:t>
            </a:r>
          </a:p>
          <a:p>
            <a:pPr marL="0" indent="0">
              <a:buNone/>
            </a:pPr>
            <a:endParaRPr lang="ru-RU" sz="2400" dirty="0" smtClean="0"/>
          </a:p>
          <a:p>
            <a:pPr marL="0" indent="0">
              <a:buNone/>
            </a:pPr>
            <a:r>
              <a:rPr lang="ru-RU" sz="2400" dirty="0"/>
              <a:t> </a:t>
            </a:r>
            <a:r>
              <a:rPr lang="ru-RU" sz="2400" dirty="0" smtClean="0"/>
              <a:t>За последние 3 года в школе коррекции веса обучено 332 человека, из них мною лично 268 человек.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07504" y="6202519"/>
            <a:ext cx="85324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/>
              <a:t>А.В. </a:t>
            </a:r>
            <a:r>
              <a:rPr lang="ru-RU" sz="1400" dirty="0" err="1"/>
              <a:t>Постоева</a:t>
            </a:r>
            <a:r>
              <a:rPr lang="ru-RU" sz="1400" dirty="0"/>
              <a:t>, </a:t>
            </a:r>
            <a:r>
              <a:rPr lang="ru-RU" sz="1400" dirty="0" err="1"/>
              <a:t>З.Э.Бахтина</a:t>
            </a:r>
            <a:r>
              <a:rPr lang="ru-RU" sz="1400" dirty="0"/>
              <a:t>, И.В. </a:t>
            </a:r>
            <a:r>
              <a:rPr lang="ru-RU" sz="1400" dirty="0" err="1"/>
              <a:t>Дворяшина</a:t>
            </a:r>
            <a:r>
              <a:rPr lang="ru-RU" sz="1400" dirty="0"/>
              <a:t>. Эффективность терапевтической программы «Школа коррекции веса» у женщин. // Экология человека. – 2012. - №10. – с. 47-53.</a:t>
            </a:r>
          </a:p>
        </p:txBody>
      </p:sp>
    </p:spTree>
    <p:extLst>
      <p:ext uri="{BB962C8B-B14F-4D97-AF65-F5344CB8AC3E}">
        <p14:creationId xmlns:p14="http://schemas.microsoft.com/office/powerpoint/2010/main" val="3022277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ru-RU" sz="4000" b="1" dirty="0" err="1">
                <a:solidFill>
                  <a:schemeClr val="tx2"/>
                </a:solidFill>
              </a:rPr>
              <a:t>Морбидное</a:t>
            </a:r>
            <a:r>
              <a:rPr lang="ru-RU" sz="4000" b="1" dirty="0">
                <a:solidFill>
                  <a:schemeClr val="tx2"/>
                </a:solidFill>
              </a:rPr>
              <a:t> ожирение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196752"/>
            <a:ext cx="8784976" cy="4929411"/>
          </a:xfrm>
        </p:spPr>
        <p:txBody>
          <a:bodyPr>
            <a:normAutofit/>
          </a:bodyPr>
          <a:lstStyle/>
          <a:p>
            <a:r>
              <a:rPr lang="ru-RU" sz="2400" b="1" dirty="0" err="1">
                <a:solidFill>
                  <a:schemeClr val="accent1"/>
                </a:solidFill>
                <a:ea typeface="+mj-ea"/>
                <a:cs typeface="+mj-cs"/>
              </a:rPr>
              <a:t>Морбидное</a:t>
            </a:r>
            <a:r>
              <a:rPr lang="ru-RU" sz="2400" b="1" dirty="0">
                <a:solidFill>
                  <a:schemeClr val="accent1"/>
                </a:solidFill>
                <a:ea typeface="+mj-ea"/>
                <a:cs typeface="+mj-cs"/>
              </a:rPr>
              <a:t> </a:t>
            </a:r>
            <a:r>
              <a:rPr lang="ru-RU" sz="2400" b="1" dirty="0" smtClean="0">
                <a:solidFill>
                  <a:schemeClr val="accent1"/>
                </a:solidFill>
                <a:ea typeface="+mj-ea"/>
                <a:cs typeface="+mj-cs"/>
              </a:rPr>
              <a:t>ожирение – понятие применительно к пациентам с ИМТ </a:t>
            </a:r>
            <a:r>
              <a:rPr lang="en-US" sz="2400" b="1" dirty="0" smtClean="0">
                <a:solidFill>
                  <a:schemeClr val="accent1"/>
                </a:solidFill>
                <a:ea typeface="+mj-ea"/>
                <a:cs typeface="+mj-cs"/>
              </a:rPr>
              <a:t>&gt;</a:t>
            </a:r>
            <a:r>
              <a:rPr lang="ru-RU" sz="2400" b="1" dirty="0" smtClean="0">
                <a:solidFill>
                  <a:schemeClr val="accent1"/>
                </a:solidFill>
                <a:ea typeface="+mj-ea"/>
                <a:cs typeface="+mj-cs"/>
              </a:rPr>
              <a:t> 40 (ВОЗ)</a:t>
            </a:r>
          </a:p>
          <a:p>
            <a:r>
              <a:rPr lang="en-US" sz="2400" b="1" dirty="0" smtClean="0">
                <a:ea typeface="+mj-ea"/>
                <a:cs typeface="+mj-cs"/>
              </a:rPr>
              <a:t>NIH </a:t>
            </a:r>
            <a:r>
              <a:rPr lang="ru-RU" sz="2400" b="1" dirty="0" smtClean="0">
                <a:ea typeface="+mj-ea"/>
                <a:cs typeface="+mj-cs"/>
              </a:rPr>
              <a:t>(США) называют </a:t>
            </a:r>
            <a:r>
              <a:rPr lang="ru-RU" sz="2400" b="1" dirty="0" err="1" smtClean="0">
                <a:ea typeface="+mj-ea"/>
                <a:cs typeface="+mj-cs"/>
              </a:rPr>
              <a:t>морбидным</a:t>
            </a:r>
            <a:r>
              <a:rPr lang="ru-RU" sz="2400" b="1" dirty="0" smtClean="0">
                <a:ea typeface="+mj-ea"/>
                <a:cs typeface="+mj-cs"/>
              </a:rPr>
              <a:t> ожирение при ИМТ </a:t>
            </a:r>
            <a:r>
              <a:rPr lang="en-US" sz="2400" b="1" dirty="0" smtClean="0">
                <a:ea typeface="+mj-ea"/>
                <a:cs typeface="+mj-cs"/>
              </a:rPr>
              <a:t>&gt;</a:t>
            </a:r>
            <a:r>
              <a:rPr lang="ru-RU" sz="2400" b="1" dirty="0" smtClean="0">
                <a:ea typeface="+mj-ea"/>
                <a:cs typeface="+mj-cs"/>
              </a:rPr>
              <a:t> 35 и наличии </a:t>
            </a:r>
            <a:r>
              <a:rPr lang="ru-RU" sz="2400" b="1" dirty="0" err="1" smtClean="0">
                <a:ea typeface="+mj-ea"/>
                <a:cs typeface="+mj-cs"/>
              </a:rPr>
              <a:t>серъезных</a:t>
            </a:r>
            <a:r>
              <a:rPr lang="ru-RU" sz="2400" b="1" dirty="0" smtClean="0">
                <a:ea typeface="+mj-ea"/>
                <a:cs typeface="+mj-cs"/>
              </a:rPr>
              <a:t> осложнений, связанных с ожирением; ожирение при ИМТ </a:t>
            </a:r>
            <a:r>
              <a:rPr lang="en-US" sz="2400" b="1" dirty="0" smtClean="0">
                <a:ea typeface="+mj-ea"/>
                <a:cs typeface="+mj-cs"/>
              </a:rPr>
              <a:t>&gt;</a:t>
            </a:r>
            <a:r>
              <a:rPr lang="ru-RU" sz="2400" b="1" dirty="0" smtClean="0">
                <a:ea typeface="+mj-ea"/>
                <a:cs typeface="+mj-cs"/>
              </a:rPr>
              <a:t> 40 вне зависимости от осложнений</a:t>
            </a:r>
          </a:p>
          <a:p>
            <a:endParaRPr lang="ru-RU" sz="2400" b="1" dirty="0" smtClean="0">
              <a:ea typeface="+mj-ea"/>
              <a:cs typeface="+mj-cs"/>
            </a:endParaRPr>
          </a:p>
          <a:p>
            <a:pPr algn="ctr"/>
            <a:r>
              <a:rPr lang="ru-RU" sz="2400" dirty="0" smtClean="0">
                <a:ea typeface="+mj-ea"/>
                <a:cs typeface="+mj-cs"/>
              </a:rPr>
              <a:t>В России МО встречается у 2-4% взрослого населения</a:t>
            </a:r>
          </a:p>
          <a:p>
            <a:pPr marL="0" indent="0" algn="ctr">
              <a:buNone/>
            </a:pPr>
            <a:r>
              <a:rPr lang="ru-RU" sz="2400" dirty="0" smtClean="0">
                <a:ea typeface="+mj-ea"/>
                <a:cs typeface="+mj-cs"/>
              </a:rPr>
              <a:t> </a:t>
            </a:r>
            <a:r>
              <a:rPr lang="ru-RU" sz="2400" dirty="0" smtClean="0">
                <a:solidFill>
                  <a:srgbClr val="FF0000"/>
                </a:solidFill>
                <a:ea typeface="+mj-ea"/>
                <a:cs typeface="+mj-cs"/>
              </a:rPr>
              <a:t>(около 3 млн. чел)</a:t>
            </a:r>
          </a:p>
          <a:p>
            <a:pPr algn="ctr"/>
            <a:r>
              <a:rPr lang="ru-RU" sz="2400" dirty="0" smtClean="0">
                <a:ea typeface="+mj-ea"/>
                <a:cs typeface="+mj-cs"/>
              </a:rPr>
              <a:t>При МО смертность в возрастной группе 35-45 лет </a:t>
            </a:r>
          </a:p>
          <a:p>
            <a:pPr marL="0" indent="0" algn="ctr">
              <a:buNone/>
            </a:pPr>
            <a:r>
              <a:rPr lang="ru-RU" sz="2400" b="1" dirty="0" smtClean="0">
                <a:ea typeface="+mj-ea"/>
                <a:cs typeface="+mj-cs"/>
              </a:rPr>
              <a:t>в 6 раз выше</a:t>
            </a:r>
            <a:r>
              <a:rPr lang="ru-RU" sz="2400" dirty="0" smtClean="0">
                <a:ea typeface="+mj-ea"/>
                <a:cs typeface="+mj-cs"/>
              </a:rPr>
              <a:t>, а в возрастной группе 25-30 лет </a:t>
            </a:r>
            <a:r>
              <a:rPr lang="ru-RU" sz="2400" b="1" dirty="0" smtClean="0">
                <a:ea typeface="+mj-ea"/>
                <a:cs typeface="+mj-cs"/>
              </a:rPr>
              <a:t>в 12 раз выше</a:t>
            </a:r>
            <a:r>
              <a:rPr lang="ru-RU" sz="2400" dirty="0" smtClean="0">
                <a:ea typeface="+mj-ea"/>
                <a:cs typeface="+mj-cs"/>
              </a:rPr>
              <a:t>, </a:t>
            </a:r>
          </a:p>
          <a:p>
            <a:pPr marL="0" indent="0" algn="ctr">
              <a:buNone/>
            </a:pPr>
            <a:r>
              <a:rPr lang="ru-RU" sz="2400" dirty="0" smtClean="0">
                <a:ea typeface="+mj-ea"/>
                <a:cs typeface="+mj-cs"/>
              </a:rPr>
              <a:t>чем у лиц без ожирения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3809814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ru-RU" sz="3600" b="1" dirty="0" err="1" smtClean="0">
                <a:solidFill>
                  <a:schemeClr val="tx2"/>
                </a:solidFill>
              </a:rPr>
              <a:t>Бариатрическая</a:t>
            </a:r>
            <a:r>
              <a:rPr lang="ru-RU" sz="3600" b="1" dirty="0" smtClean="0">
                <a:solidFill>
                  <a:schemeClr val="tx2"/>
                </a:solidFill>
              </a:rPr>
              <a:t> хирургия в России</a:t>
            </a:r>
            <a:endParaRPr lang="ru-RU" sz="3600" b="1" dirty="0">
              <a:solidFill>
                <a:schemeClr val="tx2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3970784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dirty="0" smtClean="0"/>
              <a:t>Клиники (Москва, 80% всех операций в России)</a:t>
            </a:r>
          </a:p>
          <a:p>
            <a:pPr marL="0" indent="0">
              <a:buNone/>
            </a:pPr>
            <a:endParaRPr lang="ru-RU" sz="2400" b="1" dirty="0" smtClean="0"/>
          </a:p>
          <a:p>
            <a:pPr marL="0" indent="0" algn="ctr">
              <a:buNone/>
            </a:pPr>
            <a:r>
              <a:rPr lang="ru-RU" sz="2400" b="1" dirty="0" smtClean="0">
                <a:solidFill>
                  <a:schemeClr val="accent1"/>
                </a:solidFill>
              </a:rPr>
              <a:t>«Общество </a:t>
            </a:r>
            <a:r>
              <a:rPr lang="ru-RU" sz="2400" b="1" dirty="0" err="1" smtClean="0">
                <a:solidFill>
                  <a:schemeClr val="accent1"/>
                </a:solidFill>
              </a:rPr>
              <a:t>бариатрических</a:t>
            </a:r>
            <a:r>
              <a:rPr lang="ru-RU" sz="2400" b="1" dirty="0" smtClean="0">
                <a:solidFill>
                  <a:schemeClr val="accent1"/>
                </a:solidFill>
              </a:rPr>
              <a:t> хирургов» Межрегиональная общественная организация (с 2000г)</a:t>
            </a:r>
            <a:endParaRPr lang="ru-RU" sz="2400" b="1" dirty="0">
              <a:solidFill>
                <a:schemeClr val="accent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04049" y="1772816"/>
            <a:ext cx="3744416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prstClr val="black"/>
                </a:solidFill>
              </a:rPr>
              <a:t>Объемы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000" dirty="0" smtClean="0">
                <a:solidFill>
                  <a:prstClr val="black"/>
                </a:solidFill>
              </a:rPr>
              <a:t>За год в России проводится </a:t>
            </a:r>
            <a:r>
              <a:rPr lang="ru-RU" sz="2400" dirty="0" smtClean="0">
                <a:solidFill>
                  <a:srgbClr val="FF0000"/>
                </a:solidFill>
              </a:rPr>
              <a:t>2000-2500 операций</a:t>
            </a:r>
            <a:endParaRPr lang="ru-RU" sz="2000" dirty="0" smtClean="0">
              <a:solidFill>
                <a:srgbClr val="FF0000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sz="2000" dirty="0" smtClean="0">
                <a:solidFill>
                  <a:prstClr val="black"/>
                </a:solidFill>
              </a:rPr>
              <a:t>С учетом баллонов – больше (данных по внутрижелудочным баллонам нет)</a:t>
            </a:r>
          </a:p>
          <a:p>
            <a:pPr marL="285750" indent="-285750">
              <a:buFont typeface="Arial" pitchFamily="34" charset="0"/>
              <a:buChar char="•"/>
            </a:pPr>
            <a:endParaRPr lang="ru-RU" sz="2000" dirty="0">
              <a:solidFill>
                <a:prstClr val="black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sz="2400" b="1" dirty="0" smtClean="0">
                <a:solidFill>
                  <a:prstClr val="black"/>
                </a:solidFill>
              </a:rPr>
              <a:t>США – ежегодно свыше 100 тыс. операций по поводу МО</a:t>
            </a:r>
            <a:endParaRPr lang="ru-RU" sz="2400" b="1" dirty="0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99592" y="5877272"/>
            <a:ext cx="65527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При МО эффективность консервативной </a:t>
            </a:r>
          </a:p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терапии составляет 5-10%</a:t>
            </a:r>
            <a:endParaRPr lang="ru-RU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2707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ru-RU" sz="3200" b="1" dirty="0" err="1" smtClean="0"/>
              <a:t>Бариатрические</a:t>
            </a:r>
            <a:r>
              <a:rPr lang="ru-RU" sz="3200" b="1" dirty="0" smtClean="0"/>
              <a:t> операции</a:t>
            </a:r>
            <a:endParaRPr lang="ru-RU" sz="3200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617" y="1052736"/>
            <a:ext cx="2688855" cy="1788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1472" y="1082486"/>
            <a:ext cx="2708523" cy="18019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9995" y="1103000"/>
            <a:ext cx="2690716" cy="17900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4528196"/>
              </p:ext>
            </p:extLst>
          </p:nvPr>
        </p:nvGraphicFramePr>
        <p:xfrm>
          <a:off x="755576" y="2918481"/>
          <a:ext cx="8019309" cy="162993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673103"/>
                <a:gridCol w="2673103"/>
                <a:gridCol w="2673103"/>
              </a:tblGrid>
              <a:tr h="1629937"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Бандажирование</a:t>
                      </a:r>
                      <a:r>
                        <a:rPr lang="ru-RU" dirty="0" smtClean="0"/>
                        <a:t> желудка (регулируемый бандаж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 Шунтирование желудка (</a:t>
                      </a:r>
                      <a:r>
                        <a:rPr lang="ru-RU" dirty="0" err="1" smtClean="0"/>
                        <a:t>Gastric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Bypass</a:t>
                      </a:r>
                      <a:r>
                        <a:rPr lang="ru-RU" dirty="0" smtClean="0"/>
                        <a:t>)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 Рукавная резекция желудка (Продольной резекция желудка)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3945" y="3861048"/>
            <a:ext cx="2012870" cy="272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167399" y="6211669"/>
            <a:ext cx="39766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err="1" smtClean="0"/>
              <a:t>Билиопанкреатическое</a:t>
            </a:r>
            <a:r>
              <a:rPr lang="ru-RU" dirty="0" smtClean="0"/>
              <a:t> шунтирование</a:t>
            </a:r>
          </a:p>
          <a:p>
            <a:pPr algn="ctr"/>
            <a:r>
              <a:rPr lang="ru-RU" dirty="0"/>
              <a:t>Операция </a:t>
            </a:r>
            <a:r>
              <a:rPr lang="en-US" dirty="0" err="1"/>
              <a:t>Scopinaro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611560" y="4581128"/>
            <a:ext cx="4145879" cy="1477328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b="1" dirty="0" err="1" smtClean="0"/>
              <a:t>Инкретиновый</a:t>
            </a:r>
            <a:r>
              <a:rPr lang="ru-RU" b="1" dirty="0" smtClean="0"/>
              <a:t> эффект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b="1" dirty="0" err="1" smtClean="0"/>
              <a:t>Мальабсорбция</a:t>
            </a:r>
            <a:r>
              <a:rPr lang="ru-RU" b="1" dirty="0" smtClean="0"/>
              <a:t> жиров и</a:t>
            </a:r>
          </a:p>
          <a:p>
            <a:r>
              <a:rPr lang="ru-RU" b="1" dirty="0" smtClean="0"/>
              <a:t>      углеводов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b="1" dirty="0" smtClean="0"/>
              <a:t>Переход на низкокалорийную диету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b="1" dirty="0" smtClean="0"/>
              <a:t>Уменьшение объема желудка</a:t>
            </a:r>
            <a:endParaRPr lang="ru-RU" b="1" dirty="0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884" y="1071546"/>
            <a:ext cx="2690716" cy="17900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4678" y="1071546"/>
            <a:ext cx="2708523" cy="18019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7078" y="1223946"/>
            <a:ext cx="2708523" cy="18019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32800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Эффективность и безопасность </a:t>
            </a:r>
            <a:r>
              <a:rPr lang="ru-RU" sz="2400" b="1" dirty="0" err="1" smtClean="0">
                <a:solidFill>
                  <a:srgbClr val="002060"/>
                </a:solidFill>
              </a:rPr>
              <a:t>бариатрических</a:t>
            </a:r>
            <a:r>
              <a:rPr lang="ru-RU" sz="2400" b="1" dirty="0" smtClean="0">
                <a:solidFill>
                  <a:srgbClr val="002060"/>
                </a:solidFill>
              </a:rPr>
              <a:t> операций</a:t>
            </a:r>
            <a:endParaRPr lang="ru-RU" sz="2400" b="1" dirty="0">
              <a:solidFill>
                <a:srgbClr val="00206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29584004"/>
              </p:ext>
            </p:extLst>
          </p:nvPr>
        </p:nvGraphicFramePr>
        <p:xfrm>
          <a:off x="457200" y="1600200"/>
          <a:ext cx="8229600" cy="34849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14600"/>
                <a:gridCol w="1800200"/>
                <a:gridCol w="2057400"/>
                <a:gridCol w="2057400"/>
              </a:tblGrid>
              <a:tr h="1085289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Операция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% потери избыточной массы тела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Частота осложнений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Операционная</a:t>
                      </a:r>
                      <a:r>
                        <a:rPr lang="ru-RU" baseline="0" dirty="0" smtClean="0"/>
                        <a:t> летальность</a:t>
                      </a:r>
                      <a:endParaRPr lang="ru-RU" dirty="0"/>
                    </a:p>
                  </a:txBody>
                  <a:tcPr/>
                </a:tc>
              </a:tr>
              <a:tr h="759702">
                <a:tc>
                  <a:txBody>
                    <a:bodyPr/>
                    <a:lstStyle/>
                    <a:p>
                      <a:pPr algn="ctr"/>
                      <a:r>
                        <a:rPr lang="ru-RU" dirty="0" err="1" smtClean="0"/>
                        <a:t>Бандажироание</a:t>
                      </a:r>
                      <a:r>
                        <a:rPr lang="ru-RU" dirty="0" smtClean="0"/>
                        <a:t> желудка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50%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5%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0,1%</a:t>
                      </a:r>
                      <a:endParaRPr lang="ru-RU" dirty="0"/>
                    </a:p>
                  </a:txBody>
                  <a:tcPr/>
                </a:tc>
              </a:tr>
              <a:tr h="759702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Вертикальная </a:t>
                      </a:r>
                      <a:r>
                        <a:rPr lang="ru-RU" dirty="0" err="1" smtClean="0"/>
                        <a:t>гастропластика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50-60%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5%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0,1%</a:t>
                      </a:r>
                      <a:endParaRPr lang="ru-RU" dirty="0"/>
                    </a:p>
                  </a:txBody>
                  <a:tcPr/>
                </a:tc>
              </a:tr>
              <a:tr h="440145">
                <a:tc>
                  <a:txBody>
                    <a:bodyPr/>
                    <a:lstStyle/>
                    <a:p>
                      <a:pPr algn="ctr"/>
                      <a:r>
                        <a:rPr lang="ru-RU" dirty="0" err="1" smtClean="0"/>
                        <a:t>Гастрошунтирование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70%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5%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1%</a:t>
                      </a:r>
                      <a:endParaRPr lang="ru-RU" dirty="0"/>
                    </a:p>
                  </a:txBody>
                  <a:tcPr/>
                </a:tc>
              </a:tr>
              <a:tr h="440145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БПШ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70-75%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10%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1,1%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81143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95288" y="1628775"/>
            <a:ext cx="8218487" cy="3789363"/>
          </a:xfrm>
          <a:solidFill>
            <a:srgbClr val="F2E5FF"/>
          </a:solidFill>
          <a:ln w="38100" cmpd="dbl">
            <a:solidFill>
              <a:schemeClr val="tx2"/>
            </a:solidFill>
          </a:ln>
        </p:spPr>
        <p:txBody>
          <a:bodyPr/>
          <a:lstStyle/>
          <a:p>
            <a:pPr eaLnBrk="1" hangingPunct="1">
              <a:lnSpc>
                <a:spcPct val="120000"/>
              </a:lnSpc>
              <a:buFont typeface="Times New Roman" pitchFamily="18" charset="0"/>
              <a:buNone/>
            </a:pPr>
            <a:r>
              <a:rPr lang="ru-RU" sz="1600" smtClean="0"/>
              <a:t>«</a:t>
            </a:r>
            <a:r>
              <a:rPr lang="ru-RU" sz="1600" b="1" smtClean="0"/>
              <a:t>В амбулаторном звене дефицит составляет 187,5 тысячи человек</a:t>
            </a:r>
            <a:r>
              <a:rPr lang="ru-RU" sz="1600" smtClean="0"/>
              <a:t>, а в стационарном звене существует переизбыток кадров, который составляет 34,7 тысячи. Всего по клиническим специальностям дефицит -152,8 тысячи человек»</a:t>
            </a:r>
          </a:p>
          <a:p>
            <a:pPr eaLnBrk="1" hangingPunct="1">
              <a:lnSpc>
                <a:spcPct val="120000"/>
              </a:lnSpc>
              <a:buFont typeface="Times New Roman" pitchFamily="18" charset="0"/>
              <a:buNone/>
            </a:pPr>
            <a:endParaRPr lang="en-US" sz="1600" smtClean="0"/>
          </a:p>
          <a:p>
            <a:pPr eaLnBrk="1" hangingPunct="1">
              <a:lnSpc>
                <a:spcPct val="120000"/>
              </a:lnSpc>
              <a:buFont typeface="Times New Roman" pitchFamily="18" charset="0"/>
              <a:buNone/>
            </a:pPr>
            <a:r>
              <a:rPr lang="ru-RU" sz="1600" smtClean="0"/>
              <a:t>"Эта цифра абсолютно угрожающая. Я думаю, это те цифры, которые должны нас заставить испугаться»</a:t>
            </a:r>
          </a:p>
          <a:p>
            <a:pPr eaLnBrk="1" hangingPunct="1">
              <a:lnSpc>
                <a:spcPct val="120000"/>
              </a:lnSpc>
              <a:buFont typeface="Times New Roman" pitchFamily="18" charset="0"/>
              <a:buNone/>
            </a:pPr>
            <a:endParaRPr lang="en-US" sz="1600" smtClean="0"/>
          </a:p>
          <a:p>
            <a:pPr eaLnBrk="1" hangingPunct="1">
              <a:lnSpc>
                <a:spcPct val="120000"/>
              </a:lnSpc>
              <a:buFont typeface="Times New Roman" pitchFamily="18" charset="0"/>
              <a:buNone/>
            </a:pPr>
            <a:r>
              <a:rPr lang="ru-RU" sz="1600" smtClean="0"/>
              <a:t>«Что касается специальностей, которых не достает в амбулаторном звене, то это </a:t>
            </a:r>
            <a:r>
              <a:rPr lang="ru-RU" sz="1600" b="1" smtClean="0"/>
              <a:t>специалисты-диетологи</a:t>
            </a:r>
            <a:r>
              <a:rPr lang="en-US" sz="1600" b="1" smtClean="0"/>
              <a:t> (99</a:t>
            </a:r>
            <a:r>
              <a:rPr lang="ru-RU" sz="1600" b="1" smtClean="0"/>
              <a:t>,</a:t>
            </a:r>
            <a:r>
              <a:rPr lang="en-US" sz="1600" b="1" smtClean="0"/>
              <a:t>9</a:t>
            </a:r>
            <a:r>
              <a:rPr lang="ru-RU" sz="1600" b="1" smtClean="0"/>
              <a:t>%</a:t>
            </a:r>
            <a:r>
              <a:rPr lang="en-US" sz="1600" b="1" smtClean="0"/>
              <a:t>)</a:t>
            </a:r>
            <a:r>
              <a:rPr lang="ru-RU" sz="1600" smtClean="0"/>
              <a:t>, детские онкологи (98,7%), ревматологи (84,5%)</a:t>
            </a:r>
            <a:r>
              <a:rPr lang="ru-RU" sz="1600" b="1" smtClean="0"/>
              <a:t>,</a:t>
            </a:r>
            <a:r>
              <a:rPr lang="ru-RU" sz="1600" smtClean="0"/>
              <a:t> нефрологи (84%), пульмонологи (80,1%) и врачи общей практики (49,5%)</a:t>
            </a:r>
            <a:r>
              <a:rPr lang="ru-RU" sz="1600" b="1" smtClean="0"/>
              <a:t>»</a:t>
            </a:r>
          </a:p>
        </p:txBody>
      </p:sp>
      <p:sp>
        <p:nvSpPr>
          <p:cNvPr id="105474" name="Rectangle 4"/>
          <p:cNvSpPr>
            <a:spLocks noChangeArrowheads="1"/>
          </p:cNvSpPr>
          <p:nvPr/>
        </p:nvSpPr>
        <p:spPr bwMode="auto">
          <a:xfrm>
            <a:off x="681038" y="773113"/>
            <a:ext cx="72961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ru-RU" sz="2800" b="1">
                <a:solidFill>
                  <a:schemeClr val="accent2"/>
                </a:solidFill>
                <a:latin typeface="Times New Roman" pitchFamily="18" charset="0"/>
              </a:rPr>
              <a:t>Дефицит кадров в здравоохранении России</a:t>
            </a:r>
            <a:r>
              <a:rPr lang="ru-RU" sz="2400">
                <a:solidFill>
                  <a:schemeClr val="accent2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105475" name="Rectangle 5"/>
          <p:cNvSpPr>
            <a:spLocks noChangeArrowheads="1"/>
          </p:cNvSpPr>
          <p:nvPr/>
        </p:nvSpPr>
        <p:spPr bwMode="auto">
          <a:xfrm>
            <a:off x="3779838" y="5780088"/>
            <a:ext cx="4935537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Times New Roman" pitchFamily="18" charset="0"/>
              </a:rPr>
              <a:t> </a:t>
            </a:r>
            <a:r>
              <a:rPr lang="ru-RU" sz="1200">
                <a:latin typeface="Times New Roman" pitchFamily="18" charset="0"/>
              </a:rPr>
              <a:t>конференция «Медицинское образование-2012» (4 апреля 2012г.)</a:t>
            </a:r>
          </a:p>
        </p:txBody>
      </p:sp>
      <p:sp>
        <p:nvSpPr>
          <p:cNvPr id="105476" name="TextBox 1"/>
          <p:cNvSpPr txBox="1">
            <a:spLocks noChangeArrowheads="1"/>
          </p:cNvSpPr>
          <p:nvPr/>
        </p:nvSpPr>
        <p:spPr bwMode="auto">
          <a:xfrm>
            <a:off x="2771775" y="5548313"/>
            <a:ext cx="57816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 i="1">
                <a:solidFill>
                  <a:schemeClr val="bg1"/>
                </a:solidFill>
              </a:rPr>
              <a:t>Выступление главы Минздравсоцразвития РФ</a:t>
            </a:r>
            <a:endParaRPr lang="ru-RU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1390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 fontScale="90000"/>
          </a:bodyPr>
          <a:lstStyle/>
          <a:p>
            <a:r>
              <a:rPr lang="ru-RU" sz="3200" dirty="0"/>
              <a:t>«Первая городская клиническая</a:t>
            </a:r>
            <a:br>
              <a:rPr lang="ru-RU" sz="3200" dirty="0"/>
            </a:br>
            <a:r>
              <a:rPr lang="ru-RU" sz="3200" dirty="0" smtClean="0"/>
              <a:t>больница </a:t>
            </a:r>
            <a:r>
              <a:rPr lang="ru-RU" sz="3200" dirty="0"/>
              <a:t>им. </a:t>
            </a:r>
            <a:r>
              <a:rPr lang="ru-RU" sz="3200" dirty="0" err="1"/>
              <a:t>Е.Е.Волосевич</a:t>
            </a:r>
            <a:r>
              <a:rPr lang="ru-RU" sz="3200" dirty="0" smtClean="0"/>
              <a:t>»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158417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400" b="1" dirty="0" smtClean="0"/>
              <a:t>Э</a:t>
            </a:r>
            <a:r>
              <a:rPr lang="en-GB" sz="4400" b="1" dirty="0" err="1" smtClean="0"/>
              <a:t>ндокринологический</a:t>
            </a:r>
            <a:r>
              <a:rPr lang="en-GB" sz="4400" b="1" dirty="0" smtClean="0"/>
              <a:t> </a:t>
            </a:r>
            <a:r>
              <a:rPr lang="ru-RU" sz="4400" b="1" dirty="0"/>
              <a:t>лечебно-</a:t>
            </a:r>
            <a:r>
              <a:rPr lang="en-GB" sz="4400" b="1" dirty="0" err="1"/>
              <a:t>консультативный</a:t>
            </a:r>
            <a:r>
              <a:rPr lang="en-GB" sz="4400" b="1" dirty="0"/>
              <a:t> </a:t>
            </a:r>
            <a:r>
              <a:rPr lang="en-GB" sz="4400" b="1" dirty="0" err="1"/>
              <a:t>центр</a:t>
            </a:r>
            <a:endParaRPr lang="ru-RU" sz="4400" b="1" dirty="0"/>
          </a:p>
          <a:p>
            <a:pPr algn="ctr">
              <a:buNone/>
            </a:pPr>
            <a:endParaRPr lang="ru-RU" sz="4400" b="1" dirty="0" smtClean="0"/>
          </a:p>
          <a:p>
            <a:pPr algn="ctr">
              <a:buNone/>
            </a:pPr>
            <a:endParaRPr lang="ru-RU" sz="4400" b="1" dirty="0"/>
          </a:p>
          <a:p>
            <a:pPr algn="ctr">
              <a:buNone/>
            </a:pPr>
            <a:endParaRPr lang="ru-RU" sz="4400" b="1" dirty="0" smtClean="0"/>
          </a:p>
          <a:p>
            <a:pPr algn="ctr">
              <a:buNone/>
            </a:pPr>
            <a:endParaRPr lang="en-GB" sz="4400" b="1" dirty="0"/>
          </a:p>
          <a:p>
            <a:endParaRPr lang="ru-RU" b="1" dirty="0"/>
          </a:p>
        </p:txBody>
      </p:sp>
      <p:pic>
        <p:nvPicPr>
          <p:cNvPr id="4098" name="Рисунок 1" descr="Описание: E:\Эндоцентр\История Эндоцентра\IMG_005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7834" y="3602561"/>
            <a:ext cx="4916166" cy="3280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95536" y="3861048"/>
            <a:ext cx="3384376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ru-RU" sz="2800" dirty="0"/>
              <a:t>ул. Суворова 3, </a:t>
            </a:r>
          </a:p>
          <a:p>
            <a:pPr algn="ctr">
              <a:buNone/>
            </a:pPr>
            <a:r>
              <a:rPr lang="ru-RU" sz="2800" dirty="0"/>
              <a:t>тел.: </a:t>
            </a:r>
            <a:r>
              <a:rPr lang="ru-RU" sz="2800" dirty="0" smtClean="0"/>
              <a:t>63-28-13</a:t>
            </a:r>
          </a:p>
          <a:p>
            <a:pPr algn="ctr">
              <a:buNone/>
            </a:pPr>
            <a:r>
              <a:rPr lang="en-US" sz="2800" dirty="0" smtClean="0">
                <a:solidFill>
                  <a:srgbClr val="0070C0"/>
                </a:solidFill>
              </a:rPr>
              <a:t>www.1gkb.ru</a:t>
            </a:r>
            <a:endParaRPr lang="ru-RU" sz="2800" dirty="0" smtClean="0">
              <a:solidFill>
                <a:srgbClr val="0070C0"/>
              </a:solidFill>
            </a:endParaRPr>
          </a:p>
          <a:p>
            <a:pPr algn="ctr">
              <a:buNone/>
            </a:pPr>
            <a:endParaRPr lang="ru-RU" sz="2800" dirty="0" smtClean="0"/>
          </a:p>
          <a:p>
            <a:pPr algn="ctr">
              <a:buNone/>
            </a:pPr>
            <a:r>
              <a:rPr lang="ru-RU" sz="2400" dirty="0" smtClean="0"/>
              <a:t>Запись начинается 25 числа на следующий месяц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866425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Comic Sans MS" pitchFamily="66" charset="0"/>
              </a:rPr>
              <a:t>Медицинские услуги</a:t>
            </a:r>
            <a:endParaRPr lang="ru-RU" sz="32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472608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b="1" dirty="0"/>
              <a:t>Кабинет эндокринолога-</a:t>
            </a:r>
            <a:r>
              <a:rPr lang="ru-RU" b="1" dirty="0" err="1"/>
              <a:t>диабетолога</a:t>
            </a:r>
            <a:r>
              <a:rPr lang="ru-RU" b="1" dirty="0"/>
              <a:t> </a:t>
            </a:r>
            <a:br>
              <a:rPr lang="ru-RU" b="1" dirty="0"/>
            </a:br>
            <a:r>
              <a:rPr lang="ru-RU" b="1" i="1" dirty="0"/>
              <a:t>Виды медицинской помощи </a:t>
            </a:r>
            <a:endParaRPr lang="ru-RU" dirty="0"/>
          </a:p>
          <a:p>
            <a:pPr lvl="1"/>
            <a:r>
              <a:rPr lang="ru-RU" dirty="0"/>
              <a:t>Консультативный прием пациентов с сахарным диабетом</a:t>
            </a:r>
          </a:p>
          <a:p>
            <a:pPr lvl="1"/>
            <a:r>
              <a:rPr lang="ru-RU" dirty="0"/>
              <a:t>Обучение в школе «Диабет»</a:t>
            </a:r>
          </a:p>
          <a:p>
            <a:pPr lvl="1"/>
            <a:r>
              <a:rPr lang="ru-RU" dirty="0"/>
              <a:t>Скрининг ранних признаков осложнений сахарного диабета</a:t>
            </a:r>
          </a:p>
          <a:p>
            <a:pPr lvl="1"/>
            <a:r>
              <a:rPr lang="ru-RU" dirty="0"/>
              <a:t>Установка систем  постоянного </a:t>
            </a:r>
            <a:r>
              <a:rPr lang="ru-RU" dirty="0" err="1"/>
              <a:t>мониторирования</a:t>
            </a:r>
            <a:r>
              <a:rPr lang="ru-RU" dirty="0"/>
              <a:t> уровня глюкозы – CGMS (услуга платная)</a:t>
            </a:r>
          </a:p>
          <a:p>
            <a:pPr lvl="1"/>
            <a:r>
              <a:rPr lang="ru-RU" dirty="0"/>
              <a:t>Установка инсулиновых помп пациентам с сахарным диабетом 1 типа и обучение помповой инсулинотерапии</a:t>
            </a:r>
          </a:p>
          <a:p>
            <a:pPr marL="0" indent="0">
              <a:buNone/>
            </a:pPr>
            <a:r>
              <a:rPr lang="ru-RU" b="1" dirty="0"/>
              <a:t>Кабинет «Диабетическая стопа» </a:t>
            </a:r>
            <a:br>
              <a:rPr lang="ru-RU" b="1" dirty="0"/>
            </a:br>
            <a:r>
              <a:rPr lang="ru-RU" b="1" i="1" dirty="0"/>
              <a:t>Виды медицинской помощи </a:t>
            </a:r>
            <a:endParaRPr lang="ru-RU" dirty="0"/>
          </a:p>
          <a:p>
            <a:pPr lvl="1"/>
            <a:r>
              <a:rPr lang="ru-RU" dirty="0"/>
              <a:t>Консультативный прием пациентов с сахарным диабетом, в </a:t>
            </a:r>
            <a:r>
              <a:rPr lang="ru-RU" dirty="0" err="1"/>
              <a:t>т.ч</a:t>
            </a:r>
            <a:r>
              <a:rPr lang="ru-RU" dirty="0"/>
              <a:t>. с синдромом диабетической стопы (СДС)</a:t>
            </a:r>
          </a:p>
          <a:p>
            <a:pPr lvl="1"/>
            <a:r>
              <a:rPr lang="ru-RU" dirty="0"/>
              <a:t>Обучение пациентов с СДС правилам ухода за стопами</a:t>
            </a:r>
          </a:p>
          <a:p>
            <a:pPr lvl="1"/>
            <a:r>
              <a:rPr lang="ru-RU" dirty="0" err="1"/>
              <a:t>Доплероманометрия</a:t>
            </a:r>
            <a:r>
              <a:rPr lang="ru-RU" dirty="0"/>
              <a:t> сосудов нижних конечностей</a:t>
            </a:r>
          </a:p>
          <a:p>
            <a:pPr lvl="1"/>
            <a:r>
              <a:rPr lang="ru-RU" dirty="0"/>
              <a:t>Профилактика СДС с помощью аппаратного педикюра </a:t>
            </a:r>
          </a:p>
          <a:p>
            <a:pPr lvl="1"/>
            <a:r>
              <a:rPr lang="ru-RU" dirty="0"/>
              <a:t>Отбор пациентов на оперативное лечение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64346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40060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b="1" dirty="0"/>
              <a:t>Кабинет репродуктивного здоровья </a:t>
            </a:r>
            <a:br>
              <a:rPr lang="ru-RU" b="1" dirty="0"/>
            </a:br>
            <a:r>
              <a:rPr lang="ru-RU" b="1" i="1" dirty="0"/>
              <a:t>Виды медицинской помощи </a:t>
            </a:r>
            <a:endParaRPr lang="ru-RU" dirty="0"/>
          </a:p>
          <a:p>
            <a:pPr lvl="1"/>
            <a:r>
              <a:rPr lang="ru-RU" dirty="0"/>
              <a:t>Консультативный прием женщин с репродуктивными проблемами</a:t>
            </a:r>
          </a:p>
          <a:p>
            <a:pPr lvl="1"/>
            <a:r>
              <a:rPr lang="ru-RU" dirty="0"/>
              <a:t>Консультативный прием женщин </a:t>
            </a:r>
            <a:r>
              <a:rPr lang="ru-RU" dirty="0" err="1"/>
              <a:t>перименопаузального</a:t>
            </a:r>
            <a:r>
              <a:rPr lang="ru-RU" dirty="0"/>
              <a:t> возраста</a:t>
            </a:r>
          </a:p>
          <a:p>
            <a:pPr lvl="1"/>
            <a:r>
              <a:rPr lang="ru-RU" dirty="0"/>
              <a:t>Консультативный прием женщин с эндокринологическими заболеваниями во время  беременности</a:t>
            </a:r>
          </a:p>
          <a:p>
            <a:pPr lvl="1"/>
            <a:r>
              <a:rPr lang="ru-RU" dirty="0"/>
              <a:t>Подготовка женщин к высокотехнологичным методам лечения бесплодия (ЭКО, ИКСИ и т.п.)</a:t>
            </a:r>
          </a:p>
          <a:p>
            <a:pPr marL="0" indent="0">
              <a:buNone/>
            </a:pPr>
            <a:r>
              <a:rPr lang="ru-RU" b="1" dirty="0"/>
              <a:t>Кабинет патологии щитовидной железы </a:t>
            </a:r>
            <a:br>
              <a:rPr lang="ru-RU" b="1" dirty="0"/>
            </a:br>
            <a:r>
              <a:rPr lang="ru-RU" b="1" i="1" dirty="0"/>
              <a:t>Виды медицинской помощи </a:t>
            </a:r>
            <a:endParaRPr lang="ru-RU" dirty="0"/>
          </a:p>
          <a:p>
            <a:pPr lvl="1"/>
            <a:r>
              <a:rPr lang="ru-RU" dirty="0"/>
              <a:t>Консультативный прием хирурга-</a:t>
            </a:r>
            <a:r>
              <a:rPr lang="ru-RU" dirty="0" err="1"/>
              <a:t>тиреоидолога</a:t>
            </a:r>
            <a:endParaRPr lang="ru-RU" dirty="0"/>
          </a:p>
          <a:p>
            <a:pPr lvl="1"/>
            <a:r>
              <a:rPr lang="ru-RU" dirty="0"/>
              <a:t>Ультразвуковое исследование щитовидной железы</a:t>
            </a:r>
          </a:p>
          <a:p>
            <a:pPr lvl="1"/>
            <a:r>
              <a:rPr lang="ru-RU" dirty="0"/>
              <a:t>Тонкоигольная пункционная аспирационная биопсия под УЗИ- навигацией (ТАПБ)</a:t>
            </a:r>
          </a:p>
          <a:p>
            <a:pPr lvl="1"/>
            <a:r>
              <a:rPr lang="ru-RU" dirty="0"/>
              <a:t>Цитологическое исследование биоптата в течение двух суток</a:t>
            </a:r>
          </a:p>
          <a:p>
            <a:pPr lvl="1"/>
            <a:r>
              <a:rPr lang="ru-RU" dirty="0"/>
              <a:t>Этаноловая деструкция образований щитовидной железы</a:t>
            </a:r>
          </a:p>
          <a:p>
            <a:pPr lvl="1"/>
            <a:r>
              <a:rPr lang="ru-RU" dirty="0"/>
              <a:t>Отбор пациентов на оперативное лечение</a:t>
            </a:r>
          </a:p>
          <a:p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Comic Sans MS" pitchFamily="66" charset="0"/>
              </a:rPr>
              <a:t>Медицинские услуги</a:t>
            </a:r>
            <a:endParaRPr lang="ru-RU" sz="32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209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b="1" dirty="0"/>
              <a:t>Кабинет профилактики и лечения остеопороза </a:t>
            </a:r>
            <a:br>
              <a:rPr lang="ru-RU" b="1" dirty="0"/>
            </a:br>
            <a:r>
              <a:rPr lang="ru-RU" b="1" i="1" dirty="0"/>
              <a:t>Виды медицинской помощи </a:t>
            </a:r>
            <a:endParaRPr lang="ru-RU" dirty="0"/>
          </a:p>
          <a:p>
            <a:pPr lvl="1"/>
            <a:r>
              <a:rPr lang="ru-RU" dirty="0"/>
              <a:t>Консультативный прием пациентов с остеопорозом</a:t>
            </a:r>
          </a:p>
          <a:p>
            <a:pPr lvl="1"/>
            <a:r>
              <a:rPr lang="ru-RU" dirty="0"/>
              <a:t>Обучение в школе «Остеопороз»</a:t>
            </a:r>
          </a:p>
          <a:p>
            <a:pPr lvl="1"/>
            <a:r>
              <a:rPr lang="ru-RU" dirty="0" err="1"/>
              <a:t>Остеоденситометрия</a:t>
            </a:r>
            <a:r>
              <a:rPr lang="ru-RU" dirty="0"/>
              <a:t> (костная </a:t>
            </a:r>
            <a:r>
              <a:rPr lang="ru-RU" dirty="0" err="1"/>
              <a:t>ультрасонография</a:t>
            </a:r>
            <a:r>
              <a:rPr lang="ru-RU" dirty="0"/>
              <a:t>)</a:t>
            </a:r>
          </a:p>
          <a:p>
            <a:pPr marL="0" indent="0">
              <a:buNone/>
            </a:pPr>
            <a:r>
              <a:rPr lang="ru-RU" b="1" dirty="0"/>
              <a:t>Виды медицинской помощи, оказываемой только на платной основе</a:t>
            </a:r>
            <a:endParaRPr lang="ru-RU" dirty="0"/>
          </a:p>
          <a:p>
            <a:pPr lvl="1"/>
            <a:r>
              <a:rPr lang="ru-RU" dirty="0" err="1"/>
              <a:t>Этанолдеструкция</a:t>
            </a:r>
            <a:r>
              <a:rPr lang="ru-RU" dirty="0"/>
              <a:t> образований щитовидной железы</a:t>
            </a:r>
          </a:p>
          <a:p>
            <a:pPr lvl="1"/>
            <a:r>
              <a:rPr lang="ru-RU" dirty="0"/>
              <a:t>УЗИ молочных желез</a:t>
            </a:r>
          </a:p>
          <a:p>
            <a:pPr lvl="1"/>
            <a:r>
              <a:rPr lang="ru-RU" dirty="0"/>
              <a:t>Обучение по структурированной программе коррекции веса (группы/индивидуально)</a:t>
            </a:r>
          </a:p>
          <a:p>
            <a:pPr lvl="1"/>
            <a:r>
              <a:rPr lang="ru-RU" dirty="0" err="1"/>
              <a:t>Мониторирование</a:t>
            </a:r>
            <a:r>
              <a:rPr lang="ru-RU" dirty="0"/>
              <a:t> гликемического профиля (CGMS)</a:t>
            </a:r>
          </a:p>
          <a:p>
            <a:pPr lvl="1"/>
            <a:r>
              <a:rPr lang="ru-RU" dirty="0"/>
              <a:t>Установка и обучение помповой инсулинотерапии</a:t>
            </a:r>
          </a:p>
          <a:p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Comic Sans MS" pitchFamily="66" charset="0"/>
              </a:rPr>
              <a:t>Медицинские услуги</a:t>
            </a:r>
            <a:endParaRPr lang="ru-RU" sz="32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8166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325" y="363538"/>
            <a:ext cx="9083675" cy="6494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76116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234</TotalTime>
  <Words>2019</Words>
  <Application>Microsoft Office PowerPoint</Application>
  <PresentationFormat>Экран (4:3)</PresentationFormat>
  <Paragraphs>518</Paragraphs>
  <Slides>50</Slides>
  <Notes>1</Notes>
  <HiddenSlides>2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50</vt:i4>
      </vt:variant>
    </vt:vector>
  </HeadingPairs>
  <TitlesOfParts>
    <vt:vector size="53" baseType="lpstr">
      <vt:lpstr>Тема Office</vt:lpstr>
      <vt:lpstr>Лист Microsoft Excel 97-2003</vt:lpstr>
      <vt:lpstr>Диаграмма</vt:lpstr>
      <vt:lpstr>Обучающие технологии в лечении ожирения</vt:lpstr>
      <vt:lpstr>ГБУЗ «Первая городская клиническая больница им. Е.Е.Волосевич»</vt:lpstr>
      <vt:lpstr>Презентация PowerPoint</vt:lpstr>
      <vt:lpstr>Школы</vt:lpstr>
      <vt:lpstr>Презентация PowerPoint</vt:lpstr>
      <vt:lpstr>Медицинские услуги</vt:lpstr>
      <vt:lpstr>Медицинские услуги</vt:lpstr>
      <vt:lpstr>Медицинские услуги</vt:lpstr>
      <vt:lpstr>Презентация PowerPoint</vt:lpstr>
      <vt:lpstr>ожирение</vt:lpstr>
      <vt:lpstr>Основные классы причин смерти в РФ</vt:lpstr>
      <vt:lpstr>Ожирение  - новая неинфекционная  эпидемия ХХI века (ВОЗ)</vt:lpstr>
      <vt:lpstr>Ожирение –  фактор риска</vt:lpstr>
      <vt:lpstr>Презентация PowerPoint</vt:lpstr>
      <vt:lpstr>По данным ВОЗ продолжительность жизни человека и состояние его здоровья определяет </vt:lpstr>
      <vt:lpstr>Почему развивается ожирение?</vt:lpstr>
      <vt:lpstr>Энергетический баланс</vt:lpstr>
      <vt:lpstr>Энергетический баланс при снижении массы тела</vt:lpstr>
      <vt:lpstr>Энергетический баланс  при ожирении</vt:lpstr>
      <vt:lpstr>Ожирение. Что делать?</vt:lpstr>
      <vt:lpstr>Кабинет коррекции веса  Виды медицинской помощи: </vt:lpstr>
      <vt:lpstr>Презентация PowerPoint</vt:lpstr>
      <vt:lpstr>Лечение ожирения не требуется</vt:lpstr>
      <vt:lpstr>Критериями эффективности обучения в школе являются:</vt:lpstr>
      <vt:lpstr>Основные элементы управления  массой тела</vt:lpstr>
      <vt:lpstr>Основные задачи обучения</vt:lpstr>
      <vt:lpstr>Цели лечения ожирения</vt:lpstr>
      <vt:lpstr>ПОТЕНЦИАЛЬНЫЕ ПРЕИМУЩЕСТВА  В СЛУЧАЕ СНИЖЕНИЯ ВЕСА НА 10 КГ  (ПРИ ПЕРВОНАЧАЛЬНОМ ВЕСЕ – 100 КГ)</vt:lpstr>
      <vt:lpstr>Цели лечения ожирения</vt:lpstr>
      <vt:lpstr>Методы лечение ожирения</vt:lpstr>
      <vt:lpstr>Лечение ожирения</vt:lpstr>
      <vt:lpstr>РАСПИСАНИЕ ЗАНЯТИЙ </vt:lpstr>
      <vt:lpstr>Необходимо использование различных приемов и методов в ходе работы</vt:lpstr>
      <vt:lpstr>Презентация PowerPoint</vt:lpstr>
      <vt:lpstr>Что мы едим? Потребление жира с пищей (% от калорийности суточного рациона)</vt:lpstr>
      <vt:lpstr>Дневник питания</vt:lpstr>
      <vt:lpstr>Что дает «маленький» кусочек? Кусочки складываются в килограммы</vt:lpstr>
      <vt:lpstr>Презентация PowerPoint</vt:lpstr>
      <vt:lpstr>Жизнь человека. Еда и энергия</vt:lpstr>
      <vt:lpstr>Чтобы покрыть все потребности в калориях в течение жизни – нужно съесть 6 грузовиков Биг-Маков (114327 штук)</vt:lpstr>
      <vt:lpstr>Продумайте режим питания  </vt:lpstr>
      <vt:lpstr>Заправки для салатов</vt:lpstr>
      <vt:lpstr>Важно!</vt:lpstr>
      <vt:lpstr>Эффективность программы</vt:lpstr>
      <vt:lpstr>Эффективность программы</vt:lpstr>
      <vt:lpstr>Морбидное ожирение</vt:lpstr>
      <vt:lpstr>Бариатрическая хирургия в России</vt:lpstr>
      <vt:lpstr>Бариатрические операции</vt:lpstr>
      <vt:lpstr>Эффективность и безопасность бариатрических операций</vt:lpstr>
      <vt:lpstr>«Первая городская клиническая больница им. Е.Е.Волосевич»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22</cp:revision>
  <dcterms:created xsi:type="dcterms:W3CDTF">2014-03-25T18:40:52Z</dcterms:created>
  <dcterms:modified xsi:type="dcterms:W3CDTF">2014-04-01T15:55:24Z</dcterms:modified>
</cp:coreProperties>
</file>