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36" r:id="rId1"/>
  </p:sldMasterIdLst>
  <p:notesMasterIdLst>
    <p:notesMasterId r:id="rId38"/>
  </p:notesMasterIdLst>
  <p:sldIdLst>
    <p:sldId id="260" r:id="rId2"/>
    <p:sldId id="328" r:id="rId3"/>
    <p:sldId id="307" r:id="rId4"/>
    <p:sldId id="330" r:id="rId5"/>
    <p:sldId id="314" r:id="rId6"/>
    <p:sldId id="315" r:id="rId7"/>
    <p:sldId id="263" r:id="rId8"/>
    <p:sldId id="264" r:id="rId9"/>
    <p:sldId id="316" r:id="rId10"/>
    <p:sldId id="317" r:id="rId11"/>
    <p:sldId id="291" r:id="rId12"/>
    <p:sldId id="292" r:id="rId13"/>
    <p:sldId id="293" r:id="rId14"/>
    <p:sldId id="294" r:id="rId15"/>
    <p:sldId id="295" r:id="rId16"/>
    <p:sldId id="296" r:id="rId17"/>
    <p:sldId id="279" r:id="rId18"/>
    <p:sldId id="332" r:id="rId19"/>
    <p:sldId id="331" r:id="rId20"/>
    <p:sldId id="280" r:id="rId21"/>
    <p:sldId id="297" r:id="rId22"/>
    <p:sldId id="298" r:id="rId23"/>
    <p:sldId id="320" r:id="rId24"/>
    <p:sldId id="321" r:id="rId25"/>
    <p:sldId id="272" r:id="rId26"/>
    <p:sldId id="273" r:id="rId27"/>
    <p:sldId id="277" r:id="rId28"/>
    <p:sldId id="278" r:id="rId29"/>
    <p:sldId id="322" r:id="rId30"/>
    <p:sldId id="323" r:id="rId31"/>
    <p:sldId id="318" r:id="rId32"/>
    <p:sldId id="319" r:id="rId33"/>
    <p:sldId id="324" r:id="rId34"/>
    <p:sldId id="325" r:id="rId35"/>
    <p:sldId id="313" r:id="rId36"/>
    <p:sldId id="306" r:id="rId37"/>
  </p:sldIdLst>
  <p:sldSz cx="12192000" cy="6858000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Proxima Nova Rg" charset="0"/>
      <p:regular r:id="rId43"/>
      <p:bold r:id="rId44"/>
      <p:italic r:id="rId45"/>
      <p:bold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5" autoAdjust="0"/>
    <p:restoredTop sz="84838" autoAdjust="0"/>
  </p:normalViewPr>
  <p:slideViewPr>
    <p:cSldViewPr>
      <p:cViewPr>
        <p:scale>
          <a:sx n="66" d="100"/>
          <a:sy n="66" d="100"/>
        </p:scale>
        <p:origin x="-2064" y="-8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D2CDE-3E6F-4478-BFBA-B1FD4E3DB8D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D1DF-E474-4195-AB54-91753B18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0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Добрый день,  уважаемые участники брей-ринга, болельщики и гости!</a:t>
            </a:r>
          </a:p>
          <a:p>
            <a:r>
              <a:rPr lang="ru-RU" dirty="0" smtClean="0"/>
              <a:t>Наша</a:t>
            </a:r>
            <a:r>
              <a:rPr lang="ru-RU" baseline="0" dirty="0" smtClean="0"/>
              <a:t> игра называется Зона риска». </a:t>
            </a:r>
          </a:p>
          <a:p>
            <a:r>
              <a:rPr lang="ru-RU" dirty="0" smtClean="0"/>
              <a:t>Вести игру будет</a:t>
            </a:r>
            <a:r>
              <a:rPr lang="ru-RU" baseline="0" dirty="0" smtClean="0"/>
              <a:t> </a:t>
            </a:r>
            <a:r>
              <a:rPr lang="ru-RU" dirty="0" smtClean="0"/>
              <a:t>___________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Разрешите вам представить наше жюри:_____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Жюри оценивает не только ваши правильные ответы, но и то, как вы внимательны друг-к-другу, дисциплину, за нее могут снизить баллы.</a:t>
            </a:r>
          </a:p>
          <a:p>
            <a:r>
              <a:rPr lang="ru-RU" dirty="0" smtClean="0"/>
              <a:t>1</a:t>
            </a:r>
            <a:r>
              <a:rPr lang="ru-RU" baseline="0" dirty="0" smtClean="0"/>
              <a:t> ВАРИАНТ ВСТУПЛЕНИЯ:</a:t>
            </a:r>
            <a:endParaRPr lang="ru-RU" dirty="0" smtClean="0"/>
          </a:p>
          <a:p>
            <a:r>
              <a:rPr lang="ru-RU" baseline="0" dirty="0" smtClean="0"/>
              <a:t>Что такое зона риска, как вы думаете? </a:t>
            </a:r>
          </a:p>
          <a:p>
            <a:r>
              <a:rPr lang="ru-RU" i="1" baseline="0" dirty="0" smtClean="0"/>
              <a:t>Ответы участников.</a:t>
            </a:r>
          </a:p>
          <a:p>
            <a:r>
              <a:rPr lang="ru-RU" i="1" baseline="0" dirty="0" smtClean="0"/>
              <a:t>Резюме.</a:t>
            </a:r>
          </a:p>
          <a:p>
            <a:r>
              <a:rPr lang="ru-RU" dirty="0" smtClean="0"/>
              <a:t>Зона риска - территория, в пределах которой возможна реализация природных и техногенных опасностей. Если провести аналогию с повседневной жизнью человека, то вы каждый день сталкиваетесь с опасностями которые могут подорвать ваше здоровье и повлиять на всю дальнейшую жизнь. </a:t>
            </a:r>
          </a:p>
          <a:p>
            <a:r>
              <a:rPr lang="ru-RU" dirty="0" smtClean="0"/>
              <a:t>Я думаю, вы безошибочно назовете трех основных «врагов» здоровья, которым человек САМ подвергает свой организм. Табак,</a:t>
            </a:r>
            <a:r>
              <a:rPr lang="ru-RU" baseline="0" dirty="0" smtClean="0"/>
              <a:t> алкоголь и наркотики - э</a:t>
            </a:r>
            <a:r>
              <a:rPr lang="ru-RU" dirty="0" smtClean="0"/>
              <a:t>то </a:t>
            </a:r>
            <a:r>
              <a:rPr lang="ru-RU" dirty="0" err="1" smtClean="0"/>
              <a:t>психоактивные</a:t>
            </a:r>
            <a:r>
              <a:rPr lang="ru-RU" dirty="0" smtClean="0"/>
              <a:t> вещества (ПАВ).</a:t>
            </a:r>
          </a:p>
          <a:p>
            <a:r>
              <a:rPr lang="ru-RU" dirty="0" smtClean="0"/>
              <a:t> И если  вы будете осознанно подходить к выбору – вы будете видеть источники опасности.  Сегодня мы хотим поговорить с вами именно об источниках опасности и показать, как их можно обойти.</a:t>
            </a:r>
          </a:p>
          <a:p>
            <a:endParaRPr lang="ru-RU" dirty="0" smtClean="0"/>
          </a:p>
          <a:p>
            <a:r>
              <a:rPr lang="ru-RU" dirty="0" smtClean="0"/>
              <a:t>2 ВАРИАНТ ВСТУПЛЕНИЯ:</a:t>
            </a:r>
          </a:p>
          <a:p>
            <a:r>
              <a:rPr lang="ru-RU" dirty="0" smtClean="0"/>
              <a:t>Наша игра будет посвящена профилактике употребления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(ПАВ) в молодежной среде. И это не случайно!</a:t>
            </a:r>
          </a:p>
          <a:p>
            <a:r>
              <a:rPr lang="ru-RU" dirty="0" smtClean="0"/>
              <a:t>Табак, алкоголь, наркотики являются распространенными веществами, которые употребляют жители нашей планеты. Слишком большое количество людей погибает от их воздействия, слишком много искалеченных судеб. И самое страшное в этой проблеме, что она затрагивает молодое поколение. Общество, пораженное такими недугами, не может быть сильным, здоровым и благополучным. Зависимый человек не может успешно учиться, работать и быть полноценным в умственном и физическом плане</a:t>
            </a:r>
          </a:p>
          <a:p>
            <a:r>
              <a:rPr lang="ru-RU" dirty="0" smtClean="0"/>
              <a:t>Думаю, вы с этим согласны!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62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4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Именно угарный газ вызывает головокружение при</a:t>
            </a:r>
            <a:r>
              <a:rPr lang="ru-RU" baseline="0" dirty="0" smtClean="0"/>
              <a:t> курении, которое в свою очередь, вызвано гипоксией. Гипоксия – кислородное голодание, вызывающее гибель клеток головного мозга. </a:t>
            </a:r>
          </a:p>
          <a:p>
            <a:r>
              <a:rPr lang="ru-RU" baseline="0" dirty="0" smtClean="0"/>
              <a:t>И это еще не все! </a:t>
            </a:r>
            <a:r>
              <a:rPr lang="ru-RU" dirty="0" smtClean="0"/>
              <a:t>Более 400</a:t>
            </a:r>
            <a:r>
              <a:rPr lang="ru-RU" baseline="0" dirty="0" smtClean="0"/>
              <a:t> токсичных элементов, входит в состав табачного дыма, в том числе: никотин, бутан, мышьяк, метанол, формальдегид, ацетон, синильная кислота (цианистый водород), цианистый калий, </a:t>
            </a:r>
            <a:r>
              <a:rPr lang="ru-RU" baseline="0" dirty="0" err="1" smtClean="0"/>
              <a:t>монооксид</a:t>
            </a:r>
            <a:r>
              <a:rPr lang="ru-RU" baseline="0" dirty="0" smtClean="0"/>
              <a:t> углерода, бензол, толуол, фенолы (фенол, крезол), и пр. Всё это — вредные вещества, что не раз доказано. Многие из них являются ядами для любой биологической формы жизни. Подобные вещества не должны находиться в клетках человека.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Также в состав табачного дыма входят некоторые радиоактивные компоненты: полоний, калий, свинец, радий, цезий.</a:t>
            </a:r>
          </a:p>
          <a:p>
            <a:r>
              <a:rPr lang="ru-RU" baseline="0" dirty="0" smtClean="0"/>
              <a:t>Известно, что вещества радиоактивного плана — это канцерогены, которые накапливаются в клетках. Курильщик, получает годовую дозу радиации 500 рентген, употребляя одну пачку сигарет в день.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92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Особенно опасен для здоровья легких состав смолистых и твёрдых частиц. Именно они покрывают лёгкие и дыхательные пути нагаром, не давая возможности организму заняться самоочищением.</a:t>
            </a:r>
          </a:p>
          <a:p>
            <a:r>
              <a:rPr lang="ru-RU" dirty="0" smtClean="0"/>
              <a:t>К твёрдым частицам относятся смола, металлические и другие соединения: фенол, индол, </a:t>
            </a:r>
            <a:r>
              <a:rPr lang="ru-RU" dirty="0" err="1" smtClean="0"/>
              <a:t>карбазол</a:t>
            </a:r>
            <a:r>
              <a:rPr lang="ru-RU" dirty="0" smtClean="0"/>
              <a:t>, никотин, свинец, цинк, мышьяк, сурьма, алюминий, кадмий</a:t>
            </a:r>
            <a:r>
              <a:rPr lang="ru-RU" dirty="0" smtClean="0"/>
              <a:t>. Легкие</a:t>
            </a:r>
            <a:r>
              <a:rPr lang="ru-RU" baseline="0" dirty="0" smtClean="0"/>
              <a:t> курильщика – это фильтр для очистки дыма сгорающего табака от тысяч токсических веществ и смолы. </a:t>
            </a:r>
            <a:r>
              <a:rPr lang="ru-RU" baseline="0" smtClean="0"/>
              <a:t>К сожалению, </a:t>
            </a:r>
            <a:r>
              <a:rPr lang="ru-RU" baseline="0" dirty="0" smtClean="0"/>
              <a:t>легкие не имеют сменного </a:t>
            </a:r>
            <a:r>
              <a:rPr lang="ru-RU" baseline="0" dirty="0" err="1" smtClean="0"/>
              <a:t>катриджа</a:t>
            </a:r>
            <a:r>
              <a:rPr lang="ru-RU" baseline="0" dirty="0" smtClean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Достаточно даже 1 затяжки, </a:t>
            </a:r>
            <a:r>
              <a:rPr lang="ru-RU" baseline="0" dirty="0" smtClean="0"/>
              <a:t>чтобы увеличить частоту сердцебиения, повысить артериальное давление и нарушить нормальное кровообращение и газообмен в легких.</a:t>
            </a:r>
            <a:r>
              <a:rPr lang="ru-RU" dirty="0" smtClean="0"/>
              <a:t> То же</a:t>
            </a:r>
            <a:r>
              <a:rPr lang="ru-RU" baseline="0" dirty="0" smtClean="0"/>
              <a:t> самое происходит при п</a:t>
            </a:r>
            <a:r>
              <a:rPr lang="ru-RU" dirty="0" smtClean="0"/>
              <a:t>ассивном</a:t>
            </a:r>
            <a:r>
              <a:rPr lang="ru-RU" baseline="0" dirty="0" smtClean="0"/>
              <a:t> курении.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67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 составе: глицерин, </a:t>
            </a:r>
            <a:r>
              <a:rPr lang="ru-RU" dirty="0" err="1" smtClean="0"/>
              <a:t>пропиленгликоль</a:t>
            </a:r>
            <a:r>
              <a:rPr lang="ru-RU" dirty="0" smtClean="0"/>
              <a:t> и ароматические добавки. Одни наполнители содержат никотин, другие — нет, это указано на упаковке. Но, во первых,</a:t>
            </a:r>
            <a:r>
              <a:rPr lang="ru-RU" baseline="0" dirty="0" smtClean="0"/>
              <a:t> не факт, что указано все. Состав смесей, как и продажа, продвижение и потребление этих изделий не контролируются. Во-вторых, при нагревании происходят химические реакции, при которых образуются токсичные вещества. Например, глицерин при сильном нагревании разлагается, образуя тяжелые пары акролеина, углекислый газ и различные горючие газы. Акролеин - сильный канцероген 1-го класса опасности. Он сильно влияет на бронхи, слизистую рта и оболочек глаз, раздражая их.  Компании, продвигающие электронные сигареты, не станут упоминать о канцерогенах и токсичных веществах, содержащихся в испарении таких систем. Выявлено, что при нагреве самого устройства происходит обугливание полимерного фильтра. В результате выделяется яд – формальдегид.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32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6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реальный пример человека, который потерял здоровье, стал инвалидом, из-за употребления </a:t>
            </a:r>
            <a:r>
              <a:rPr lang="ru-RU" dirty="0" err="1" smtClean="0"/>
              <a:t>вейпа</a:t>
            </a:r>
            <a:r>
              <a:rPr lang="ru-RU" dirty="0" smtClean="0"/>
              <a:t>. </a:t>
            </a:r>
            <a:r>
              <a:rPr lang="ru-RU" dirty="0" err="1" smtClean="0"/>
              <a:t>Вейп</a:t>
            </a:r>
            <a:r>
              <a:rPr lang="ru-RU" dirty="0" smtClean="0"/>
              <a:t> уничтожил карьеру молодого спортсмена. 20-летний </a:t>
            </a:r>
            <a:r>
              <a:rPr lang="ru-RU" dirty="0" err="1" smtClean="0"/>
              <a:t>Уолкер</a:t>
            </a:r>
            <a:r>
              <a:rPr lang="ru-RU" dirty="0" smtClean="0"/>
              <a:t> </a:t>
            </a:r>
            <a:r>
              <a:rPr lang="ru-RU" dirty="0" err="1" smtClean="0"/>
              <a:t>Макнайт</a:t>
            </a:r>
            <a:r>
              <a:rPr lang="ru-RU" dirty="0" smtClean="0"/>
              <a:t> из Флориды, США.</a:t>
            </a:r>
            <a:r>
              <a:rPr lang="ru-RU" baseline="0" dirty="0" smtClean="0"/>
              <a:t> </a:t>
            </a:r>
            <a:r>
              <a:rPr lang="ru-RU" dirty="0" smtClean="0"/>
              <a:t>Он из любопытства попробовал </a:t>
            </a:r>
            <a:r>
              <a:rPr lang="ru-RU" dirty="0" err="1" smtClean="0"/>
              <a:t>вейп</a:t>
            </a:r>
            <a:r>
              <a:rPr lang="ru-RU" dirty="0" smtClean="0"/>
              <a:t> на первом курсе университета и сам не заметил, как это стало зависимостью. Несмотря на то, что парень всегда был спортсменом и здоровым как бык, его самочувствие начало ухудшаться. Появились кашель и насморк, но </a:t>
            </a:r>
            <a:r>
              <a:rPr lang="ru-RU" dirty="0" err="1" smtClean="0"/>
              <a:t>Уолтер</a:t>
            </a:r>
            <a:r>
              <a:rPr lang="ru-RU" dirty="0" smtClean="0"/>
              <a:t> всё списал на обычную простуду. </a:t>
            </a:r>
          </a:p>
          <a:p>
            <a:r>
              <a:rPr lang="ru-RU" dirty="0" smtClean="0"/>
              <a:t>Через пару недель симптомы усилились, и он обратился в больницу. Там ему прописали лекарства от простуды и</a:t>
            </a:r>
            <a:r>
              <a:rPr lang="ru-RU" baseline="0" dirty="0" smtClean="0"/>
              <a:t> отправили домой</a:t>
            </a:r>
            <a:r>
              <a:rPr lang="ru-RU" dirty="0" smtClean="0"/>
              <a:t>. Но лечение не помогло, </a:t>
            </a:r>
            <a:r>
              <a:rPr lang="ru-RU" dirty="0" err="1" smtClean="0"/>
              <a:t>Уолтеру</a:t>
            </a:r>
            <a:r>
              <a:rPr lang="ru-RU" dirty="0" smtClean="0"/>
              <a:t> стало хуже — появились рвота, лихорадка и озноб. Пришлось снова обратиться в клинику. Врачи диагностировали сильнейшую пневмонию и аденовирус. </a:t>
            </a:r>
            <a:r>
              <a:rPr lang="ru-RU" dirty="0" err="1" smtClean="0"/>
              <a:t>Уолкер</a:t>
            </a:r>
            <a:r>
              <a:rPr lang="ru-RU" baseline="0" dirty="0" smtClean="0"/>
              <a:t> </a:t>
            </a:r>
            <a:r>
              <a:rPr lang="ru-RU" dirty="0" smtClean="0"/>
              <a:t>пять месяцев провёл в больнице, подключенный к различным аппаратам. В обычном состоянии организм молодого человека справился бы с болезнью, но жидкость,</a:t>
            </a:r>
            <a:r>
              <a:rPr lang="ru-RU" baseline="0" dirty="0" smtClean="0"/>
              <a:t> скопившаяся </a:t>
            </a:r>
            <a:r>
              <a:rPr lang="ru-RU" dirty="0" smtClean="0"/>
              <a:t>в лёгких из-за употребления</a:t>
            </a:r>
            <a:r>
              <a:rPr lang="ru-RU" baseline="0" dirty="0" smtClean="0"/>
              <a:t> электронных сигарет,</a:t>
            </a:r>
            <a:r>
              <a:rPr lang="ru-RU" dirty="0" smtClean="0"/>
              <a:t> помешала этому. Через пять месяцев лечения </a:t>
            </a:r>
            <a:r>
              <a:rPr lang="ru-RU" dirty="0" err="1" smtClean="0"/>
              <a:t>Уолтера</a:t>
            </a:r>
            <a:r>
              <a:rPr lang="ru-RU" dirty="0" smtClean="0"/>
              <a:t> наконец-то отпустили домой, но оказалось, что он с трудом дышит сам. Осмотрев его, врачи пришли к выводу, что ему стоит удалить левое лёгкое. И это не единичный случай,</a:t>
            </a:r>
            <a:r>
              <a:rPr lang="ru-RU" baseline="0" dirty="0" smtClean="0"/>
              <a:t> но очень показательный.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32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Сколько папирос выкурил «победитель», как вы думаете?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90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Смерть наступила от остановки сердца,</a:t>
            </a:r>
            <a:r>
              <a:rPr lang="ru-RU" baseline="0" dirty="0" smtClean="0"/>
              <a:t> т.к. никотин напрямую влияет на сердечную деятельность и нервную систему человека.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86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4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игре у нас 3 (2-4) команды. </a:t>
            </a:r>
          </a:p>
          <a:p>
            <a:r>
              <a:rPr lang="ru-RU" dirty="0" smtClean="0"/>
              <a:t>Я попрошу Вас выбрать капитана, придумать название и девиз команды. </a:t>
            </a:r>
          </a:p>
          <a:p>
            <a:r>
              <a:rPr lang="ru-RU" dirty="0" smtClean="0"/>
              <a:t>На это</a:t>
            </a:r>
            <a:r>
              <a:rPr lang="ru-RU" baseline="0" dirty="0" smtClean="0"/>
              <a:t> вам дается 2 минуты.</a:t>
            </a:r>
          </a:p>
          <a:p>
            <a:r>
              <a:rPr lang="ru-RU" baseline="0" dirty="0" smtClean="0"/>
              <a:t>Время пошло.</a:t>
            </a:r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Представление команд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8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основные заболевания, которым подвержен организм человека при курении. Этот список можно продолжить</a:t>
            </a:r>
            <a:r>
              <a:rPr lang="ru-RU" baseline="0" dirty="0" smtClean="0"/>
              <a:t> заболеваниями всех систем и органов.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64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6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Прежде всего, стоит помнить, что безопасной дозы алкоголя не существует.</a:t>
            </a:r>
          </a:p>
          <a:p>
            <a:endParaRPr lang="ru-RU" dirty="0" smtClean="0"/>
          </a:p>
          <a:p>
            <a:r>
              <a:rPr lang="ru-RU" dirty="0" smtClean="0"/>
              <a:t>У человека, который страдает от алкоголизма, под ударом оказываются практически все органы и системы организма: сердце, сосуды, поджелудочная железа,</a:t>
            </a:r>
            <a:r>
              <a:rPr lang="ru-RU" baseline="0" dirty="0" smtClean="0"/>
              <a:t> репродуктивная система и пр.</a:t>
            </a:r>
            <a:endParaRPr lang="ru-RU" dirty="0" smtClean="0"/>
          </a:p>
          <a:p>
            <a:r>
              <a:rPr lang="ru-RU" dirty="0" smtClean="0"/>
              <a:t>Также не забывайте, что алкоголь пагубно влияет на внешний вид. Он нарушает обмен веществ, что приводит к внешним изменениям: человек может как сбросить вес, так и сильно его набрать. Ухудшается</a:t>
            </a:r>
            <a:r>
              <a:rPr lang="ru-RU" baseline="0" dirty="0" smtClean="0"/>
              <a:t> </a:t>
            </a:r>
            <a:r>
              <a:rPr lang="ru-RU" dirty="0" smtClean="0"/>
              <a:t>состояние кожи: цвет становится менее здоровым, сероватым, сама кожа начинает сохнуть. Белки глаз мутнеют, волосы секутся и выпадают. Из-за того, что спиртное расширяет сосуды, лицо приобретает нездоровый вид,</a:t>
            </a:r>
            <a:r>
              <a:rPr lang="ru-RU" baseline="0" dirty="0" smtClean="0"/>
              <a:t> отечность.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07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Опасны наркотики в первую очередь тем, что вызывают стойкое привыкание с первой пробы, подчиняют себе психику человека, разрушают организм и могут привести к смерти. Наркотики настолько сильно порабощают тело и психику человека, что зависимый способен пойти на страшные преступления ради новой дозы:</a:t>
            </a:r>
            <a:r>
              <a:rPr lang="ru-RU" baseline="0" dirty="0" smtClean="0"/>
              <a:t> </a:t>
            </a:r>
            <a:r>
              <a:rPr lang="ru-RU" dirty="0" smtClean="0"/>
              <a:t>обман, грабежи, даже убийства.</a:t>
            </a:r>
          </a:p>
          <a:p>
            <a:r>
              <a:rPr lang="ru-RU" dirty="0" smtClean="0"/>
              <a:t>Помните: безопасных наркотиков не существует! Прием любых наркотиков, в любых количествах – вреден, даже смертельно опасен!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5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98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предрасположен к наркомании?</a:t>
            </a:r>
          </a:p>
          <a:p>
            <a:r>
              <a:rPr lang="ru-RU" dirty="0" smtClean="0"/>
              <a:t>К наркомании предрасположены люди, склонные к особо рискованному образу жизни,</a:t>
            </a:r>
            <a:r>
              <a:rPr lang="ru-RU" baseline="0" dirty="0" smtClean="0"/>
              <a:t> н</a:t>
            </a:r>
            <a:r>
              <a:rPr lang="ru-RU" dirty="0" smtClean="0"/>
              <a:t>е имеющие твердых жизненных ценностей.</a:t>
            </a:r>
            <a:r>
              <a:rPr lang="ru-RU" baseline="0" dirty="0" smtClean="0"/>
              <a:t> Люди, которые не умеют сказать твердое «нет» при давлении окружения.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Важно помнить лучший способ не стать наркозависимым – никогда не пробовать.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3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00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Признаки</a:t>
            </a:r>
            <a:r>
              <a:rPr lang="ru-RU" baseline="0" dirty="0" smtClean="0"/>
              <a:t> абстинентного синдрома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r>
              <a:rPr lang="ru-RU" dirty="0" smtClean="0"/>
              <a:t>вегетативная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 (потливость или тахикардия);</a:t>
            </a:r>
          </a:p>
          <a:p>
            <a:r>
              <a:rPr lang="ru-RU" dirty="0" smtClean="0"/>
              <a:t>усиление тремора рук;</a:t>
            </a:r>
          </a:p>
          <a:p>
            <a:r>
              <a:rPr lang="ru-RU" dirty="0" smtClean="0"/>
              <a:t>бессонница;</a:t>
            </a:r>
          </a:p>
          <a:p>
            <a:r>
              <a:rPr lang="ru-RU" dirty="0" smtClean="0"/>
              <a:t>тошнота или рвота;</a:t>
            </a:r>
          </a:p>
          <a:p>
            <a:r>
              <a:rPr lang="ru-RU" dirty="0" smtClean="0"/>
              <a:t>преходящие зрительные, тактильные или слуховые галлюцинации или иллюзии;</a:t>
            </a:r>
          </a:p>
          <a:p>
            <a:r>
              <a:rPr lang="ru-RU" dirty="0" smtClean="0"/>
              <a:t>психомоторное возбуждение;</a:t>
            </a:r>
          </a:p>
          <a:p>
            <a:r>
              <a:rPr lang="ru-RU" dirty="0" smtClean="0"/>
              <a:t>беспокойство;</a:t>
            </a:r>
          </a:p>
          <a:p>
            <a:r>
              <a:rPr lang="ru-RU" dirty="0" smtClean="0"/>
              <a:t>судороги.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18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Основная</a:t>
            </a:r>
            <a:r>
              <a:rPr lang="ru-RU" baseline="0" dirty="0" smtClean="0"/>
              <a:t> черта зависимости - она полностью подчиняет себе жизнь человека и разрушает ее. Разрушает жизнь самого человека, жизни членов его семьи и близкого окружения.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Нехимическая зависимость: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игромания</a:t>
            </a:r>
            <a:r>
              <a:rPr lang="ru-RU" baseline="0" dirty="0" smtClean="0"/>
              <a:t>, клептомания, сквернословие, </a:t>
            </a:r>
            <a:r>
              <a:rPr lang="ru-RU" baseline="0" dirty="0" err="1" smtClean="0"/>
              <a:t>трудоголизм</a:t>
            </a:r>
            <a:r>
              <a:rPr lang="ru-RU" baseline="0" dirty="0" smtClean="0"/>
              <a:t>, технологическая зависимость (компьютер, гаджет), </a:t>
            </a:r>
            <a:r>
              <a:rPr lang="ru-RU" baseline="0" dirty="0" err="1" smtClean="0"/>
              <a:t>компульсивный</a:t>
            </a:r>
            <a:r>
              <a:rPr lang="ru-RU" baseline="0" dirty="0" smtClean="0"/>
              <a:t> шоппинг и др.</a:t>
            </a:r>
          </a:p>
          <a:p>
            <a:r>
              <a:rPr lang="ru-RU" baseline="0" dirty="0" smtClean="0"/>
              <a:t>Химическая зависимость: алкоголизм, наркомания, употребление никотина и др.</a:t>
            </a:r>
          </a:p>
          <a:p>
            <a:endParaRPr lang="ru-RU" baseline="0" dirty="0" smtClean="0"/>
          </a:p>
          <a:p>
            <a:r>
              <a:rPr lang="ru-RU" dirty="0" smtClean="0"/>
              <a:t>«Бывших» наркоманов, алкоголиков и курильщиков не бывает! Е</a:t>
            </a:r>
            <a:r>
              <a:rPr lang="ru-RU" baseline="0" dirty="0" smtClean="0"/>
              <a:t>сли этот человек закурит, возьмет бокал алкоголя – он вновь станет зависимым. </a:t>
            </a:r>
            <a:r>
              <a:rPr lang="ru-RU" dirty="0" smtClean="0"/>
              <a:t>Даже если наркоман, курильщик или алкоголик не будет употреблять несколько лет - он в любой момент может сорваться. До конца жизни ему</a:t>
            </a:r>
            <a:r>
              <a:rPr lang="ru-RU" baseline="0" dirty="0" smtClean="0"/>
              <a:t> необходимо будет избегать </a:t>
            </a:r>
            <a:r>
              <a:rPr lang="ru-RU" dirty="0" smtClean="0"/>
              <a:t> употребления</a:t>
            </a:r>
            <a:r>
              <a:rPr lang="ru-RU" baseline="0" dirty="0" smtClean="0"/>
              <a:t> любых</a:t>
            </a:r>
            <a:r>
              <a:rPr lang="ru-RU" dirty="0" smtClean="0"/>
              <a:t>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веществ.</a:t>
            </a:r>
          </a:p>
          <a:p>
            <a:endParaRPr lang="ru-RU" dirty="0" smtClean="0"/>
          </a:p>
          <a:p>
            <a:r>
              <a:rPr lang="ru-RU" b="1" dirty="0" smtClean="0"/>
              <a:t>Лучший</a:t>
            </a:r>
            <a:r>
              <a:rPr lang="ru-RU" b="1" baseline="0" dirty="0" smtClean="0"/>
              <a:t> способ не стать зависимым (быть НЕЗАВИСИМЫМ) – не пробовать, не начинать. Уметь вовремя сказать «НЕТ». Осознавать, что вы рискуете своей жизнью и своим здоровьем, благополучием своих близких.  Знать, что ваша жизнь дороже сомнительных «удовольствий», которые могут вам предлагать некоторые люди из вашего окружения и навязываться рекламой.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Признаки, указывающие на наличие зависимости:</a:t>
            </a:r>
          </a:p>
          <a:p>
            <a:r>
              <a:rPr lang="ru-RU" dirty="0" smtClean="0"/>
              <a:t>1.	Постоянная потребность в чём-либо, которая постоянно увеличивается. Если раньше человек играл в компьютер час-два в неделю, то теперь он уделяет этому всё своё свободное время. </a:t>
            </a:r>
          </a:p>
          <a:p>
            <a:r>
              <a:rPr lang="ru-RU" dirty="0" smtClean="0"/>
              <a:t>2.	Человеку сложно остановиться, он хочет повторять определенное действие вновь и вновь. При этом попытки других людей вмешаться и исправить ситуацию зависимый воспринимает крайне негативно. </a:t>
            </a:r>
          </a:p>
          <a:p>
            <a:r>
              <a:rPr lang="ru-RU" dirty="0" smtClean="0"/>
              <a:t>3.	Изменения в эмоциональном поведении. При отсутствии возможности для удовлетворения своей потребности у зависимого появляются тревожность, раздражение, агрессия. </a:t>
            </a:r>
          </a:p>
          <a:p>
            <a:r>
              <a:rPr lang="ru-RU" dirty="0" smtClean="0"/>
              <a:t>4.	Изменения в режиме дня и ритме жизни. Со временем пагубная привычка всё глубже затягивает человека, делая все остальные сферы жизни менее значимыми, неинтересными.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4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Представим что ваш друг попал в «плохую» компанию - начал курить ,употреблять алкоголь или наркотики. Что бы вы ему посоветовали, чтобы помочь справиться с этой ситуацией?</a:t>
            </a:r>
            <a:r>
              <a:rPr lang="ru-RU" baseline="0" dirty="0" smtClean="0"/>
              <a:t> Какие аргументы привели? </a:t>
            </a:r>
            <a:r>
              <a:rPr lang="ru-RU" dirty="0" smtClean="0"/>
              <a:t>Напишите ему письмо. </a:t>
            </a:r>
          </a:p>
          <a:p>
            <a:r>
              <a:rPr lang="ru-RU" dirty="0" smtClean="0"/>
              <a:t>На это вам дается 5 минут.</a:t>
            </a:r>
          </a:p>
          <a:p>
            <a:r>
              <a:rPr lang="ru-RU" i="1" dirty="0" smtClean="0"/>
              <a:t>Защита письма: капитан зачитывает письмо.</a:t>
            </a:r>
            <a:r>
              <a:rPr lang="ru-RU" i="1" baseline="0" dirty="0" smtClean="0"/>
              <a:t> Обсуждение.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5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начнем нашу игру:</a:t>
            </a:r>
          </a:p>
          <a:p>
            <a:r>
              <a:rPr lang="ru-RU" dirty="0" smtClean="0"/>
              <a:t>1 раунд</a:t>
            </a:r>
          </a:p>
          <a:p>
            <a:r>
              <a:rPr lang="ru-RU" dirty="0" smtClean="0"/>
              <a:t>Здоровье человека во многом зависит от образа жизни, поведения и умения помочь себе и другим в трудных ситуациях. Давайте вместе с вами</a:t>
            </a:r>
            <a:r>
              <a:rPr lang="ru-RU" baseline="0" dirty="0" smtClean="0"/>
              <a:t> </a:t>
            </a:r>
            <a:r>
              <a:rPr lang="ru-RU" dirty="0" smtClean="0"/>
              <a:t>определим составляющие элементы ЗОЖ.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выполнение задания вам  дается 1 минута.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>Участникам предлагается  по очереди назвать ассоциации к</a:t>
            </a:r>
            <a:r>
              <a:rPr lang="ru-RU" i="1" baseline="0" dirty="0" smtClean="0"/>
              <a:t> словосочетанию «Здоровый образ жизни».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baseline="0" dirty="0" smtClean="0"/>
              <a:t>Выигрывает та команда, которая дает больше ответов. </a:t>
            </a:r>
            <a:endParaRPr lang="ru-RU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08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И в заключение,</a:t>
            </a:r>
            <a:r>
              <a:rPr lang="ru-RU" b="1" baseline="0" dirty="0" smtClean="0"/>
              <a:t> пока жюри ведет подсчет очков, хочу рассказать вам одну притчу:</a:t>
            </a:r>
            <a:endParaRPr lang="ru-RU" b="1" dirty="0" smtClean="0"/>
          </a:p>
          <a:p>
            <a:r>
              <a:rPr lang="ru-RU" dirty="0" smtClean="0"/>
              <a:t>Эта история произошла давным-давно в старинном городе, в котором жил великий мудрец. Слава о его мудрости разнеслась далеко вокруг его родного города. </a:t>
            </a:r>
          </a:p>
          <a:p>
            <a:r>
              <a:rPr lang="ru-RU" dirty="0" smtClean="0"/>
              <a:t>Но был в городе человек, завидующий его славе. И вот решил он придумать такой вопрос, чтобы мудрец не смог на него ответить. </a:t>
            </a:r>
          </a:p>
          <a:p>
            <a:r>
              <a:rPr lang="ru-RU" dirty="0" smtClean="0"/>
              <a:t>И он пошел на луг, поймал бабочку, посадил ее между сомкнутых ладоней и подумал: </a:t>
            </a:r>
          </a:p>
          <a:p>
            <a:r>
              <a:rPr lang="ru-RU" dirty="0" smtClean="0"/>
              <a:t>"Спрошу-ка я у мудреца: скажи, о мудрейший, какая бабочка у меня в руках - живая или мертвая? </a:t>
            </a:r>
          </a:p>
          <a:p>
            <a:r>
              <a:rPr lang="ru-RU" dirty="0" smtClean="0"/>
              <a:t>Если он скажет - живая, я сомкну ладони, и бабочка умрет, а если он скажет - мертвая, я раскрою ладони и бабочка улетит.</a:t>
            </a:r>
          </a:p>
          <a:p>
            <a:r>
              <a:rPr lang="ru-RU" dirty="0" smtClean="0"/>
              <a:t>Вот тогда все поймут, кто из нас умнее".</a:t>
            </a:r>
          </a:p>
          <a:p>
            <a:r>
              <a:rPr lang="ru-RU" dirty="0" smtClean="0"/>
              <a:t>Так все и случилось.</a:t>
            </a:r>
          </a:p>
          <a:p>
            <a:r>
              <a:rPr lang="ru-RU" dirty="0" smtClean="0"/>
              <a:t>Завистник поймал бабочку, посадил ее между ладонями и отправился к мудрецу. </a:t>
            </a:r>
          </a:p>
          <a:p>
            <a:r>
              <a:rPr lang="ru-RU" dirty="0" smtClean="0"/>
              <a:t>И он спросил у того: "Какая бабочка у меня в руках, о мудрейший, -- живая или мертвая?" </a:t>
            </a:r>
          </a:p>
          <a:p>
            <a:r>
              <a:rPr lang="ru-RU" dirty="0" smtClean="0"/>
              <a:t>И тогда мудрец, который действительно был умным человеком, сказал:</a:t>
            </a:r>
          </a:p>
          <a:p>
            <a:r>
              <a:rPr lang="ru-RU" dirty="0" smtClean="0"/>
              <a:t>«Все в твоих руках…»</a:t>
            </a:r>
          </a:p>
          <a:p>
            <a:r>
              <a:rPr lang="ru-RU" dirty="0" smtClean="0"/>
              <a:t>---------</a:t>
            </a:r>
          </a:p>
          <a:p>
            <a:r>
              <a:rPr lang="ru-RU" dirty="0" smtClean="0"/>
              <a:t>Так же и ваша жизнь находится только</a:t>
            </a:r>
            <a:r>
              <a:rPr lang="ru-RU" baseline="0" dirty="0" smtClean="0"/>
              <a:t> в ваших руках, и то, какой она будет зависит от вашего выбора. </a:t>
            </a:r>
          </a:p>
          <a:p>
            <a:endParaRPr lang="ru-RU" baseline="0" dirty="0" smtClean="0"/>
          </a:p>
          <a:p>
            <a:r>
              <a:rPr lang="ru-RU" i="1" baseline="0" dirty="0" smtClean="0"/>
              <a:t>Объявление победителей. Вручение грамот командам.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0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раунд. </a:t>
            </a:r>
          </a:p>
          <a:p>
            <a:r>
              <a:rPr lang="ru-RU" baseline="0" dirty="0" smtClean="0"/>
              <a:t>Мы выясним, что вы знаете о вреде ПАВ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Каждая команда по очереди отвечает на вопросы и дает комментарии.</a:t>
            </a:r>
            <a:r>
              <a:rPr lang="ru-RU" baseline="0" dirty="0" smtClean="0"/>
              <a:t> Н</a:t>
            </a:r>
            <a:r>
              <a:rPr lang="ru-RU" dirty="0" smtClean="0"/>
              <a:t>а обдумывание</a:t>
            </a:r>
            <a:r>
              <a:rPr lang="ru-RU" baseline="0" dirty="0" smtClean="0"/>
              <a:t> ответа </a:t>
            </a:r>
            <a:r>
              <a:rPr lang="ru-RU" dirty="0" smtClean="0"/>
              <a:t> дается  20 сек., если команда не отвечает на вопрос, он  переходит другой команде.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Начали!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3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5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Табак был приведен в Россию при Иване Грозном,</a:t>
            </a:r>
            <a:r>
              <a:rPr lang="ru-RU" baseline="0" dirty="0" smtClean="0"/>
              <a:t> но тогда увлечение им не поощрялось в обществе и считалось «забавой дьявола».</a:t>
            </a:r>
          </a:p>
          <a:p>
            <a:r>
              <a:rPr lang="ru-RU" dirty="0" smtClean="0"/>
              <a:t>Только при Петре </a:t>
            </a:r>
            <a:r>
              <a:rPr lang="en-US" dirty="0" smtClean="0"/>
              <a:t>I</a:t>
            </a:r>
            <a:r>
              <a:rPr lang="ru-RU" dirty="0" smtClean="0"/>
              <a:t> были открыты первые табачные фабрики, т.к. они приносили хороший доход казне, а в наше время никотиновый бизнес</a:t>
            </a:r>
            <a:r>
              <a:rPr lang="ru-RU" baseline="0" dirty="0" smtClean="0"/>
              <a:t> </a:t>
            </a:r>
            <a:r>
              <a:rPr lang="ru-RU" dirty="0" smtClean="0"/>
              <a:t>приносит огромный доход табачным корпорациям,</a:t>
            </a:r>
            <a:r>
              <a:rPr lang="ru-RU" baseline="0" dirty="0" smtClean="0"/>
              <a:t> которые «подсаживают» на свою продукцию все больше новых потребителей.</a:t>
            </a:r>
          </a:p>
          <a:p>
            <a:r>
              <a:rPr lang="ru-RU" baseline="0" dirty="0" smtClean="0"/>
              <a:t>А в ком они видят новых потребителей, на кого рассчитана их новая продукция? Вы задумывались об этом?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8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4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Употребить никотин можно в разном виде: курение, </a:t>
            </a:r>
            <a:r>
              <a:rPr lang="ru-RU" dirty="0" err="1" smtClean="0"/>
              <a:t>вейпинг</a:t>
            </a:r>
            <a:r>
              <a:rPr lang="ru-RU" dirty="0" smtClean="0"/>
              <a:t>, сосательные формы, и пр. , </a:t>
            </a:r>
            <a:r>
              <a:rPr lang="ru-RU" b="1" dirty="0" smtClean="0"/>
              <a:t>Вам важно знать</a:t>
            </a:r>
            <a:r>
              <a:rPr lang="ru-RU" b="1" baseline="0" dirty="0" smtClean="0"/>
              <a:t> одно: </a:t>
            </a:r>
            <a:r>
              <a:rPr lang="ru-RU" b="1" dirty="0" smtClean="0"/>
              <a:t>зависимость развивается одинаково, независимо от способа употребления</a:t>
            </a:r>
            <a:r>
              <a:rPr lang="ru-RU" dirty="0" smtClean="0"/>
              <a:t>, </a:t>
            </a:r>
            <a:r>
              <a:rPr lang="ru-RU" b="1" dirty="0" smtClean="0"/>
              <a:t>быстро и неизбежно.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4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2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8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1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3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3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9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4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8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4680" y="0"/>
            <a:ext cx="12262891" cy="7024002"/>
            <a:chOff x="-24680" y="0"/>
            <a:chExt cx="12262891" cy="70240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208" y="0"/>
              <a:ext cx="8780003" cy="7024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0081"/>
            <a:stretch/>
          </p:blipFill>
          <p:spPr bwMode="auto">
            <a:xfrm flipH="1">
              <a:off x="-24680" y="0"/>
              <a:ext cx="3504834" cy="7024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1260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dirty="0" smtClean="0"/>
              <a:t>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96" y="620688"/>
            <a:ext cx="3744416" cy="1076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47602" y="2708920"/>
            <a:ext cx="6408738" cy="17543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b="1" dirty="0"/>
              <a:t>Никотиновая зависимость</a:t>
            </a:r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03624" y="620688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4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3452" y="2126653"/>
            <a:ext cx="9937104" cy="35349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/>
              <a:t>При курении человек </a:t>
            </a:r>
            <a:r>
              <a:rPr lang="ru-RU" sz="4000" b="1" dirty="0" smtClean="0"/>
              <a:t>вдыхает</a:t>
            </a:r>
            <a:r>
              <a:rPr lang="en-US" sz="4000" b="1" dirty="0" smtClean="0"/>
              <a:t> </a:t>
            </a:r>
            <a:r>
              <a:rPr lang="ru-RU" sz="4000" b="1" dirty="0" smtClean="0"/>
              <a:t>тот </a:t>
            </a:r>
            <a:r>
              <a:rPr lang="ru-RU" sz="4000" b="1" dirty="0"/>
              <a:t>же ядовитый газ, </a:t>
            </a:r>
            <a:r>
              <a:rPr lang="ru-RU" sz="4000" b="1" dirty="0" smtClean="0"/>
              <a:t>что </a:t>
            </a:r>
            <a:r>
              <a:rPr lang="ru-RU" sz="4000" b="1" dirty="0"/>
              <a:t>содержится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выхлопных газах автомобиля. </a:t>
            </a:r>
          </a:p>
          <a:p>
            <a:pPr algn="ctr">
              <a:buNone/>
            </a:pPr>
            <a:r>
              <a:rPr lang="ru-RU" sz="4000" b="1" dirty="0"/>
              <a:t>Как называется этот газ? </a:t>
            </a:r>
          </a:p>
          <a:p>
            <a:pPr algn="ctr">
              <a:buNone/>
            </a:pPr>
            <a:r>
              <a:rPr lang="ru-RU" sz="4000" b="1" dirty="0"/>
              <a:t>Какова его химическая формула?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66702" y="620688"/>
            <a:ext cx="6986587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4</a:t>
            </a:r>
            <a:r>
              <a:rPr lang="ru-RU" sz="5400" b="1" dirty="0" smtClean="0">
                <a:solidFill>
                  <a:srgbClr val="6C38FF"/>
                </a:solidFill>
              </a:rPr>
              <a:t> 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0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Desktop\754523bce2406470dc3df655577ffb11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5454" y="4437112"/>
            <a:ext cx="1482092" cy="13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628800"/>
            <a:ext cx="8496944" cy="2520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/>
              <a:t>Угарный газ, СО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5721" y="2810347"/>
            <a:ext cx="5560558" cy="336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03624" y="620688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6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504" y="2348880"/>
            <a:ext cx="8856984" cy="3220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/>
              <a:t>Если человек выкуривает пачку сигарет в день ежедневно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ru-RU" sz="4400" b="1" dirty="0" smtClean="0"/>
              <a:t>на </a:t>
            </a:r>
            <a:r>
              <a:rPr lang="ru-RU" sz="4400" b="1" dirty="0"/>
              <a:t>протяжении года, </a:t>
            </a:r>
            <a:r>
              <a:rPr lang="ru-RU" sz="4400" b="1" dirty="0" smtClean="0"/>
              <a:t>сколько </a:t>
            </a:r>
            <a:r>
              <a:rPr lang="ru-RU" sz="4400" b="1" dirty="0"/>
              <a:t>смолы </a:t>
            </a:r>
            <a:r>
              <a:rPr lang="ru-RU" sz="4400" b="1" dirty="0" smtClean="0"/>
              <a:t>фильтруют его легкие? 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(в литрах)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66702" y="620688"/>
            <a:ext cx="698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5</a:t>
            </a:r>
            <a:r>
              <a:rPr lang="ru-RU" sz="5400" b="1" dirty="0" smtClean="0">
                <a:solidFill>
                  <a:srgbClr val="6C38FF"/>
                </a:solidFill>
              </a:rPr>
              <a:t> 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5880" y="2343559"/>
            <a:ext cx="5848146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/>
              <a:t>около </a:t>
            </a:r>
          </a:p>
          <a:p>
            <a:pPr algn="ctr">
              <a:buNone/>
            </a:pPr>
            <a:r>
              <a:rPr lang="ru-RU" sz="8000" b="1" dirty="0"/>
              <a:t>1 литра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456" y="1822140"/>
            <a:ext cx="3073400" cy="406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03624" y="620688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66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6" y="2148100"/>
            <a:ext cx="8352928" cy="41354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/>
              <a:t>Сколько сигарет необходимо выкурить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ru-RU" sz="4800" b="1" dirty="0" smtClean="0"/>
              <a:t>для </a:t>
            </a:r>
            <a:r>
              <a:rPr lang="ru-RU" sz="4800" b="1" dirty="0"/>
              <a:t>того, чтобы нарушить нормальный баланс кислорода в крови?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6702" y="620688"/>
            <a:ext cx="698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6</a:t>
            </a:r>
            <a:r>
              <a:rPr lang="ru-RU" sz="5400" b="1" dirty="0" smtClean="0">
                <a:solidFill>
                  <a:srgbClr val="6C38FF"/>
                </a:solidFill>
              </a:rPr>
              <a:t> 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9896" y="2924944"/>
            <a:ext cx="4824536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/>
              <a:t>1 сигарета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2492896"/>
            <a:ext cx="3811639" cy="2001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3624" y="620688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708920"/>
            <a:ext cx="10515600" cy="34680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/>
              <a:t>Это процесс использования электронных устройств, при котором в организм попадают токсичные вещества в парообразном виде.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6702" y="620688"/>
            <a:ext cx="698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7</a:t>
            </a:r>
            <a:r>
              <a:rPr lang="ru-RU" sz="5400" b="1" dirty="0" smtClean="0">
                <a:solidFill>
                  <a:srgbClr val="6C38FF"/>
                </a:solidFill>
              </a:rPr>
              <a:t> 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6320" y="3068960"/>
            <a:ext cx="6387480" cy="1612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/>
              <a:t>ВЕЙПИНГ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348" y="2073821"/>
            <a:ext cx="3146503" cy="3233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03624" y="620688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14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91544" y="3068960"/>
            <a:ext cx="8229600" cy="23762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7700" b="1" dirty="0" err="1"/>
              <a:t>Вейпинг</a:t>
            </a:r>
            <a:r>
              <a:rPr lang="ru-RU" sz="7700" b="1" dirty="0"/>
              <a:t> </a:t>
            </a:r>
            <a:r>
              <a:rPr lang="ru-RU" sz="7700" b="1" dirty="0" smtClean="0"/>
              <a:t>и </a:t>
            </a:r>
            <a:r>
              <a:rPr lang="ru-RU" sz="7700" b="1" dirty="0"/>
              <a:t>спорт совместимы?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66702" y="620688"/>
            <a:ext cx="698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8</a:t>
            </a:r>
            <a:r>
              <a:rPr lang="ru-RU" sz="5400" b="1" dirty="0" smtClean="0">
                <a:solidFill>
                  <a:srgbClr val="6C38FF"/>
                </a:solidFill>
              </a:rPr>
              <a:t> 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96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1196752"/>
            <a:ext cx="8568952" cy="412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latin typeface="Proxima Nova Rg" panose="02000506030000020004" pitchFamily="2" charset="0"/>
              </a:rPr>
              <a:t>1</a:t>
            </a:r>
            <a:r>
              <a:rPr lang="ru-RU" sz="6000" b="1" dirty="0">
                <a:latin typeface="Proxima Nova Rg" panose="02000506030000020004" pitchFamily="2" charset="0"/>
              </a:rPr>
              <a:t>. Капитан команды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6000" b="1" dirty="0">
                <a:latin typeface="Proxima Nova Rg" panose="02000506030000020004" pitchFamily="2" charset="0"/>
              </a:rPr>
              <a:t>2. Название команды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6000" b="1" dirty="0">
                <a:latin typeface="Proxima Nova Rg" panose="02000506030000020004" pitchFamily="2" charset="0"/>
              </a:rPr>
              <a:t>3. Девиз </a:t>
            </a:r>
            <a:r>
              <a:rPr lang="ru-RU" sz="6000" b="1" dirty="0" smtClean="0">
                <a:latin typeface="Proxima Nova Rg" panose="02000506030000020004" pitchFamily="2" charset="0"/>
              </a:rPr>
              <a:t>команды</a:t>
            </a:r>
            <a:endParaRPr lang="ru-RU" sz="6600" b="1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87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5693" y="1484784"/>
            <a:ext cx="10244562" cy="16127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/>
              <a:t>НЕТ. Из-за воздействия веществ, входящих в состав </a:t>
            </a:r>
            <a:r>
              <a:rPr lang="ru-RU" b="1" dirty="0" smtClean="0"/>
              <a:t>«</a:t>
            </a:r>
            <a:r>
              <a:rPr lang="ru-RU" b="1" dirty="0" err="1"/>
              <a:t>вейпа</a:t>
            </a:r>
            <a:r>
              <a:rPr lang="ru-RU" b="1" dirty="0"/>
              <a:t>», уменьшается жизненный объем легких, мышцы не будут получать должного притока кислорода,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что </a:t>
            </a:r>
            <a:r>
              <a:rPr lang="ru-RU" b="1" dirty="0"/>
              <a:t>негативно отразится на спортивных результатах.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4964" y="6189588"/>
            <a:ext cx="5086019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20-летний </a:t>
            </a:r>
            <a:r>
              <a:rPr lang="ru-RU" dirty="0" err="1"/>
              <a:t>Уолкер</a:t>
            </a:r>
            <a:r>
              <a:rPr lang="ru-RU" dirty="0"/>
              <a:t> </a:t>
            </a:r>
            <a:r>
              <a:rPr lang="ru-RU" dirty="0" err="1"/>
              <a:t>Макнайт</a:t>
            </a:r>
            <a:r>
              <a:rPr lang="ru-RU" dirty="0"/>
              <a:t> из Флориды</a:t>
            </a:r>
          </a:p>
        </p:txBody>
      </p:sp>
      <p:pic>
        <p:nvPicPr>
          <p:cNvPr id="5123" name="Picture 3" descr="https://static.life.ru/5d947caf6d0a9f6489d3609cbadd4eb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97"/>
          <a:stretch/>
        </p:blipFill>
        <p:spPr bwMode="auto">
          <a:xfrm>
            <a:off x="5275641" y="3331435"/>
            <a:ext cx="1764667" cy="2689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126" name="Picture 6" descr="Фото © PostHope и Twitter / Kalli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1704" y="3352288"/>
            <a:ext cx="1691690" cy="2668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603624" y="491523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11" name="Picture 3" descr="https://static.life.ru/5d947caf6d0a9f6489d3609cbadd4eb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60"/>
          <a:stretch/>
        </p:blipFill>
        <p:spPr bwMode="auto">
          <a:xfrm>
            <a:off x="7181666" y="3331435"/>
            <a:ext cx="1794654" cy="2689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3451" y="2204864"/>
            <a:ext cx="9793088" cy="39893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latin typeface="+mj-lt"/>
              </a:rPr>
              <a:t>В 1934 году во французском городе Ницце компания молодёжи устроила соревнование </a:t>
            </a:r>
            <a:r>
              <a:rPr lang="en-US" sz="4000" b="1" dirty="0" smtClean="0">
                <a:latin typeface="+mj-lt"/>
              </a:rPr>
              <a:t>– </a:t>
            </a:r>
            <a:r>
              <a:rPr lang="ru-RU" sz="4000" b="1" dirty="0" smtClean="0">
                <a:latin typeface="+mj-lt"/>
              </a:rPr>
              <a:t>кто </a:t>
            </a:r>
            <a:r>
              <a:rPr lang="ru-RU" sz="4000" b="1" dirty="0">
                <a:latin typeface="+mj-lt"/>
              </a:rPr>
              <a:t>выкурит больше папирос</a:t>
            </a:r>
            <a:r>
              <a:rPr lang="ru-RU" sz="4000" b="1" dirty="0" smtClean="0">
                <a:latin typeface="+mj-lt"/>
              </a:rPr>
              <a:t>.</a:t>
            </a:r>
            <a:r>
              <a:rPr lang="en-US" sz="4000" b="1" dirty="0" smtClean="0">
                <a:latin typeface="+mj-lt"/>
              </a:rPr>
              <a:t> </a:t>
            </a:r>
            <a:r>
              <a:rPr lang="ru-RU" sz="4000" b="1" dirty="0" smtClean="0">
                <a:latin typeface="+mj-lt"/>
              </a:rPr>
              <a:t> </a:t>
            </a:r>
            <a:r>
              <a:rPr lang="ru-RU" sz="4000" b="1" dirty="0">
                <a:latin typeface="+mj-lt"/>
              </a:rPr>
              <a:t>Двое «победителей» </a:t>
            </a:r>
            <a:r>
              <a:rPr lang="en-US" sz="4000" b="1" dirty="0" smtClean="0">
                <a:latin typeface="+mj-lt"/>
              </a:rPr>
              <a:t/>
            </a:r>
            <a:br>
              <a:rPr lang="en-US" sz="4000" b="1" dirty="0" smtClean="0">
                <a:latin typeface="+mj-lt"/>
              </a:rPr>
            </a:br>
            <a:r>
              <a:rPr lang="ru-RU" sz="4000" b="1" dirty="0" smtClean="0">
                <a:latin typeface="+mj-lt"/>
              </a:rPr>
              <a:t>не </a:t>
            </a:r>
            <a:r>
              <a:rPr lang="ru-RU" sz="4000" b="1" dirty="0">
                <a:latin typeface="+mj-lt"/>
              </a:rPr>
              <a:t>смогли получить приз, так как скончались, </a:t>
            </a:r>
            <a:r>
              <a:rPr lang="ru-RU" sz="4000" b="1" dirty="0" smtClean="0">
                <a:latin typeface="+mj-lt"/>
              </a:rPr>
              <a:t>выкурив</a:t>
            </a:r>
            <a:r>
              <a:rPr lang="en-US" sz="4000" b="1" dirty="0" smtClean="0">
                <a:latin typeface="+mj-lt"/>
              </a:rPr>
              <a:t> …</a:t>
            </a:r>
            <a:r>
              <a:rPr lang="ru-RU" sz="4000" b="1" dirty="0" smtClean="0">
                <a:latin typeface="+mj-lt"/>
              </a:rPr>
              <a:t> папирос</a:t>
            </a:r>
            <a:r>
              <a:rPr lang="en-US" sz="4000" b="1" dirty="0" smtClean="0">
                <a:latin typeface="+mj-lt"/>
              </a:rPr>
              <a:t>.</a:t>
            </a:r>
            <a:endParaRPr lang="ru-RU" sz="3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6702" y="620688"/>
            <a:ext cx="698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9</a:t>
            </a:r>
            <a:r>
              <a:rPr lang="ru-RU" sz="5400" b="1" dirty="0" smtClean="0">
                <a:solidFill>
                  <a:srgbClr val="6C38FF"/>
                </a:solidFill>
              </a:rPr>
              <a:t> 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93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560" y="2636912"/>
            <a:ext cx="8136904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b="1" dirty="0"/>
              <a:t>60 папирос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03624" y="491523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8920"/>
            <a:ext cx="10515600" cy="346804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5400" b="1" dirty="0"/>
              <a:t>Какие заболевания возникают у злостных курильщиков?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6702" y="620688"/>
            <a:ext cx="698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10 </a:t>
            </a:r>
            <a:r>
              <a:rPr lang="ru-RU" sz="5400" b="1" dirty="0" smtClean="0">
                <a:solidFill>
                  <a:srgbClr val="6C38FF"/>
                </a:solidFill>
              </a:rPr>
              <a:t>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302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31904" y="2520039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200" b="1" dirty="0"/>
              <a:t>Заболевания органов дыхания: </a:t>
            </a:r>
            <a:r>
              <a:rPr lang="ru-RU" sz="3200" dirty="0"/>
              <a:t>рак легких, бронхит курильщика; рак ротовой </a:t>
            </a:r>
            <a:br>
              <a:rPr lang="ru-RU" sz="3200" dirty="0"/>
            </a:br>
            <a:r>
              <a:rPr lang="ru-RU" sz="3200" dirty="0"/>
              <a:t>полости; язва желудка; сердечно – сосудистые заболевания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060848"/>
            <a:ext cx="3923928" cy="3965370"/>
          </a:xfrm>
          <a:prstGeom prst="roundRect">
            <a:avLst>
              <a:gd name="adj" fmla="val 67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3624" y="491523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1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2636912"/>
            <a:ext cx="8136904" cy="38164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100" dirty="0" smtClean="0"/>
              <a:t> </a:t>
            </a:r>
            <a:r>
              <a:rPr lang="ru-RU" sz="1100" b="1" dirty="0" smtClean="0"/>
              <a:t>	</a:t>
            </a:r>
            <a:r>
              <a:rPr lang="ru-RU" sz="3600" b="1" dirty="0"/>
              <a:t>ЭТО ЗАБОЛЕВАНИЕ ВОЗНИКАЕТ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РЕЗУЛЬТАТЕ  УПОТРЕБЛЕНИЯ СПИРТНОГО ЧАСТО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И В </a:t>
            </a:r>
            <a:r>
              <a:rPr lang="ru-RU" sz="3600" b="1" dirty="0"/>
              <a:t>БОЛЬШИХ </a:t>
            </a:r>
            <a:r>
              <a:rPr lang="ru-RU" sz="3600" b="1" dirty="0" smtClean="0"/>
              <a:t>КОЛИЧЕСТВАХ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6702" y="620688"/>
            <a:ext cx="698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11 </a:t>
            </a:r>
            <a:r>
              <a:rPr lang="ru-RU" sz="5400" b="1" dirty="0" smtClean="0">
                <a:solidFill>
                  <a:srgbClr val="6C38FF"/>
                </a:solidFill>
              </a:rPr>
              <a:t>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3118" y="1238289"/>
            <a:ext cx="7467600" cy="18644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6000" b="1" dirty="0"/>
              <a:t>АЛКОГОЛИЗМ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06" y="2852936"/>
            <a:ext cx="5349824" cy="300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3624" y="491523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560" y="2492896"/>
            <a:ext cx="7772400" cy="320384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6000" b="1" dirty="0"/>
              <a:t>ЧТО ТАКОЕ НАРКОТИКИ?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6702" y="620688"/>
            <a:ext cx="698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12 </a:t>
            </a:r>
            <a:r>
              <a:rPr lang="ru-RU" sz="5400" b="1" dirty="0" smtClean="0">
                <a:solidFill>
                  <a:srgbClr val="6C38FF"/>
                </a:solidFill>
              </a:rPr>
              <a:t>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9736" y="2348880"/>
            <a:ext cx="7992888" cy="3960440"/>
          </a:xfrm>
        </p:spPr>
        <p:txBody>
          <a:bodyPr>
            <a:noAutofit/>
          </a:bodyPr>
          <a:lstStyle/>
          <a:p>
            <a:pPr lvl="0" algn="ctr">
              <a:buClr>
                <a:srgbClr val="FE8637"/>
              </a:buClr>
              <a:buNone/>
            </a:pPr>
            <a:r>
              <a:rPr lang="ru-RU" b="1" dirty="0"/>
              <a:t>это вещества, способные вызывать состояние радостного опьянения – эйфорию, зависимость</a:t>
            </a:r>
            <a:r>
              <a:rPr lang="ru-RU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</a:t>
            </a:r>
            <a:r>
              <a:rPr lang="ru-RU" b="1" dirty="0"/>
              <a:t>а при систематическом применении </a:t>
            </a:r>
            <a:r>
              <a:rPr lang="en-US" b="1" dirty="0" smtClean="0"/>
              <a:t>–</a:t>
            </a:r>
            <a:r>
              <a:rPr lang="ru-RU" b="1" dirty="0" smtClean="0"/>
              <a:t>жесткую </a:t>
            </a:r>
            <a:r>
              <a:rPr lang="ru-RU" b="1" dirty="0"/>
              <a:t>зависимость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r="3416" b="12583"/>
          <a:stretch/>
        </p:blipFill>
        <p:spPr bwMode="auto">
          <a:xfrm>
            <a:off x="767408" y="2467686"/>
            <a:ext cx="3345084" cy="1861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3624" y="491523"/>
            <a:ext cx="69865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5400" b="1" dirty="0">
                <a:solidFill>
                  <a:srgbClr val="6C38FF"/>
                </a:solidFill>
              </a:rPr>
              <a:t>13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7608" y="2459504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6000" b="1" dirty="0"/>
              <a:t>ЧТО ТАКОЕ НАРКОМАНИЯ?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07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1260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dirty="0" smtClean="0"/>
              <a:t>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1484784"/>
            <a:ext cx="118813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5400" b="1" dirty="0" smtClean="0">
                <a:solidFill>
                  <a:srgbClr val="6C38FF"/>
                </a:solidFill>
              </a:rPr>
              <a:t>1 РАУНД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5400" b="1" dirty="0" smtClean="0"/>
              <a:t>«ЗДОРОВЫЙ ОБРАЗ</a:t>
            </a:r>
            <a:r>
              <a:rPr lang="en-US" sz="5400" b="1" dirty="0" smtClean="0"/>
              <a:t> </a:t>
            </a:r>
            <a:r>
              <a:rPr lang="ru-RU" sz="5400" b="1" dirty="0" smtClean="0"/>
              <a:t>ЖИЗНИ»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5400" b="1" dirty="0" smtClean="0"/>
              <a:t>Что </a:t>
            </a:r>
            <a:r>
              <a:rPr lang="ru-RU" sz="5400" b="1" dirty="0"/>
              <a:t>это?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8112" y="-1251520"/>
            <a:ext cx="1008112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5400" b="1" dirty="0">
                <a:solidFill>
                  <a:srgbClr val="6C38FF"/>
                </a:solidFill>
              </a:rPr>
              <a:t>ОТВЕТ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9476" y="2276872"/>
            <a:ext cx="943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200" b="1" dirty="0"/>
              <a:t>Это болезнь, вызванная употреблением </a:t>
            </a:r>
            <a:r>
              <a:rPr lang="ru-RU" sz="3200" b="1" dirty="0" err="1"/>
              <a:t>психоактивных</a:t>
            </a:r>
            <a:r>
              <a:rPr lang="ru-RU" sz="3200" b="1" dirty="0"/>
              <a:t> веществ, проявляющаяся зависимостью от этих веществ и приводящая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к </a:t>
            </a:r>
            <a:r>
              <a:rPr lang="ru-RU" sz="3200" b="1" dirty="0" err="1"/>
              <a:t>растройствам</a:t>
            </a:r>
            <a:r>
              <a:rPr lang="ru-RU" sz="3200" b="1" dirty="0"/>
              <a:t> психики, глубоким изменениям личности и нарушениям функций внутренних органов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7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9615" y="836712"/>
            <a:ext cx="6986587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5400" b="1" dirty="0">
                <a:solidFill>
                  <a:srgbClr val="6C38FF"/>
                </a:solidFill>
              </a:rPr>
              <a:t>14 ВОПРОС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69379" y="2564904"/>
            <a:ext cx="10127060" cy="37912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/>
              <a:t> </a:t>
            </a:r>
            <a:r>
              <a:rPr lang="ru-RU" sz="5400" b="1" dirty="0"/>
              <a:t>ЧТО ТАКОЕ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5400" b="1" dirty="0" smtClean="0"/>
              <a:t>АБСТИНЕНТНЫЙ </a:t>
            </a:r>
            <a:r>
              <a:rPr lang="ru-RU" sz="5400" b="1" dirty="0"/>
              <a:t>СИНДРОМ?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9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95500" y="1628800"/>
            <a:ext cx="9001000" cy="4906962"/>
          </a:xfrm>
        </p:spPr>
        <p:txBody>
          <a:bodyPr>
            <a:normAutofit/>
          </a:bodyPr>
          <a:lstStyle/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/>
              <a:t>Синдром отмены: Тяжелое физическое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психологическое состояние, вызванное прекращением приема </a:t>
            </a:r>
            <a:r>
              <a:rPr lang="ru-RU" sz="2800" b="1" dirty="0" err="1"/>
              <a:t>психоактивных</a:t>
            </a:r>
            <a:r>
              <a:rPr lang="ru-RU" sz="2800" b="1" dirty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веществ у </a:t>
            </a:r>
            <a:r>
              <a:rPr lang="ru-RU" sz="2800" b="1" dirty="0"/>
              <a:t>зависимых людей.</a:t>
            </a: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/>
              <a:t>«Похмелье», «ломка», которая возникает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результате прекращения приема веществ, вызвавших физическую зависимость. Сопровождается физической болью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тягой </a:t>
            </a:r>
            <a:r>
              <a:rPr lang="ru-RU" sz="2800" b="1" dirty="0" smtClean="0"/>
              <a:t>к </a:t>
            </a:r>
            <a:r>
              <a:rPr lang="ru-RU" sz="2800" b="1" dirty="0"/>
              <a:t>употреблению. </a:t>
            </a:r>
            <a:endParaRPr lang="ru-RU" sz="75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endParaRPr lang="ru-RU" sz="5400" b="1" dirty="0">
              <a:solidFill>
                <a:srgbClr val="6C3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47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7568" y="2708920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/>
              <a:t>Что такое </a:t>
            </a:r>
            <a:r>
              <a:rPr lang="ru-RU" sz="6600" b="1" dirty="0" smtClean="0"/>
              <a:t>ЗАВИСИМОСТЬ</a:t>
            </a:r>
            <a:r>
              <a:rPr lang="ru-RU" sz="6600" b="1" dirty="0"/>
              <a:t>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30698" y="764704"/>
            <a:ext cx="6986587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1</a:t>
            </a:r>
            <a:r>
              <a:rPr lang="en-US" sz="5400" b="1" dirty="0" smtClean="0">
                <a:solidFill>
                  <a:srgbClr val="6C38FF"/>
                </a:solidFill>
              </a:rPr>
              <a:t>5</a:t>
            </a:r>
            <a:r>
              <a:rPr lang="ru-RU" sz="5400" b="1" dirty="0" smtClean="0">
                <a:solidFill>
                  <a:srgbClr val="6C38FF"/>
                </a:solidFill>
              </a:rPr>
              <a:t> </a:t>
            </a:r>
            <a:r>
              <a:rPr lang="ru-RU" sz="5400" b="1" dirty="0">
                <a:solidFill>
                  <a:srgbClr val="6C38FF"/>
                </a:solidFill>
              </a:rPr>
              <a:t>ВОПРОС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9413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4598" y="2204864"/>
            <a:ext cx="8481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b="1" dirty="0"/>
              <a:t>Зависимость – это неконтролируемое влечение к совершению каких-либо действий, или употреблению </a:t>
            </a:r>
            <a:r>
              <a:rPr lang="ru-RU" sz="3600" b="1" dirty="0" err="1"/>
              <a:t>психоактивных</a:t>
            </a:r>
            <a:r>
              <a:rPr lang="ru-RU" sz="3600" b="1" dirty="0"/>
              <a:t> веществ,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которое </a:t>
            </a:r>
            <a:r>
              <a:rPr lang="ru-RU" sz="3600" b="1" dirty="0"/>
              <a:t>приводит к физическим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и </a:t>
            </a:r>
            <a:r>
              <a:rPr lang="ru-RU" sz="3600" b="1" dirty="0"/>
              <a:t>психическим расстройствам.</a:t>
            </a:r>
            <a:endParaRPr lang="ru-RU" sz="48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30698" y="764704"/>
            <a:ext cx="6986587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1</a:t>
            </a:r>
            <a:r>
              <a:rPr lang="en-US" sz="5400" b="1" dirty="0" smtClean="0">
                <a:solidFill>
                  <a:srgbClr val="6C38FF"/>
                </a:solidFill>
              </a:rPr>
              <a:t>6</a:t>
            </a:r>
            <a:r>
              <a:rPr lang="ru-RU" sz="5400" b="1" dirty="0" smtClean="0">
                <a:solidFill>
                  <a:srgbClr val="6C38FF"/>
                </a:solidFill>
              </a:rPr>
              <a:t> </a:t>
            </a:r>
            <a:r>
              <a:rPr lang="ru-RU" sz="5400" b="1" dirty="0">
                <a:solidFill>
                  <a:srgbClr val="6C38FF"/>
                </a:solidFill>
              </a:rPr>
              <a:t>ВОПРОС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901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420244" y="1895537"/>
            <a:ext cx="7660232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ru-RU" sz="5400" b="1" dirty="0"/>
              <a:t>Письмо другу</a:t>
            </a:r>
            <a:endParaRPr lang="ru-RU" sz="5400" dirty="0"/>
          </a:p>
          <a:p>
            <a:pPr algn="ctr">
              <a:buFont typeface="Wingdings"/>
              <a:buNone/>
            </a:pPr>
            <a:endParaRPr lang="ru-RU" sz="6600" b="1" dirty="0"/>
          </a:p>
        </p:txBody>
      </p:sp>
      <p:pic>
        <p:nvPicPr>
          <p:cNvPr id="1026" name="Picture 2" descr="http://pixel.in.ua/wp-content/uploads/2017/03/1200-630-kopirovat-604-1024x538-696x366-720x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688" y="3083764"/>
            <a:ext cx="5925344" cy="2789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7408" y="62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6C38FF"/>
                </a:solidFill>
              </a:rPr>
              <a:t>3 </a:t>
            </a:r>
            <a:r>
              <a:rPr lang="ru-RU" sz="5400" b="1" dirty="0" smtClean="0">
                <a:solidFill>
                  <a:srgbClr val="6C38FF"/>
                </a:solidFill>
              </a:rPr>
              <a:t>РАУНД</a:t>
            </a:r>
            <a:endParaRPr lang="ru-RU" sz="5400" b="1" dirty="0">
              <a:solidFill>
                <a:srgbClr val="6C38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9385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1454" y="692696"/>
            <a:ext cx="8153018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rgbClr val="6C38FF"/>
                </a:solidFill>
              </a:rPr>
              <a:t>«Все в твоих руках…»</a:t>
            </a:r>
            <a:endParaRPr lang="ru-RU" sz="6600" b="1" dirty="0">
              <a:solidFill>
                <a:srgbClr val="6C38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0401" y="2348880"/>
            <a:ext cx="4955124" cy="366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51584" y="1052736"/>
            <a:ext cx="7164388" cy="478472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9800" b="1" dirty="0">
                <a:solidFill>
                  <a:srgbClr val="6C38FF"/>
                </a:solidFill>
              </a:rPr>
              <a:t>2 </a:t>
            </a:r>
            <a:r>
              <a:rPr lang="ru-RU" sz="9800" b="1" dirty="0" smtClean="0">
                <a:solidFill>
                  <a:srgbClr val="6C38FF"/>
                </a:solidFill>
              </a:rPr>
              <a:t>РАУНД</a:t>
            </a:r>
            <a:endParaRPr lang="ru-RU" dirty="0" smtClean="0">
              <a:solidFill>
                <a:srgbClr val="6C38FF"/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ru-RU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11400" b="1" dirty="0"/>
              <a:t>Викторина «Факторы риска»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2394" y="2492896"/>
            <a:ext cx="9619220" cy="33508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КАКИЕ ОТРАВЛЯЮЩИЕ ВЕЩЕСТВА </a:t>
            </a:r>
            <a:r>
              <a:rPr lang="ru-RU" sz="4000" b="1" dirty="0" smtClean="0"/>
              <a:t>ВЫЗЫВАЮТ </a:t>
            </a:r>
            <a:r>
              <a:rPr lang="ru-RU" sz="4000" b="1" dirty="0"/>
              <a:t>БОЛЕЗНИ,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МЕШАЮТ </a:t>
            </a:r>
            <a:r>
              <a:rPr lang="ru-RU" sz="4000" b="1" dirty="0"/>
              <a:t>ЧЕЛОВЕКУ ЖИТЬ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ДОЛГО </a:t>
            </a:r>
            <a:r>
              <a:rPr lang="ru-RU" sz="4000" b="1" dirty="0"/>
              <a:t>И СЧАСТЛИВО?</a:t>
            </a:r>
          </a:p>
          <a:p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98204" y="4046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solidFill>
                  <a:srgbClr val="6C38FF"/>
                </a:solidFill>
              </a:rPr>
              <a:t>1 </a:t>
            </a:r>
            <a:r>
              <a:rPr lang="ru-RU" sz="5400" dirty="0" smtClean="0">
                <a:solidFill>
                  <a:srgbClr val="6C38FF"/>
                </a:solidFill>
              </a:rPr>
              <a:t>ВОПРОС</a:t>
            </a:r>
            <a:r>
              <a:rPr lang="en-US" sz="5400" dirty="0">
                <a:solidFill>
                  <a:srgbClr val="6C38FF"/>
                </a:solidFill>
              </a:rPr>
              <a:t>:</a:t>
            </a:r>
            <a:endParaRPr lang="ru-RU" sz="5400" dirty="0">
              <a:solidFill>
                <a:srgbClr val="6C38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89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04" y="461962"/>
            <a:ext cx="10515600" cy="1325563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6C38FF"/>
                </a:solidFill>
              </a:rPr>
              <a:t>ОТВЕТ</a:t>
            </a:r>
            <a:endParaRPr lang="ru-RU" b="1" dirty="0">
              <a:solidFill>
                <a:srgbClr val="6C38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8204" y="2492896"/>
            <a:ext cx="7467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ТАБАК,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5400" b="1" dirty="0" smtClean="0"/>
              <a:t>АЛКОГОЛЬ</a:t>
            </a:r>
            <a:r>
              <a:rPr lang="ru-RU" sz="5400" b="1" dirty="0"/>
              <a:t>, </a:t>
            </a:r>
            <a:r>
              <a:rPr lang="ru-RU" sz="5400" b="1" dirty="0" smtClean="0"/>
              <a:t>НАРКОТИКИ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443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8709" y="764704"/>
            <a:ext cx="6986587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6C38FF"/>
                </a:solidFill>
              </a:rPr>
              <a:t>2 </a:t>
            </a:r>
            <a:r>
              <a:rPr lang="ru-RU" sz="5400" b="1" dirty="0" smtClean="0">
                <a:solidFill>
                  <a:srgbClr val="6C38FF"/>
                </a:solidFill>
              </a:rPr>
              <a:t>ВОПРОС</a:t>
            </a:r>
            <a:r>
              <a:rPr lang="en-US" sz="5400" b="1" dirty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66428" y="2636912"/>
            <a:ext cx="7931150" cy="24482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5400" b="1" dirty="0"/>
              <a:t>При каком правителе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5400" b="1" dirty="0" smtClean="0"/>
              <a:t>в </a:t>
            </a:r>
            <a:r>
              <a:rPr lang="ru-RU" sz="5400" b="1" dirty="0"/>
              <a:t>России появился табак?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03624" y="620688"/>
            <a:ext cx="6986588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6C38FF"/>
                </a:solidFill>
              </a:rPr>
              <a:t>ОТВЕТ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231904" y="2061137"/>
            <a:ext cx="521970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800" b="1" dirty="0" smtClean="0"/>
              <a:t>Иван </a:t>
            </a:r>
            <a:r>
              <a:rPr lang="ru-RU" sz="7800" b="1" dirty="0"/>
              <a:t>Грозный</a:t>
            </a:r>
          </a:p>
          <a:p>
            <a:pPr algn="ctr">
              <a:spcBef>
                <a:spcPts val="2400"/>
              </a:spcBef>
              <a:buNone/>
            </a:pPr>
            <a:r>
              <a:rPr lang="ru-RU" sz="1800" b="1" dirty="0"/>
              <a:t>При Петре </a:t>
            </a:r>
            <a:r>
              <a:rPr lang="en-US" sz="1800" b="1" dirty="0"/>
              <a:t>I</a:t>
            </a:r>
            <a:r>
              <a:rPr lang="ru-RU" sz="1800" b="1" dirty="0"/>
              <a:t> были открыты первые табачные фабрики, т.к. они приносили хороший доход казне</a:t>
            </a:r>
          </a:p>
        </p:txBody>
      </p:sp>
      <p:pic>
        <p:nvPicPr>
          <p:cNvPr id="3074" name="Picture 2" descr="D:\Документы\Desktop\ivan-terribl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40" y="1700808"/>
            <a:ext cx="3096368" cy="4105035"/>
          </a:xfrm>
          <a:prstGeom prst="roundRect">
            <a:avLst>
              <a:gd name="adj" fmla="val 72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66702" y="620688"/>
            <a:ext cx="6986587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6C38FF"/>
                </a:solidFill>
              </a:rPr>
              <a:t>3 </a:t>
            </a:r>
            <a:r>
              <a:rPr lang="ru-RU" sz="5400" b="1" dirty="0" smtClean="0">
                <a:solidFill>
                  <a:srgbClr val="6C38FF"/>
                </a:solidFill>
              </a:rPr>
              <a:t>ВОПРОС</a:t>
            </a:r>
            <a:r>
              <a:rPr lang="en-US" sz="5400" b="1" dirty="0" smtClean="0">
                <a:solidFill>
                  <a:srgbClr val="6C38FF"/>
                </a:solidFill>
              </a:rPr>
              <a:t>:</a:t>
            </a:r>
            <a:endParaRPr lang="ru-RU" sz="5400" b="1" dirty="0">
              <a:solidFill>
                <a:srgbClr val="6C38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83432" y="2227582"/>
            <a:ext cx="10153128" cy="338437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/>
              <a:t>Это хроническое заболевание, которое начинается с эпизодического употребления и приводит к зависимости от никотина. </a:t>
            </a:r>
          </a:p>
          <a:p>
            <a:pPr marL="68580" indent="0" algn="ctr">
              <a:spcBef>
                <a:spcPts val="1800"/>
              </a:spcBef>
              <a:buNone/>
            </a:pPr>
            <a:r>
              <a:rPr lang="ru-RU" sz="3600" b="1" dirty="0"/>
              <a:t>Вызывает ранние признаки старения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и </a:t>
            </a:r>
            <a:r>
              <a:rPr lang="ru-RU" sz="3600" b="1" dirty="0"/>
              <a:t>является самой частой </a:t>
            </a:r>
            <a:r>
              <a:rPr lang="ru-RU" sz="3600" b="1" dirty="0" smtClean="0"/>
              <a:t>причиной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рака легких</a:t>
            </a:r>
            <a:r>
              <a:rPr lang="en-US" sz="3600" b="1" dirty="0"/>
              <a:t>.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6309320"/>
            <a:ext cx="6048672" cy="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04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</TotalTime>
  <Words>2384</Words>
  <Application>Microsoft Office PowerPoint</Application>
  <PresentationFormat>Произвольный</PresentationFormat>
  <Paragraphs>224</Paragraphs>
  <Slides>36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Wingdings</vt:lpstr>
      <vt:lpstr>Calibri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</vt:lpstr>
      <vt:lpstr>2 ВОПРОС:</vt:lpstr>
      <vt:lpstr>ОТВЕТ:</vt:lpstr>
      <vt:lpstr>3 ВОПРОС:</vt:lpstr>
      <vt:lpstr>Презентация PowerPoint</vt:lpstr>
      <vt:lpstr>4 ВОПРОС: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13 ВОПРОС</vt:lpstr>
      <vt:lpstr>ОТВЕТ</vt:lpstr>
      <vt:lpstr>14 ВОПРОС</vt:lpstr>
      <vt:lpstr>Презентация PowerPoint</vt:lpstr>
      <vt:lpstr>15 ВОПРОС</vt:lpstr>
      <vt:lpstr>16 ВОПРОС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Acmp02</dc:creator>
  <cp:lastModifiedBy>acmp10</cp:lastModifiedBy>
  <cp:revision>157</cp:revision>
  <dcterms:modified xsi:type="dcterms:W3CDTF">2023-03-22T13:27:15Z</dcterms:modified>
</cp:coreProperties>
</file>