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48"/>
  </p:notesMasterIdLst>
  <p:sldIdLst>
    <p:sldId id="256" r:id="rId3"/>
    <p:sldId id="281" r:id="rId4"/>
    <p:sldId id="264" r:id="rId5"/>
    <p:sldId id="265" r:id="rId6"/>
    <p:sldId id="266" r:id="rId7"/>
    <p:sldId id="270" r:id="rId8"/>
    <p:sldId id="284" r:id="rId9"/>
    <p:sldId id="271" r:id="rId10"/>
    <p:sldId id="268" r:id="rId11"/>
    <p:sldId id="269" r:id="rId12"/>
    <p:sldId id="283" r:id="rId13"/>
    <p:sldId id="257" r:id="rId14"/>
    <p:sldId id="288" r:id="rId15"/>
    <p:sldId id="282" r:id="rId16"/>
    <p:sldId id="258" r:id="rId17"/>
    <p:sldId id="279" r:id="rId18"/>
    <p:sldId id="278" r:id="rId19"/>
    <p:sldId id="259" r:id="rId20"/>
    <p:sldId id="260" r:id="rId21"/>
    <p:sldId id="285" r:id="rId22"/>
    <p:sldId id="286" r:id="rId23"/>
    <p:sldId id="289" r:id="rId24"/>
    <p:sldId id="287" r:id="rId25"/>
    <p:sldId id="272" r:id="rId26"/>
    <p:sldId id="273" r:id="rId27"/>
    <p:sldId id="274" r:id="rId28"/>
    <p:sldId id="275" r:id="rId29"/>
    <p:sldId id="276" r:id="rId30"/>
    <p:sldId id="277" r:id="rId31"/>
    <p:sldId id="292" r:id="rId32"/>
    <p:sldId id="291" r:id="rId33"/>
    <p:sldId id="295" r:id="rId34"/>
    <p:sldId id="301" r:id="rId35"/>
    <p:sldId id="293" r:id="rId36"/>
    <p:sldId id="296" r:id="rId37"/>
    <p:sldId id="302" r:id="rId38"/>
    <p:sldId id="303" r:id="rId39"/>
    <p:sldId id="304" r:id="rId40"/>
    <p:sldId id="305" r:id="rId41"/>
    <p:sldId id="298" r:id="rId42"/>
    <p:sldId id="300" r:id="rId43"/>
    <p:sldId id="294" r:id="rId44"/>
    <p:sldId id="299" r:id="rId45"/>
    <p:sldId id="297" r:id="rId46"/>
    <p:sldId id="26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19855156994272E-2"/>
          <c:y val="3.8677701034661401E-2"/>
          <c:w val="0.90737520657140192"/>
          <c:h val="0.65747819856238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Лист1!$A$2:$A$26</c:f>
              <c:strCache>
                <c:ptCount val="25"/>
                <c:pt idx="0">
                  <c:v>Северодвинск</c:v>
                </c:pt>
                <c:pt idx="1">
                  <c:v>Коряжма</c:v>
                </c:pt>
                <c:pt idx="2">
                  <c:v>Мирный</c:v>
                </c:pt>
                <c:pt idx="3">
                  <c:v>Вилегодский район</c:v>
                </c:pt>
                <c:pt idx="4">
                  <c:v>Плесецкий район</c:v>
                </c:pt>
                <c:pt idx="5">
                  <c:v>Вельский район</c:v>
                </c:pt>
                <c:pt idx="6">
                  <c:v>Няндомский район</c:v>
                </c:pt>
                <c:pt idx="7">
                  <c:v>Ленский район</c:v>
                </c:pt>
                <c:pt idx="8">
                  <c:v>Архангельск</c:v>
                </c:pt>
                <c:pt idx="9">
                  <c:v>Котлас</c:v>
                </c:pt>
                <c:pt idx="10">
                  <c:v>Верхнетоемский район</c:v>
                </c:pt>
                <c:pt idx="11">
                  <c:v>Красноборский район</c:v>
                </c:pt>
                <c:pt idx="12">
                  <c:v>Лешуконский район</c:v>
                </c:pt>
                <c:pt idx="13">
                  <c:v>Пинежский район</c:v>
                </c:pt>
                <c:pt idx="14">
                  <c:v>Виноградовский район</c:v>
                </c:pt>
                <c:pt idx="15">
                  <c:v>Холмогорский район</c:v>
                </c:pt>
                <c:pt idx="16">
                  <c:v>Котласский район</c:v>
                </c:pt>
                <c:pt idx="17">
                  <c:v>Новодвинск</c:v>
                </c:pt>
                <c:pt idx="18">
                  <c:v>Каргопольский район</c:v>
                </c:pt>
                <c:pt idx="19">
                  <c:v>Приморский район</c:v>
                </c:pt>
                <c:pt idx="20">
                  <c:v>Устьянский район</c:v>
                </c:pt>
                <c:pt idx="21">
                  <c:v>Шенкурский район</c:v>
                </c:pt>
                <c:pt idx="22">
                  <c:v>Коношский район</c:v>
                </c:pt>
                <c:pt idx="23">
                  <c:v>Онежский район</c:v>
                </c:pt>
                <c:pt idx="24">
                  <c:v>Мезенский район</c:v>
                </c:pt>
              </c:strCache>
            </c:strRef>
          </c:cat>
          <c:val>
            <c:numRef>
              <c:f>Лист1!$B$2:$B$26</c:f>
              <c:numCache>
                <c:formatCode>General</c:formatCode>
                <c:ptCount val="25"/>
                <c:pt idx="0">
                  <c:v>14</c:v>
                </c:pt>
                <c:pt idx="1">
                  <c:v>13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  <c:pt idx="19">
                  <c:v>9</c:v>
                </c:pt>
                <c:pt idx="20">
                  <c:v>8</c:v>
                </c:pt>
                <c:pt idx="21">
                  <c:v>7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290032"/>
        <c:axId val="249290424"/>
      </c:barChart>
      <c:catAx>
        <c:axId val="249290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9290424"/>
        <c:crosses val="autoZero"/>
        <c:auto val="1"/>
        <c:lblAlgn val="ctr"/>
        <c:lblOffset val="100"/>
        <c:noMultiLvlLbl val="0"/>
      </c:catAx>
      <c:valAx>
        <c:axId val="249290424"/>
        <c:scaling>
          <c:orientation val="minMax"/>
          <c:max val="1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929003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Рождаемость</a:t>
            </a:r>
          </a:p>
          <a:p>
            <a:pPr>
              <a:defRPr/>
            </a:pPr>
            <a:r>
              <a:rPr lang="ru-RU" baseline="0"/>
              <a:t> на 1 000 нас.  </a:t>
            </a:r>
          </a:p>
          <a:p>
            <a:pPr>
              <a:defRPr/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Лист1!$A$1:$A$26</c:f>
              <c:strCache>
                <c:ptCount val="26"/>
                <c:pt idx="0">
                  <c:v>Вельский</c:v>
                </c:pt>
                <c:pt idx="1">
                  <c:v>Верхнетоемский</c:v>
                </c:pt>
                <c:pt idx="2">
                  <c:v>Вилегодский</c:v>
                </c:pt>
                <c:pt idx="3">
                  <c:v>Виноградовский</c:v>
                </c:pt>
                <c:pt idx="4">
                  <c:v>Каргопольский</c:v>
                </c:pt>
                <c:pt idx="5">
                  <c:v>Коношский</c:v>
                </c:pt>
                <c:pt idx="6">
                  <c:v>Котласский</c:v>
                </c:pt>
                <c:pt idx="7">
                  <c:v>Красноборский</c:v>
                </c:pt>
                <c:pt idx="8">
                  <c:v>Ленский</c:v>
                </c:pt>
                <c:pt idx="9">
                  <c:v>Лешуконский</c:v>
                </c:pt>
                <c:pt idx="10">
                  <c:v>Мезенский</c:v>
                </c:pt>
                <c:pt idx="11">
                  <c:v>Новая Земля</c:v>
                </c:pt>
                <c:pt idx="12">
                  <c:v>Няндомский</c:v>
                </c:pt>
                <c:pt idx="13">
                  <c:v>Онежский</c:v>
                </c:pt>
                <c:pt idx="14">
                  <c:v>Пинежский</c:v>
                </c:pt>
                <c:pt idx="15">
                  <c:v>Плесецкий</c:v>
                </c:pt>
                <c:pt idx="16">
                  <c:v>Приморский</c:v>
                </c:pt>
                <c:pt idx="17">
                  <c:v>Устьянский</c:v>
                </c:pt>
                <c:pt idx="18">
                  <c:v>Холмогорский</c:v>
                </c:pt>
                <c:pt idx="19">
                  <c:v>Шенкурский</c:v>
                </c:pt>
                <c:pt idx="20">
                  <c:v>г.Архангельск</c:v>
                </c:pt>
                <c:pt idx="21">
                  <c:v>г.Коряжма</c:v>
                </c:pt>
                <c:pt idx="22">
                  <c:v>г.Котлас</c:v>
                </c:pt>
                <c:pt idx="23">
                  <c:v>г.Новодвинск</c:v>
                </c:pt>
                <c:pt idx="24">
                  <c:v>г.Северодвинск</c:v>
                </c:pt>
                <c:pt idx="25">
                  <c:v>г.Мирный</c:v>
                </c:pt>
              </c:strCache>
            </c:strRef>
          </c:cat>
          <c:val>
            <c:numRef>
              <c:f>Лист1!$B$1:$B$26</c:f>
              <c:numCache>
                <c:formatCode>General</c:formatCode>
                <c:ptCount val="26"/>
                <c:pt idx="0">
                  <c:v>12.5</c:v>
                </c:pt>
                <c:pt idx="1">
                  <c:v>14.7</c:v>
                </c:pt>
                <c:pt idx="2">
                  <c:v>13.3</c:v>
                </c:pt>
                <c:pt idx="3">
                  <c:v>15.8</c:v>
                </c:pt>
                <c:pt idx="4">
                  <c:v>14.3</c:v>
                </c:pt>
                <c:pt idx="5">
                  <c:v>12.9</c:v>
                </c:pt>
                <c:pt idx="6">
                  <c:v>13.4</c:v>
                </c:pt>
                <c:pt idx="7">
                  <c:v>13.8</c:v>
                </c:pt>
                <c:pt idx="8">
                  <c:v>13.4</c:v>
                </c:pt>
                <c:pt idx="9">
                  <c:v>17.899999999999999</c:v>
                </c:pt>
                <c:pt idx="10">
                  <c:v>13.3</c:v>
                </c:pt>
                <c:pt idx="11">
                  <c:v>0.8</c:v>
                </c:pt>
                <c:pt idx="12">
                  <c:v>13.4</c:v>
                </c:pt>
                <c:pt idx="13">
                  <c:v>13.8</c:v>
                </c:pt>
                <c:pt idx="14">
                  <c:v>15.2</c:v>
                </c:pt>
                <c:pt idx="15">
                  <c:v>13.6</c:v>
                </c:pt>
                <c:pt idx="16">
                  <c:v>13.2</c:v>
                </c:pt>
                <c:pt idx="17">
                  <c:v>12.7</c:v>
                </c:pt>
                <c:pt idx="18">
                  <c:v>14.1</c:v>
                </c:pt>
                <c:pt idx="19">
                  <c:v>13.3</c:v>
                </c:pt>
                <c:pt idx="20">
                  <c:v>11.8</c:v>
                </c:pt>
                <c:pt idx="21">
                  <c:v>12</c:v>
                </c:pt>
                <c:pt idx="22">
                  <c:v>13.8</c:v>
                </c:pt>
                <c:pt idx="23">
                  <c:v>11.6</c:v>
                </c:pt>
                <c:pt idx="24">
                  <c:v>11.8</c:v>
                </c:pt>
                <c:pt idx="25">
                  <c:v>11.8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Лист1!$A$1:$A$26</c:f>
              <c:strCache>
                <c:ptCount val="26"/>
                <c:pt idx="0">
                  <c:v>Вельский</c:v>
                </c:pt>
                <c:pt idx="1">
                  <c:v>Верхнетоемский</c:v>
                </c:pt>
                <c:pt idx="2">
                  <c:v>Вилегодский</c:v>
                </c:pt>
                <c:pt idx="3">
                  <c:v>Виноградовский</c:v>
                </c:pt>
                <c:pt idx="4">
                  <c:v>Каргопольский</c:v>
                </c:pt>
                <c:pt idx="5">
                  <c:v>Коношский</c:v>
                </c:pt>
                <c:pt idx="6">
                  <c:v>Котласский</c:v>
                </c:pt>
                <c:pt idx="7">
                  <c:v>Красноборский</c:v>
                </c:pt>
                <c:pt idx="8">
                  <c:v>Ленский</c:v>
                </c:pt>
                <c:pt idx="9">
                  <c:v>Лешуконский</c:v>
                </c:pt>
                <c:pt idx="10">
                  <c:v>Мезенский</c:v>
                </c:pt>
                <c:pt idx="11">
                  <c:v>Новая Земля</c:v>
                </c:pt>
                <c:pt idx="12">
                  <c:v>Няндомский</c:v>
                </c:pt>
                <c:pt idx="13">
                  <c:v>Онежский</c:v>
                </c:pt>
                <c:pt idx="14">
                  <c:v>Пинежский</c:v>
                </c:pt>
                <c:pt idx="15">
                  <c:v>Плесецкий</c:v>
                </c:pt>
                <c:pt idx="16">
                  <c:v>Приморский</c:v>
                </c:pt>
                <c:pt idx="17">
                  <c:v>Устьянский</c:v>
                </c:pt>
                <c:pt idx="18">
                  <c:v>Холмогорский</c:v>
                </c:pt>
                <c:pt idx="19">
                  <c:v>Шенкурский</c:v>
                </c:pt>
                <c:pt idx="20">
                  <c:v>г.Архангельск</c:v>
                </c:pt>
                <c:pt idx="21">
                  <c:v>г.Коряжма</c:v>
                </c:pt>
                <c:pt idx="22">
                  <c:v>г.Котлас</c:v>
                </c:pt>
                <c:pt idx="23">
                  <c:v>г.Новодвинск</c:v>
                </c:pt>
                <c:pt idx="24">
                  <c:v>г.Северодвинск</c:v>
                </c:pt>
                <c:pt idx="25">
                  <c:v>г.Мирный</c:v>
                </c:pt>
              </c:strCache>
            </c:strRef>
          </c:cat>
          <c:val>
            <c:numRef>
              <c:f>Лист1!$C$1:$C$26</c:f>
              <c:numCache>
                <c:formatCode>General</c:formatCode>
                <c:ptCount val="26"/>
                <c:pt idx="0">
                  <c:v>13.1</c:v>
                </c:pt>
                <c:pt idx="1">
                  <c:v>14.2</c:v>
                </c:pt>
                <c:pt idx="2">
                  <c:v>13.2</c:v>
                </c:pt>
                <c:pt idx="3">
                  <c:v>17.899999999999999</c:v>
                </c:pt>
                <c:pt idx="4">
                  <c:v>16.5</c:v>
                </c:pt>
                <c:pt idx="5">
                  <c:v>11</c:v>
                </c:pt>
                <c:pt idx="6">
                  <c:v>12.2</c:v>
                </c:pt>
                <c:pt idx="7">
                  <c:v>12.2</c:v>
                </c:pt>
                <c:pt idx="8">
                  <c:v>13.5</c:v>
                </c:pt>
                <c:pt idx="9">
                  <c:v>15.3</c:v>
                </c:pt>
                <c:pt idx="10">
                  <c:v>17.399999999999999</c:v>
                </c:pt>
                <c:pt idx="11">
                  <c:v>0.4</c:v>
                </c:pt>
                <c:pt idx="12">
                  <c:v>13.1</c:v>
                </c:pt>
                <c:pt idx="13">
                  <c:v>13.8</c:v>
                </c:pt>
                <c:pt idx="14">
                  <c:v>14.3</c:v>
                </c:pt>
                <c:pt idx="15">
                  <c:v>12.8</c:v>
                </c:pt>
                <c:pt idx="16">
                  <c:v>14.2</c:v>
                </c:pt>
                <c:pt idx="17">
                  <c:v>13.7</c:v>
                </c:pt>
                <c:pt idx="18">
                  <c:v>15.4</c:v>
                </c:pt>
                <c:pt idx="19">
                  <c:v>12.4</c:v>
                </c:pt>
                <c:pt idx="20">
                  <c:v>12</c:v>
                </c:pt>
                <c:pt idx="21">
                  <c:v>12.9</c:v>
                </c:pt>
                <c:pt idx="22">
                  <c:v>13</c:v>
                </c:pt>
                <c:pt idx="23">
                  <c:v>11</c:v>
                </c:pt>
                <c:pt idx="24">
                  <c:v>11.1</c:v>
                </c:pt>
                <c:pt idx="25">
                  <c:v>10.6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621936"/>
        <c:axId val="257622328"/>
      </c:barChart>
      <c:catAx>
        <c:axId val="25762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622328"/>
        <c:crosses val="autoZero"/>
        <c:auto val="1"/>
        <c:lblAlgn val="ctr"/>
        <c:lblOffset val="100"/>
        <c:noMultiLvlLbl val="0"/>
      </c:catAx>
      <c:valAx>
        <c:axId val="257622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62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Смертность</a:t>
            </a:r>
          </a:p>
          <a:p>
            <a:pPr>
              <a:defRPr/>
            </a:pPr>
            <a:r>
              <a:rPr lang="ru-RU" baseline="0"/>
              <a:t> на 1 000 населения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Лист2!$A$1:$A$26</c:f>
              <c:strCache>
                <c:ptCount val="26"/>
                <c:pt idx="0">
                  <c:v>Вельский</c:v>
                </c:pt>
                <c:pt idx="1">
                  <c:v>Верхнетоемский</c:v>
                </c:pt>
                <c:pt idx="2">
                  <c:v>Вилегодский</c:v>
                </c:pt>
                <c:pt idx="3">
                  <c:v>Виноградовский</c:v>
                </c:pt>
                <c:pt idx="4">
                  <c:v>Каргопольский</c:v>
                </c:pt>
                <c:pt idx="5">
                  <c:v>Коношский</c:v>
                </c:pt>
                <c:pt idx="6">
                  <c:v>Котласский</c:v>
                </c:pt>
                <c:pt idx="7">
                  <c:v>Красноборский</c:v>
                </c:pt>
                <c:pt idx="8">
                  <c:v>Ленский</c:v>
                </c:pt>
                <c:pt idx="9">
                  <c:v>Лешуконский</c:v>
                </c:pt>
                <c:pt idx="10">
                  <c:v>Мезенский</c:v>
                </c:pt>
                <c:pt idx="11">
                  <c:v>Новая Земля</c:v>
                </c:pt>
                <c:pt idx="12">
                  <c:v>Няндомский</c:v>
                </c:pt>
                <c:pt idx="13">
                  <c:v>Онежский</c:v>
                </c:pt>
                <c:pt idx="14">
                  <c:v>Пинежский</c:v>
                </c:pt>
                <c:pt idx="15">
                  <c:v>Плесецкий</c:v>
                </c:pt>
                <c:pt idx="16">
                  <c:v>Приморский</c:v>
                </c:pt>
                <c:pt idx="17">
                  <c:v>Устьянский</c:v>
                </c:pt>
                <c:pt idx="18">
                  <c:v>Холмогорский</c:v>
                </c:pt>
                <c:pt idx="19">
                  <c:v>Шенкурский</c:v>
                </c:pt>
                <c:pt idx="20">
                  <c:v>г.Архангельск</c:v>
                </c:pt>
                <c:pt idx="21">
                  <c:v>г.Коряжма</c:v>
                </c:pt>
                <c:pt idx="22">
                  <c:v>г.Котлас</c:v>
                </c:pt>
                <c:pt idx="23">
                  <c:v>г.Новодвинск</c:v>
                </c:pt>
                <c:pt idx="24">
                  <c:v>г.Северодвинск</c:v>
                </c:pt>
                <c:pt idx="25">
                  <c:v>г.Мирный</c:v>
                </c:pt>
              </c:strCache>
            </c:strRef>
          </c:cat>
          <c:val>
            <c:numRef>
              <c:f>Лист2!$B$1:$B$26</c:f>
              <c:numCache>
                <c:formatCode>General</c:formatCode>
                <c:ptCount val="26"/>
                <c:pt idx="0">
                  <c:v>16.399999999999999</c:v>
                </c:pt>
                <c:pt idx="1">
                  <c:v>17.8</c:v>
                </c:pt>
                <c:pt idx="2">
                  <c:v>17.899999999999999</c:v>
                </c:pt>
                <c:pt idx="3">
                  <c:v>19.600000000000001</c:v>
                </c:pt>
                <c:pt idx="4">
                  <c:v>15.4</c:v>
                </c:pt>
                <c:pt idx="5">
                  <c:v>18</c:v>
                </c:pt>
                <c:pt idx="6">
                  <c:v>17</c:v>
                </c:pt>
                <c:pt idx="7">
                  <c:v>17.100000000000001</c:v>
                </c:pt>
                <c:pt idx="8">
                  <c:v>15.2</c:v>
                </c:pt>
                <c:pt idx="9">
                  <c:v>20.2</c:v>
                </c:pt>
                <c:pt idx="10">
                  <c:v>18.399999999999999</c:v>
                </c:pt>
                <c:pt idx="11">
                  <c:v>0</c:v>
                </c:pt>
                <c:pt idx="12">
                  <c:v>15.8</c:v>
                </c:pt>
                <c:pt idx="13">
                  <c:v>14.7</c:v>
                </c:pt>
                <c:pt idx="14">
                  <c:v>16.2</c:v>
                </c:pt>
                <c:pt idx="15">
                  <c:v>17.5</c:v>
                </c:pt>
                <c:pt idx="16">
                  <c:v>13</c:v>
                </c:pt>
                <c:pt idx="17">
                  <c:v>17.8</c:v>
                </c:pt>
                <c:pt idx="18">
                  <c:v>16.8</c:v>
                </c:pt>
                <c:pt idx="19">
                  <c:v>17.899999999999999</c:v>
                </c:pt>
                <c:pt idx="20">
                  <c:v>11.5</c:v>
                </c:pt>
                <c:pt idx="21">
                  <c:v>13.4</c:v>
                </c:pt>
                <c:pt idx="22">
                  <c:v>13.8</c:v>
                </c:pt>
                <c:pt idx="23">
                  <c:v>13.1</c:v>
                </c:pt>
                <c:pt idx="24">
                  <c:v>11.6</c:v>
                </c:pt>
                <c:pt idx="25">
                  <c:v>4.9000000000000004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Лист2!$A$1:$A$26</c:f>
              <c:strCache>
                <c:ptCount val="26"/>
                <c:pt idx="0">
                  <c:v>Вельский</c:v>
                </c:pt>
                <c:pt idx="1">
                  <c:v>Верхнетоемский</c:v>
                </c:pt>
                <c:pt idx="2">
                  <c:v>Вилегодский</c:v>
                </c:pt>
                <c:pt idx="3">
                  <c:v>Виноградовский</c:v>
                </c:pt>
                <c:pt idx="4">
                  <c:v>Каргопольский</c:v>
                </c:pt>
                <c:pt idx="5">
                  <c:v>Коношский</c:v>
                </c:pt>
                <c:pt idx="6">
                  <c:v>Котласский</c:v>
                </c:pt>
                <c:pt idx="7">
                  <c:v>Красноборский</c:v>
                </c:pt>
                <c:pt idx="8">
                  <c:v>Ленский</c:v>
                </c:pt>
                <c:pt idx="9">
                  <c:v>Лешуконский</c:v>
                </c:pt>
                <c:pt idx="10">
                  <c:v>Мезенский</c:v>
                </c:pt>
                <c:pt idx="11">
                  <c:v>Новая Земля</c:v>
                </c:pt>
                <c:pt idx="12">
                  <c:v>Няндомский</c:v>
                </c:pt>
                <c:pt idx="13">
                  <c:v>Онежский</c:v>
                </c:pt>
                <c:pt idx="14">
                  <c:v>Пинежский</c:v>
                </c:pt>
                <c:pt idx="15">
                  <c:v>Плесецкий</c:v>
                </c:pt>
                <c:pt idx="16">
                  <c:v>Приморский</c:v>
                </c:pt>
                <c:pt idx="17">
                  <c:v>Устьянский</c:v>
                </c:pt>
                <c:pt idx="18">
                  <c:v>Холмогорский</c:v>
                </c:pt>
                <c:pt idx="19">
                  <c:v>Шенкурский</c:v>
                </c:pt>
                <c:pt idx="20">
                  <c:v>г.Архангельск</c:v>
                </c:pt>
                <c:pt idx="21">
                  <c:v>г.Коряжма</c:v>
                </c:pt>
                <c:pt idx="22">
                  <c:v>г.Котлас</c:v>
                </c:pt>
                <c:pt idx="23">
                  <c:v>г.Новодвинск</c:v>
                </c:pt>
                <c:pt idx="24">
                  <c:v>г.Северодвинск</c:v>
                </c:pt>
                <c:pt idx="25">
                  <c:v>г.Мирный</c:v>
                </c:pt>
              </c:strCache>
            </c:strRef>
          </c:cat>
          <c:val>
            <c:numRef>
              <c:f>Лист2!$C$1:$C$26</c:f>
              <c:numCache>
                <c:formatCode>General</c:formatCode>
                <c:ptCount val="26"/>
                <c:pt idx="0">
                  <c:v>16.600000000000001</c:v>
                </c:pt>
                <c:pt idx="1">
                  <c:v>21.3</c:v>
                </c:pt>
                <c:pt idx="2">
                  <c:v>16.7</c:v>
                </c:pt>
                <c:pt idx="3">
                  <c:v>18.899999999999999</c:v>
                </c:pt>
                <c:pt idx="4">
                  <c:v>15.9</c:v>
                </c:pt>
                <c:pt idx="5">
                  <c:v>18.600000000000001</c:v>
                </c:pt>
                <c:pt idx="6">
                  <c:v>15.7</c:v>
                </c:pt>
                <c:pt idx="7">
                  <c:v>16.8</c:v>
                </c:pt>
                <c:pt idx="8">
                  <c:v>16.8</c:v>
                </c:pt>
                <c:pt idx="9">
                  <c:v>23.1</c:v>
                </c:pt>
                <c:pt idx="10">
                  <c:v>16.600000000000001</c:v>
                </c:pt>
                <c:pt idx="11">
                  <c:v>0</c:v>
                </c:pt>
                <c:pt idx="12">
                  <c:v>17.100000000000001</c:v>
                </c:pt>
                <c:pt idx="13">
                  <c:v>15.5</c:v>
                </c:pt>
                <c:pt idx="14">
                  <c:v>15.6</c:v>
                </c:pt>
                <c:pt idx="15">
                  <c:v>17.100000000000001</c:v>
                </c:pt>
                <c:pt idx="16">
                  <c:v>12.7</c:v>
                </c:pt>
                <c:pt idx="17">
                  <c:v>16.7</c:v>
                </c:pt>
                <c:pt idx="18">
                  <c:v>18.600000000000001</c:v>
                </c:pt>
                <c:pt idx="19">
                  <c:v>18.399999999999999</c:v>
                </c:pt>
                <c:pt idx="20">
                  <c:v>11.3</c:v>
                </c:pt>
                <c:pt idx="21">
                  <c:v>13.2</c:v>
                </c:pt>
                <c:pt idx="22">
                  <c:v>13.4</c:v>
                </c:pt>
                <c:pt idx="23">
                  <c:v>12.6</c:v>
                </c:pt>
                <c:pt idx="24">
                  <c:v>11.6</c:v>
                </c:pt>
                <c:pt idx="25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6146496"/>
        <c:axId val="256146888"/>
      </c:barChart>
      <c:catAx>
        <c:axId val="25614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6146888"/>
        <c:crosses val="autoZero"/>
        <c:auto val="1"/>
        <c:lblAlgn val="ctr"/>
        <c:lblOffset val="100"/>
        <c:noMultiLvlLbl val="0"/>
      </c:catAx>
      <c:valAx>
        <c:axId val="25614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614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Младенческая</a:t>
            </a:r>
            <a:r>
              <a:rPr lang="ru-RU" baseline="0" dirty="0" smtClean="0"/>
              <a:t> смертность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Лист3!$A$1:$A$26</c:f>
              <c:strCache>
                <c:ptCount val="26"/>
                <c:pt idx="0">
                  <c:v>Вельский</c:v>
                </c:pt>
                <c:pt idx="1">
                  <c:v>Верхнетоемский</c:v>
                </c:pt>
                <c:pt idx="2">
                  <c:v>Вилегодский</c:v>
                </c:pt>
                <c:pt idx="3">
                  <c:v>Виноградовский</c:v>
                </c:pt>
                <c:pt idx="4">
                  <c:v>Каргопольский</c:v>
                </c:pt>
                <c:pt idx="5">
                  <c:v>Коношский</c:v>
                </c:pt>
                <c:pt idx="6">
                  <c:v>Котласский</c:v>
                </c:pt>
                <c:pt idx="7">
                  <c:v>Красноборский</c:v>
                </c:pt>
                <c:pt idx="8">
                  <c:v>Ленский</c:v>
                </c:pt>
                <c:pt idx="9">
                  <c:v>Лешуконский</c:v>
                </c:pt>
                <c:pt idx="10">
                  <c:v>Мезенский</c:v>
                </c:pt>
                <c:pt idx="11">
                  <c:v>Новая Земля</c:v>
                </c:pt>
                <c:pt idx="12">
                  <c:v>Няндомский</c:v>
                </c:pt>
                <c:pt idx="13">
                  <c:v>Онежский</c:v>
                </c:pt>
                <c:pt idx="14">
                  <c:v>Пинежский</c:v>
                </c:pt>
                <c:pt idx="15">
                  <c:v>Плесецкий</c:v>
                </c:pt>
                <c:pt idx="16">
                  <c:v>Приморский</c:v>
                </c:pt>
                <c:pt idx="17">
                  <c:v>Устьянский</c:v>
                </c:pt>
                <c:pt idx="18">
                  <c:v>Холмогорский</c:v>
                </c:pt>
                <c:pt idx="19">
                  <c:v>Шенкурский</c:v>
                </c:pt>
                <c:pt idx="20">
                  <c:v>г.Архангельск</c:v>
                </c:pt>
                <c:pt idx="21">
                  <c:v>г.Коряжма</c:v>
                </c:pt>
                <c:pt idx="22">
                  <c:v>г.Котлас</c:v>
                </c:pt>
                <c:pt idx="23">
                  <c:v>г.Новодвинск</c:v>
                </c:pt>
                <c:pt idx="24">
                  <c:v>г.Северодвинск</c:v>
                </c:pt>
                <c:pt idx="25">
                  <c:v>г.Мирный</c:v>
                </c:pt>
              </c:strCache>
            </c:strRef>
          </c:cat>
          <c:val>
            <c:numRef>
              <c:f>Лист3!$B$1:$B$26</c:f>
              <c:numCache>
                <c:formatCode>General</c:formatCode>
                <c:ptCount val="26"/>
                <c:pt idx="0">
                  <c:v>8.8000000000000007</c:v>
                </c:pt>
                <c:pt idx="1">
                  <c:v>13.2</c:v>
                </c:pt>
                <c:pt idx="2">
                  <c:v>0</c:v>
                </c:pt>
                <c:pt idx="3">
                  <c:v>4.0999999999999996</c:v>
                </c:pt>
                <c:pt idx="4">
                  <c:v>7.5</c:v>
                </c:pt>
                <c:pt idx="5">
                  <c:v>0</c:v>
                </c:pt>
                <c:pt idx="6">
                  <c:v>4</c:v>
                </c:pt>
                <c:pt idx="7">
                  <c:v>10.199999999999999</c:v>
                </c:pt>
                <c:pt idx="8">
                  <c:v>11.9</c:v>
                </c:pt>
                <c:pt idx="9">
                  <c:v>8.1999999999999993</c:v>
                </c:pt>
                <c:pt idx="10">
                  <c:v>0</c:v>
                </c:pt>
                <c:pt idx="11">
                  <c:v>0</c:v>
                </c:pt>
                <c:pt idx="12">
                  <c:v>7.6</c:v>
                </c:pt>
                <c:pt idx="13">
                  <c:v>4.2</c:v>
                </c:pt>
                <c:pt idx="14">
                  <c:v>2.6</c:v>
                </c:pt>
                <c:pt idx="15">
                  <c:v>9.8000000000000007</c:v>
                </c:pt>
                <c:pt idx="16">
                  <c:v>8.1999999999999993</c:v>
                </c:pt>
                <c:pt idx="17">
                  <c:v>7.8</c:v>
                </c:pt>
                <c:pt idx="18">
                  <c:v>5.7</c:v>
                </c:pt>
                <c:pt idx="19">
                  <c:v>5.0999999999999996</c:v>
                </c:pt>
                <c:pt idx="20">
                  <c:v>8.9</c:v>
                </c:pt>
                <c:pt idx="21">
                  <c:v>6.3</c:v>
                </c:pt>
                <c:pt idx="22">
                  <c:v>12.1</c:v>
                </c:pt>
                <c:pt idx="23">
                  <c:v>2.2999999999999998</c:v>
                </c:pt>
                <c:pt idx="24">
                  <c:v>8</c:v>
                </c:pt>
                <c:pt idx="25">
                  <c:v>5.6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Лист3!$A$1:$A$26</c:f>
              <c:strCache>
                <c:ptCount val="26"/>
                <c:pt idx="0">
                  <c:v>Вельский</c:v>
                </c:pt>
                <c:pt idx="1">
                  <c:v>Верхнетоемский</c:v>
                </c:pt>
                <c:pt idx="2">
                  <c:v>Вилегодский</c:v>
                </c:pt>
                <c:pt idx="3">
                  <c:v>Виноградовский</c:v>
                </c:pt>
                <c:pt idx="4">
                  <c:v>Каргопольский</c:v>
                </c:pt>
                <c:pt idx="5">
                  <c:v>Коношский</c:v>
                </c:pt>
                <c:pt idx="6">
                  <c:v>Котласский</c:v>
                </c:pt>
                <c:pt idx="7">
                  <c:v>Красноборский</c:v>
                </c:pt>
                <c:pt idx="8">
                  <c:v>Ленский</c:v>
                </c:pt>
                <c:pt idx="9">
                  <c:v>Лешуконский</c:v>
                </c:pt>
                <c:pt idx="10">
                  <c:v>Мезенский</c:v>
                </c:pt>
                <c:pt idx="11">
                  <c:v>Новая Земля</c:v>
                </c:pt>
                <c:pt idx="12">
                  <c:v>Няндомский</c:v>
                </c:pt>
                <c:pt idx="13">
                  <c:v>Онежский</c:v>
                </c:pt>
                <c:pt idx="14">
                  <c:v>Пинежский</c:v>
                </c:pt>
                <c:pt idx="15">
                  <c:v>Плесецкий</c:v>
                </c:pt>
                <c:pt idx="16">
                  <c:v>Приморский</c:v>
                </c:pt>
                <c:pt idx="17">
                  <c:v>Устьянский</c:v>
                </c:pt>
                <c:pt idx="18">
                  <c:v>Холмогорский</c:v>
                </c:pt>
                <c:pt idx="19">
                  <c:v>Шенкурский</c:v>
                </c:pt>
                <c:pt idx="20">
                  <c:v>г.Архангельск</c:v>
                </c:pt>
                <c:pt idx="21">
                  <c:v>г.Коряжма</c:v>
                </c:pt>
                <c:pt idx="22">
                  <c:v>г.Котлас</c:v>
                </c:pt>
                <c:pt idx="23">
                  <c:v>г.Новодвинск</c:v>
                </c:pt>
                <c:pt idx="24">
                  <c:v>г.Северодвинск</c:v>
                </c:pt>
                <c:pt idx="25">
                  <c:v>г.Мирный</c:v>
                </c:pt>
              </c:strCache>
            </c:strRef>
          </c:cat>
          <c:val>
            <c:numRef>
              <c:f>Лист3!$C$1:$C$26</c:f>
              <c:numCache>
                <c:formatCode>General</c:formatCode>
                <c:ptCount val="26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22.9</c:v>
                </c:pt>
                <c:pt idx="4">
                  <c:v>18.100000000000001</c:v>
                </c:pt>
                <c:pt idx="5">
                  <c:v>13.9</c:v>
                </c:pt>
                <c:pt idx="6">
                  <c:v>7.7</c:v>
                </c:pt>
                <c:pt idx="7">
                  <c:v>5.9</c:v>
                </c:pt>
                <c:pt idx="8">
                  <c:v>0</c:v>
                </c:pt>
                <c:pt idx="9">
                  <c:v>16</c:v>
                </c:pt>
                <c:pt idx="10">
                  <c:v>0</c:v>
                </c:pt>
                <c:pt idx="11">
                  <c:v>0</c:v>
                </c:pt>
                <c:pt idx="12">
                  <c:v>21</c:v>
                </c:pt>
                <c:pt idx="13">
                  <c:v>4.4000000000000004</c:v>
                </c:pt>
                <c:pt idx="14">
                  <c:v>2.7</c:v>
                </c:pt>
                <c:pt idx="15">
                  <c:v>10.1</c:v>
                </c:pt>
                <c:pt idx="16">
                  <c:v>2.9</c:v>
                </c:pt>
                <c:pt idx="17">
                  <c:v>13.1</c:v>
                </c:pt>
                <c:pt idx="18">
                  <c:v>0</c:v>
                </c:pt>
                <c:pt idx="19">
                  <c:v>5.3</c:v>
                </c:pt>
                <c:pt idx="20">
                  <c:v>4.2</c:v>
                </c:pt>
                <c:pt idx="21">
                  <c:v>6.3</c:v>
                </c:pt>
                <c:pt idx="22">
                  <c:v>5.0999999999999996</c:v>
                </c:pt>
                <c:pt idx="23">
                  <c:v>2.2000000000000002</c:v>
                </c:pt>
                <c:pt idx="24">
                  <c:v>7.4</c:v>
                </c:pt>
                <c:pt idx="25">
                  <c:v>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188240"/>
        <c:axId val="262182752"/>
      </c:barChart>
      <c:catAx>
        <c:axId val="26218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182752"/>
        <c:crosses val="autoZero"/>
        <c:auto val="1"/>
        <c:lblAlgn val="ctr"/>
        <c:lblOffset val="100"/>
        <c:noMultiLvlLbl val="0"/>
      </c:catAx>
      <c:valAx>
        <c:axId val="26218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18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Умершие</a:t>
            </a:r>
            <a:r>
              <a:rPr lang="ru-RU" baseline="0" dirty="0" smtClean="0"/>
              <a:t> по причинам смерти за 2014 год в Архангельской области, на 100000 нас.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2501613746709793"/>
          <c:y val="8.93277213617511E-2"/>
          <c:w val="0.55531641496399098"/>
          <c:h val="0.8589823710638417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Лист4!$A$1:$A$19</c:f>
              <c:strCache>
                <c:ptCount val="19"/>
                <c:pt idx="0">
                  <c:v>От инфекционных и паразитарных болезней</c:v>
                </c:pt>
                <c:pt idx="1">
                  <c:v>От новообразований, в т.ч.</c:v>
                </c:pt>
                <c:pt idx="2">
                  <c:v>- злокачественных</c:v>
                </c:pt>
                <c:pt idx="3">
                  <c:v>От болезней крови и кроветворных органов и отдельных нарушений с вовлечением иммунного статуса</c:v>
                </c:pt>
                <c:pt idx="4">
                  <c:v>От болезней эндокринной системы, расстройств питания</c:v>
                </c:pt>
                <c:pt idx="5">
                  <c:v>От психических расстройств</c:v>
                </c:pt>
                <c:pt idx="6">
                  <c:v>От болезней нервной системы</c:v>
                </c:pt>
                <c:pt idx="7">
                  <c:v>От болезней уха и сосцевидного отростка</c:v>
                </c:pt>
                <c:pt idx="8">
                  <c:v>От болезней системы кровообращения</c:v>
                </c:pt>
                <c:pt idx="9">
                  <c:v>От болезней органов дыхания</c:v>
                </c:pt>
                <c:pt idx="10">
                  <c:v>От болезней внутренних органов</c:v>
                </c:pt>
                <c:pt idx="11">
                  <c:v>От болезней кожи и подкожной клетчатки</c:v>
                </c:pt>
                <c:pt idx="12">
                  <c:v>От болезней костно-мышечной системы и соединительной ткани</c:v>
                </c:pt>
                <c:pt idx="13">
                  <c:v>От болезней мочеполовой системы</c:v>
                </c:pt>
                <c:pt idx="14">
                  <c:v>От беременности, родов и в послеродовом периоде</c:v>
                </c:pt>
                <c:pt idx="15">
                  <c:v>От отдельных состояний, возникающих в перинатальном периоде</c:v>
                </c:pt>
                <c:pt idx="16">
                  <c:v>От врожденных аномалий</c:v>
                </c:pt>
                <c:pt idx="17">
                  <c:v>От симптомов, признаков и отклонений от нормы, выявленных при клинических и лабораторных исследованиях, не классифицированных в других рубриках</c:v>
                </c:pt>
                <c:pt idx="18">
                  <c:v>От несчастных случаев, отравлений и травм</c:v>
                </c:pt>
              </c:strCache>
            </c:strRef>
          </c:cat>
          <c:val>
            <c:numRef>
              <c:f>Лист4!$B$1:$B$19</c:f>
              <c:numCache>
                <c:formatCode>General</c:formatCode>
                <c:ptCount val="19"/>
                <c:pt idx="0">
                  <c:v>9.8000000000000007</c:v>
                </c:pt>
                <c:pt idx="1">
                  <c:v>226.6</c:v>
                </c:pt>
                <c:pt idx="2">
                  <c:v>224.1</c:v>
                </c:pt>
                <c:pt idx="3">
                  <c:v>1</c:v>
                </c:pt>
                <c:pt idx="4">
                  <c:v>17.2</c:v>
                </c:pt>
                <c:pt idx="5">
                  <c:v>0</c:v>
                </c:pt>
                <c:pt idx="6">
                  <c:v>11.5</c:v>
                </c:pt>
                <c:pt idx="7">
                  <c:v>0.1</c:v>
                </c:pt>
                <c:pt idx="8">
                  <c:v>759.3</c:v>
                </c:pt>
                <c:pt idx="9">
                  <c:v>45.5</c:v>
                </c:pt>
                <c:pt idx="10">
                  <c:v>62.9</c:v>
                </c:pt>
                <c:pt idx="11">
                  <c:v>0.8</c:v>
                </c:pt>
                <c:pt idx="12">
                  <c:v>2.4</c:v>
                </c:pt>
                <c:pt idx="13">
                  <c:v>12.3</c:v>
                </c:pt>
                <c:pt idx="14">
                  <c:v>0.2</c:v>
                </c:pt>
                <c:pt idx="15">
                  <c:v>4.2</c:v>
                </c:pt>
                <c:pt idx="16">
                  <c:v>3</c:v>
                </c:pt>
                <c:pt idx="17">
                  <c:v>25.5</c:v>
                </c:pt>
                <c:pt idx="18">
                  <c:v>158.80000000000001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1049552"/>
        <c:axId val="261059744"/>
      </c:barChart>
      <c:catAx>
        <c:axId val="26104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059744"/>
        <c:crosses val="autoZero"/>
        <c:auto val="1"/>
        <c:lblAlgn val="ctr"/>
        <c:lblOffset val="100"/>
        <c:noMultiLvlLbl val="0"/>
      </c:catAx>
      <c:valAx>
        <c:axId val="261059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04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5E51-5B07-4BF2-AAAA-CFE874DACAD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8C2A5-4872-44DB-A27F-5EBEB4976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5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Рейтинг составлен по 15 бальной шкале, в</a:t>
            </a:r>
            <a:r>
              <a:rPr lang="ru-RU" baseline="0" dirty="0" smtClean="0"/>
              <a:t> которую вошли исполнение предусмотренных законом обязанностей (9), прав (4), работа по формированию ЗОЖ (1), наличие в МО соотв. программ (1)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45753-27D7-49F3-8DE8-7F01EDEC687C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7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07375" cy="1008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225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850" y="1484313"/>
            <a:ext cx="4033838" cy="2119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850" y="3756025"/>
            <a:ext cx="4033838" cy="2120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31219-826E-4D58-9898-8059C0284904}" type="datetime1">
              <a:rPr lang="en-GB"/>
              <a:pPr>
                <a:defRPr/>
              </a:pPr>
              <a:t>24/03/2015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Pekka Puska, Director General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6AED9-F005-4DB4-BDF7-B4AEA51565E1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08072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9EB3-ACD7-4FB1-9A19-CF65A19D50CE}" type="datetime1">
              <a:rPr lang="en-GB"/>
              <a:pPr>
                <a:defRPr/>
              </a:pPr>
              <a:t>24/03/2015</a:t>
            </a:fld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Pekka Puska, Director General</a:t>
            </a: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019D2-877B-40AA-BA30-8150420E5D97}" type="slidenum">
              <a:rPr lang="fi-FI" altLang="ru-RU"/>
              <a:pPr/>
              <a:t>‹#›</a:t>
            </a:fld>
            <a:endParaRPr lang="fi-FI" altLang="ru-RU"/>
          </a:p>
        </p:txBody>
      </p:sp>
    </p:spTree>
    <p:extLst>
      <p:ext uri="{BB962C8B-B14F-4D97-AF65-F5344CB8AC3E}">
        <p14:creationId xmlns:p14="http://schemas.microsoft.com/office/powerpoint/2010/main" val="2742735526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07375" cy="10080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457200" y="1484313"/>
            <a:ext cx="8218488" cy="4392612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Pioppi 25.9.2009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9CFF8-FF44-4465-938C-CF3CCC678259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688331221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819D98-DC59-4EB2-A5D0-8D5F868B2B04}" type="slidenum">
              <a:rPr lang="fi-FI" altLang="ru-RU"/>
              <a:pPr/>
              <a:t>‹#›</a:t>
            </a:fld>
            <a:endParaRPr lang="fi-FI" alt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7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C61F16-FBA0-4861-99B1-B460FE452732}" type="slidenum">
              <a:rPr lang="fi-FI" altLang="ru-RU"/>
              <a:pPr/>
              <a:t>‹#›</a:t>
            </a:fld>
            <a:endParaRPr lang="fi-FI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36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FontTx/>
                  <a:buChar char="•"/>
                  <a:defRPr/>
                </a:pPr>
                <a:endParaRPr lang="fi-FI" sz="2400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FontTx/>
                  <a:buChar char="•"/>
                  <a:defRPr/>
                </a:pPr>
                <a:endParaRPr lang="fi-FI" sz="2400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FontTx/>
                  <a:buChar char="•"/>
                  <a:defRPr/>
                </a:pPr>
                <a:endParaRPr lang="fi-FI" sz="2400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FontTx/>
                  <a:buChar char="•"/>
                  <a:defRPr/>
                </a:pPr>
                <a:endParaRPr lang="fi-FI" sz="2400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FontTx/>
                  <a:buChar char="•"/>
                  <a:defRPr/>
                </a:pPr>
                <a:endParaRPr lang="fi-FI" sz="2400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Tx/>
                <a:buChar char="•"/>
                <a:defRPr/>
              </a:pPr>
              <a:endParaRPr lang="fi-FI" sz="240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Tx/>
                <a:buChar char="•"/>
                <a:defRPr/>
              </a:pPr>
              <a:endParaRPr lang="fi-FI" sz="240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1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1C2C08-916A-4BB8-BD25-AC765061E823}" type="slidenum">
              <a:rPr lang="fi-FI" altLang="ru-RU"/>
              <a:pPr/>
              <a:t>‹#›</a:t>
            </a:fld>
            <a:endParaRPr lang="fi-FI" altLang="ru-RU"/>
          </a:p>
        </p:txBody>
      </p:sp>
    </p:spTree>
    <p:extLst>
      <p:ext uri="{BB962C8B-B14F-4D97-AF65-F5344CB8AC3E}">
        <p14:creationId xmlns:p14="http://schemas.microsoft.com/office/powerpoint/2010/main" val="2213380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07375" cy="10080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457200" y="1484313"/>
            <a:ext cx="8218488" cy="4392612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white">
                    <a:tint val="75000"/>
                  </a:prstClr>
                </a:solidFill>
              </a:rPr>
              <a:t>Pioppi 25.9.2009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9CFF8-FF44-4465-938C-CF3CCC678259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050914250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3BEA8-CD79-4C8F-BD6E-829FB1906617}" type="datetimeFigureOut">
              <a:rPr lang="fi-FI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24.3.2015</a:t>
            </a:fld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0BBAC-3212-4EB7-850E-C6684278B6C6}" type="slidenum">
              <a:rPr lang="fi-FI" altLang="ru-RU"/>
              <a:pPr/>
              <a:t>‹#›</a:t>
            </a:fld>
            <a:endParaRPr lang="fi-FI" altLang="ru-RU"/>
          </a:p>
        </p:txBody>
      </p:sp>
    </p:spTree>
    <p:extLst>
      <p:ext uri="{BB962C8B-B14F-4D97-AF65-F5344CB8AC3E}">
        <p14:creationId xmlns:p14="http://schemas.microsoft.com/office/powerpoint/2010/main" val="354519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225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1850" y="1484313"/>
            <a:ext cx="40338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8288-BD0D-47B4-AF15-7BF532558BA7}" type="datetime1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24/03/2015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white">
                    <a:tint val="75000"/>
                  </a:prstClr>
                </a:solidFill>
              </a:rPr>
              <a:t>Pekka Puska, Director General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85E50-3E38-4C52-88A9-02E2B87DCBCA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157531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9EB3-ACD7-4FB1-9A19-CF65A19D50CE}" type="datetime1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24/03/2015</a:t>
            </a:fld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Pekka Puska, Director General</a:t>
            </a: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019D2-877B-40AA-BA30-8150420E5D97}" type="slidenum">
              <a:rPr lang="fi-FI" altLang="ru-RU"/>
              <a:pPr/>
              <a:t>‹#›</a:t>
            </a:fld>
            <a:endParaRPr lang="fi-FI" altLang="ru-RU"/>
          </a:p>
        </p:txBody>
      </p:sp>
    </p:spTree>
    <p:extLst>
      <p:ext uri="{BB962C8B-B14F-4D97-AF65-F5344CB8AC3E}">
        <p14:creationId xmlns:p14="http://schemas.microsoft.com/office/powerpoint/2010/main" val="4293805571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ru-RU" smtClean="0"/>
              <a:t>Muokkaa perustyyl. napsautt.</a:t>
            </a:r>
          </a:p>
        </p:txBody>
      </p:sp>
      <p:sp>
        <p:nvSpPr>
          <p:cNvPr id="1126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ru-RU" smtClean="0"/>
              <a:t>Muokkaa tekstin perustyylejä napsauttamalla</a:t>
            </a:r>
          </a:p>
          <a:p>
            <a:pPr lvl="1"/>
            <a:r>
              <a:rPr lang="fi-FI" altLang="ru-RU" smtClean="0"/>
              <a:t>toinen taso</a:t>
            </a:r>
          </a:p>
          <a:p>
            <a:pPr lvl="2"/>
            <a:r>
              <a:rPr lang="fi-FI" altLang="ru-RU" smtClean="0"/>
              <a:t>kolmas taso</a:t>
            </a:r>
          </a:p>
          <a:p>
            <a:pPr lvl="3"/>
            <a:r>
              <a:rPr lang="fi-FI" altLang="ru-RU" smtClean="0"/>
              <a:t>neljäs taso</a:t>
            </a:r>
          </a:p>
          <a:p>
            <a:pPr lvl="4"/>
            <a:r>
              <a:rPr lang="fi-FI" altLang="ru-RU" smtClean="0"/>
              <a:t>viides taso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42458A8-DA8D-474D-967D-257EF5995A88}" type="slidenum">
              <a:rPr lang="fi-FI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‹#›</a:t>
            </a:fld>
            <a:endParaRPr lang="fi-FI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3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formylazd@mail.ru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Национальная стратегия в профилактике ХНИЗ и формировании ЗОЖ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581128"/>
            <a:ext cx="5982488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Надежда Сергеевна </a:t>
            </a:r>
            <a:r>
              <a:rPr lang="ru-RU" dirty="0" err="1" smtClean="0"/>
              <a:t>Пышнограева</a:t>
            </a:r>
            <a:r>
              <a:rPr lang="ru-RU" dirty="0" smtClean="0"/>
              <a:t>, </a:t>
            </a:r>
          </a:p>
          <a:p>
            <a:r>
              <a:rPr lang="ru-RU" sz="1600" dirty="0" smtClean="0"/>
              <a:t>главный внештатный специалист по медицинской профилактике министерства здравоохранения Архангельской области, директор ГБУЗ АО «АЦМП», председатель АРОО «Союз медицинских профессионалов»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6165304"/>
            <a:ext cx="35283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г.Архангельск, </a:t>
            </a:r>
          </a:p>
          <a:p>
            <a:pPr algn="ctr"/>
            <a:r>
              <a:rPr lang="ru-RU" dirty="0" smtClean="0"/>
              <a:t>25 марта 2015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/>
              <a:t>Программы</a:t>
            </a:r>
            <a:r>
              <a:rPr lang="en-US" sz="3600" b="1" dirty="0" smtClean="0"/>
              <a:t> </a:t>
            </a:r>
            <a:r>
              <a:rPr lang="ru-RU" sz="3600" b="1" dirty="0" smtClean="0"/>
              <a:t>как основной механизм реализации мер профилактики НИЗ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4726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7200" dirty="0" smtClean="0">
                <a:solidFill>
                  <a:srgbClr val="C00000"/>
                </a:solidFill>
              </a:rPr>
              <a:t>Статья 12.   </a:t>
            </a:r>
            <a:r>
              <a:rPr lang="ru-RU" sz="7200" b="1" dirty="0" smtClean="0">
                <a:solidFill>
                  <a:srgbClr val="C00000"/>
                </a:solidFill>
              </a:rPr>
              <a:t>Приоритет профилактики в сфере охраны здоровья</a:t>
            </a:r>
            <a:endParaRPr lang="ru-RU" sz="7200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ru-RU" sz="7200" dirty="0" smtClean="0"/>
              <a:t>Приоритет профилактики в сфере охраны здоровья обеспечивается путем:</a:t>
            </a:r>
          </a:p>
          <a:p>
            <a:pPr>
              <a:lnSpc>
                <a:spcPct val="120000"/>
              </a:lnSpc>
            </a:pPr>
            <a:r>
              <a:rPr lang="ru-RU" sz="7200" dirty="0" smtClean="0"/>
              <a:t> разработки и реализации программ формирования здорового образа жизни, </a:t>
            </a:r>
          </a:p>
          <a:p>
            <a:pPr>
              <a:lnSpc>
                <a:spcPct val="120000"/>
              </a:lnSpc>
              <a:buNone/>
            </a:pPr>
            <a:r>
              <a:rPr lang="ru-RU" sz="7200" dirty="0" smtClean="0"/>
              <a:t>     том числе программ снижения потребления алкоголя и табака, предупреждения и борьбы с немедицинским потреблением наркотических средств и психотропных веществ; </a:t>
            </a:r>
          </a:p>
          <a:p>
            <a:pPr>
              <a:lnSpc>
                <a:spcPct val="120000"/>
              </a:lnSpc>
              <a:buNone/>
            </a:pPr>
            <a:r>
              <a:rPr lang="ru-RU" sz="7200" dirty="0" smtClean="0">
                <a:solidFill>
                  <a:srgbClr val="C00000"/>
                </a:solidFill>
              </a:rPr>
              <a:t>Статья 14.  </a:t>
            </a:r>
            <a:r>
              <a:rPr lang="ru-RU" sz="7200" b="1" dirty="0" smtClean="0">
                <a:solidFill>
                  <a:srgbClr val="C00000"/>
                </a:solidFill>
              </a:rPr>
              <a:t>Полномочия федеральных органов государственной власти</a:t>
            </a:r>
            <a:endParaRPr lang="ru-RU" sz="7200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ru-RU" sz="7200" dirty="0" smtClean="0">
                <a:solidFill>
                  <a:srgbClr val="C00000"/>
                </a:solidFill>
              </a:rPr>
              <a:t>                    </a:t>
            </a:r>
            <a:r>
              <a:rPr lang="ru-RU" sz="7200" b="1" dirty="0" smtClean="0">
                <a:solidFill>
                  <a:srgbClr val="C00000"/>
                </a:solidFill>
              </a:rPr>
              <a:t>в сфере охраны здоровья</a:t>
            </a:r>
            <a:endParaRPr lang="ru-RU" sz="7200" dirty="0" smtClean="0">
              <a:solidFill>
                <a:srgbClr val="C00000"/>
              </a:solidFill>
            </a:endParaRPr>
          </a:p>
          <a:p>
            <a:pPr hangingPunct="0">
              <a:lnSpc>
                <a:spcPct val="120000"/>
              </a:lnSpc>
              <a:buNone/>
            </a:pPr>
            <a:r>
              <a:rPr lang="ru-RU" sz="7200" dirty="0" smtClean="0"/>
              <a:t>1) … разработка и реализация программ формирования здорового образа жизни …, реализация мер по развитию здравоохранения, профилактике заболеваний, … санитарно-гигиеническому просвещению;</a:t>
            </a:r>
          </a:p>
          <a:p>
            <a:pPr>
              <a:lnSpc>
                <a:spcPct val="120000"/>
              </a:lnSpc>
              <a:buNone/>
            </a:pPr>
            <a:r>
              <a:rPr lang="ru-RU" sz="7200" dirty="0" smtClean="0">
                <a:solidFill>
                  <a:srgbClr val="C00000"/>
                </a:solidFill>
              </a:rPr>
              <a:t>Статья 16.   </a:t>
            </a:r>
            <a:r>
              <a:rPr lang="ru-RU" sz="7200" b="1" dirty="0" smtClean="0">
                <a:solidFill>
                  <a:srgbClr val="C00000"/>
                </a:solidFill>
              </a:rPr>
              <a:t>Полномочия  органов  государственной  власти  субъектов</a:t>
            </a:r>
            <a:r>
              <a:rPr lang="ru-RU" sz="7200" dirty="0" smtClean="0">
                <a:solidFill>
                  <a:srgbClr val="C00000"/>
                </a:solidFill>
              </a:rPr>
              <a:t>                             </a:t>
            </a:r>
            <a:r>
              <a:rPr lang="ru-RU" sz="7200" b="1" dirty="0" smtClean="0">
                <a:solidFill>
                  <a:srgbClr val="C00000"/>
                </a:solidFill>
              </a:rPr>
              <a:t>Российской Федерации в сфере охраны здоровья граждан</a:t>
            </a:r>
            <a:endParaRPr lang="ru-RU" sz="7200" dirty="0" smtClean="0"/>
          </a:p>
          <a:p>
            <a:pPr hangingPunct="0">
              <a:lnSpc>
                <a:spcPct val="120000"/>
              </a:lnSpc>
              <a:buNone/>
            </a:pPr>
            <a:r>
              <a:rPr lang="ru-RU" sz="7200" dirty="0" smtClean="0"/>
              <a:t>2) разработка, утверждение и реализация программ … профилактики заболеваний, …, а также участие в санитарно-гигиеническом просвещении населения</a:t>
            </a:r>
          </a:p>
          <a:p>
            <a:pPr hangingPunct="0">
              <a:lnSpc>
                <a:spcPct val="120000"/>
              </a:lnSpc>
              <a:buNone/>
            </a:pPr>
            <a:endParaRPr lang="ru-RU" sz="7200" dirty="0" smtClean="0"/>
          </a:p>
          <a:p>
            <a:pPr>
              <a:lnSpc>
                <a:spcPct val="120000"/>
              </a:lnSpc>
              <a:buNone/>
            </a:pPr>
            <a:r>
              <a:rPr lang="en-US" sz="6400" dirty="0" smtClean="0">
                <a:solidFill>
                  <a:srgbClr val="C00000"/>
                </a:solidFill>
              </a:rPr>
              <a:t>№</a:t>
            </a:r>
            <a:r>
              <a:rPr lang="ru-RU" sz="6400" dirty="0" smtClean="0">
                <a:solidFill>
                  <a:srgbClr val="C00000"/>
                </a:solidFill>
              </a:rPr>
              <a:t>323-</a:t>
            </a:r>
            <a:r>
              <a:rPr lang="en-US" sz="6400" dirty="0" smtClean="0">
                <a:solidFill>
                  <a:srgbClr val="C00000"/>
                </a:solidFill>
              </a:rPr>
              <a:t>ФЗ </a:t>
            </a:r>
            <a:r>
              <a:rPr lang="ru-RU" sz="6400" dirty="0" smtClean="0">
                <a:solidFill>
                  <a:srgbClr val="C00000"/>
                </a:solidFill>
              </a:rPr>
              <a:t>от 22.11.2011 «</a:t>
            </a:r>
            <a:r>
              <a:rPr lang="en-US" sz="6400" dirty="0" err="1" smtClean="0">
                <a:solidFill>
                  <a:srgbClr val="C00000"/>
                </a:solidFill>
              </a:rPr>
              <a:t>Об</a:t>
            </a:r>
            <a:r>
              <a:rPr lang="en-US" sz="6400" dirty="0" smtClean="0">
                <a:solidFill>
                  <a:srgbClr val="C00000"/>
                </a:solidFill>
              </a:rPr>
              <a:t> </a:t>
            </a:r>
            <a:r>
              <a:rPr lang="ru-RU" sz="6400" dirty="0" smtClean="0">
                <a:solidFill>
                  <a:srgbClr val="C00000"/>
                </a:solidFill>
              </a:rPr>
              <a:t>основах охраны здоровья граждан в Росс</a:t>
            </a:r>
            <a:r>
              <a:rPr lang="en-US" sz="6400" dirty="0" err="1" smtClean="0">
                <a:solidFill>
                  <a:srgbClr val="C00000"/>
                </a:solidFill>
              </a:rPr>
              <a:t>ийской</a:t>
            </a:r>
            <a:r>
              <a:rPr lang="en-US" sz="6400" dirty="0" smtClean="0">
                <a:solidFill>
                  <a:srgbClr val="C00000"/>
                </a:solidFill>
              </a:rPr>
              <a:t> </a:t>
            </a:r>
            <a:r>
              <a:rPr lang="ru-RU" sz="6400" dirty="0" smtClean="0">
                <a:solidFill>
                  <a:srgbClr val="C00000"/>
                </a:solidFill>
              </a:rPr>
              <a:t>Федерации»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tsikko 1"/>
          <p:cNvSpPr>
            <a:spLocks noGrp="1"/>
          </p:cNvSpPr>
          <p:nvPr>
            <p:ph type="title"/>
          </p:nvPr>
        </p:nvSpPr>
        <p:spPr>
          <a:xfrm>
            <a:off x="179388" y="44450"/>
            <a:ext cx="8964612" cy="10080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Изменения в образе жизни – чья ответственность? </a:t>
            </a:r>
            <a:endParaRPr lang="fi-FI" altLang="ru-RU" sz="3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5843" name="Sisällön paikkamerkki 2"/>
          <p:cNvSpPr>
            <a:spLocks noGrp="1"/>
          </p:cNvSpPr>
          <p:nvPr>
            <p:ph idx="1"/>
          </p:nvPr>
        </p:nvSpPr>
        <p:spPr>
          <a:xfrm>
            <a:off x="468313" y="620713"/>
            <a:ext cx="8424862" cy="439261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endParaRPr lang="fi-FI" altLang="ru-RU" sz="2800" dirty="0" smtClean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latin typeface="Arial" panose="020B0604020202020204" pitchFamily="34" charset="0"/>
              </a:rPr>
              <a:t>Индивидуальная ответственность важна, однако: </a:t>
            </a:r>
            <a:endParaRPr lang="fi-FI" altLang="ru-RU" sz="2400" dirty="0" smtClean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latin typeface="Arial" panose="020B0604020202020204" pitchFamily="34" charset="0"/>
              </a:rPr>
              <a:t>поведение людей во многом зависит от определяющих социально-экономических факторов,  </a:t>
            </a:r>
            <a:endParaRPr lang="fi-FI" altLang="ru-RU" sz="2400" dirty="0" smtClean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latin typeface="Arial" panose="020B0604020202020204" pitchFamily="34" charset="0"/>
              </a:rPr>
              <a:t>национальные особенности образа жизни имеют глубокие корни в национальной, социальной и физической среде,</a:t>
            </a:r>
            <a:endParaRPr lang="fi-FI" altLang="ru-RU" sz="2400" dirty="0" smtClean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latin typeface="Arial" panose="020B0604020202020204" pitchFamily="34" charset="0"/>
              </a:rPr>
              <a:t>они также подвержены изменениям с помощью политики вмешательства.</a:t>
            </a:r>
            <a:endParaRPr lang="fi-FI" altLang="ru-RU" sz="2400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ru-RU" sz="2800" b="1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ru-RU" sz="2800" b="1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ru-RU" sz="2800" b="1" dirty="0" smtClean="0">
                <a:latin typeface="Arial" panose="020B0604020202020204" pitchFamily="34" charset="0"/>
              </a:rPr>
              <a:t>Общественная ответственность </a:t>
            </a:r>
            <a:endParaRPr lang="fi-FI" altLang="ru-RU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Arial" panose="020B0604020202020204" pitchFamily="34" charset="0"/>
              </a:rPr>
              <a:t> </a:t>
            </a:r>
            <a:r>
              <a:rPr lang="fi-FI" altLang="ru-RU" sz="2800" dirty="0" smtClean="0">
                <a:latin typeface="Arial" panose="020B0604020202020204" pitchFamily="34" charset="0"/>
              </a:rPr>
              <a:t>		</a:t>
            </a:r>
            <a:r>
              <a:rPr lang="ru-RU" altLang="ru-RU" sz="2400" dirty="0" smtClean="0">
                <a:latin typeface="Arial" panose="020B0604020202020204" pitchFamily="34" charset="0"/>
              </a:rPr>
              <a:t>политические действия, </a:t>
            </a:r>
            <a:endParaRPr lang="fi-FI" altLang="ru-RU" sz="24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i-FI" altLang="ru-RU" sz="2400" dirty="0" smtClean="0">
                <a:latin typeface="Arial" panose="020B0604020202020204" pitchFamily="34" charset="0"/>
              </a:rPr>
              <a:t>		</a:t>
            </a:r>
            <a:r>
              <a:rPr lang="ru-RU" altLang="ru-RU" sz="2400" dirty="0" err="1" smtClean="0">
                <a:latin typeface="Arial" panose="020B0604020202020204" pitchFamily="34" charset="0"/>
              </a:rPr>
              <a:t>межсекторальная</a:t>
            </a:r>
            <a:r>
              <a:rPr lang="ru-RU" altLang="ru-RU" sz="2400" dirty="0" smtClean="0">
                <a:latin typeface="Arial" panose="020B0604020202020204" pitchFamily="34" charset="0"/>
              </a:rPr>
              <a:t> работа </a:t>
            </a:r>
            <a:endParaRPr lang="fi-FI" altLang="ru-RU" sz="2400" dirty="0" smtClean="0">
              <a:latin typeface="Arial" panose="020B0604020202020204" pitchFamily="34" charset="0"/>
            </a:endParaRPr>
          </a:p>
        </p:txBody>
      </p:sp>
      <p:sp>
        <p:nvSpPr>
          <p:cNvPr id="12292" name="Alatunnisteen paikkamerkki 4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>
              <a:defRPr/>
            </a:pPr>
            <a:endParaRPr lang="en-GB" dirty="0" smtClean="0"/>
          </a:p>
        </p:txBody>
      </p:sp>
      <p:sp>
        <p:nvSpPr>
          <p:cNvPr id="6" name="Nuoli oikealle 5"/>
          <p:cNvSpPr/>
          <p:nvPr/>
        </p:nvSpPr>
        <p:spPr bwMode="auto">
          <a:xfrm>
            <a:off x="611188" y="4149725"/>
            <a:ext cx="792162" cy="2159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i-FI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5846" name="Suorakulmio 6"/>
          <p:cNvSpPr>
            <a:spLocks noChangeArrowheads="1"/>
          </p:cNvSpPr>
          <p:nvPr/>
        </p:nvSpPr>
        <p:spPr bwMode="auto">
          <a:xfrm>
            <a:off x="179388" y="5013325"/>
            <a:ext cx="5905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Здоровье в целом и профилактика неинфекционных заболеваний (</a:t>
            </a:r>
            <a:r>
              <a:rPr lang="en-US" altLang="ru-RU" sz="2000" b="1" dirty="0">
                <a:solidFill>
                  <a:schemeClr val="accent1">
                    <a:lumMod val="75000"/>
                  </a:schemeClr>
                </a:solidFill>
              </a:rPr>
              <a:t>NCD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) в частности должны учитываться в решениях, принимаемых в различных секторах (оценка воздействия на здоровье)</a:t>
            </a:r>
            <a:endParaRPr lang="fi-FI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5847" name="Ryhmä 13"/>
          <p:cNvGrpSpPr>
            <a:grpSpLocks/>
          </p:cNvGrpSpPr>
          <p:nvPr/>
        </p:nvGrpSpPr>
        <p:grpSpPr bwMode="auto">
          <a:xfrm>
            <a:off x="5978525" y="4149725"/>
            <a:ext cx="3165475" cy="2708275"/>
            <a:chOff x="5978154" y="4149080"/>
            <a:chExt cx="3165846" cy="2708920"/>
          </a:xfrm>
        </p:grpSpPr>
        <p:pic>
          <p:nvPicPr>
            <p:cNvPr id="35848" name="Picture 2" descr="IMAG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r="11072"/>
            <a:stretch>
              <a:fillRect/>
            </a:stretch>
          </p:blipFill>
          <p:spPr bwMode="auto">
            <a:xfrm>
              <a:off x="5978154" y="4149080"/>
              <a:ext cx="3165846" cy="270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kstikehys 7"/>
            <p:cNvSpPr txBox="1"/>
            <p:nvPr/>
          </p:nvSpPr>
          <p:spPr>
            <a:xfrm>
              <a:off x="6011496" y="4619092"/>
              <a:ext cx="1584511" cy="239770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ru-RU" sz="1600" dirty="0">
                  <a:latin typeface="Arial" charset="0"/>
                  <a:cs typeface="Arial" charset="0"/>
                </a:rPr>
                <a:t>Индивидуум</a:t>
              </a:r>
              <a:r>
                <a:rPr lang="ru-RU" sz="1600" b="1" dirty="0">
                  <a:latin typeface="Arial" charset="0"/>
                  <a:cs typeface="Arial" charset="0"/>
                </a:rPr>
                <a:t> </a:t>
              </a:r>
              <a:endParaRPr lang="fi-FI" sz="1600" dirty="0">
                <a:latin typeface="Arial" charset="0"/>
                <a:cs typeface="Arial" charset="0"/>
              </a:endParaRPr>
            </a:p>
          </p:txBody>
        </p:sp>
        <p:sp>
          <p:nvSpPr>
            <p:cNvPr id="9" name="Tekstikehys 8"/>
            <p:cNvSpPr txBox="1"/>
            <p:nvPr/>
          </p:nvSpPr>
          <p:spPr>
            <a:xfrm>
              <a:off x="7669040" y="6006897"/>
              <a:ext cx="1295552" cy="25088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ru-RU" sz="1600" dirty="0">
                  <a:latin typeface="Arial" charset="0"/>
                  <a:cs typeface="Arial" charset="0"/>
                </a:rPr>
                <a:t>общество</a:t>
              </a:r>
              <a:endParaRPr lang="fi-FI" sz="16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kstikehys 12"/>
            <p:cNvSpPr txBox="1"/>
            <p:nvPr/>
          </p:nvSpPr>
          <p:spPr>
            <a:xfrm>
              <a:off x="7884965" y="4652438"/>
              <a:ext cx="1259035" cy="44778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ru-RU" sz="1600" dirty="0">
                  <a:latin typeface="Arial" charset="0"/>
                  <a:cs typeface="Arial" charset="0"/>
                </a:rPr>
                <a:t>бремя </a:t>
              </a:r>
              <a:endParaRPr lang="fi-FI" sz="1600" dirty="0">
                <a:latin typeface="Arial" charset="0"/>
                <a:cs typeface="Arial" charset="0"/>
              </a:endParaRPr>
            </a:p>
            <a:p>
              <a:pPr>
                <a:buFontTx/>
                <a:buNone/>
                <a:defRPr/>
              </a:pPr>
              <a:r>
                <a:rPr lang="ru-RU" sz="1600" dirty="0">
                  <a:latin typeface="Arial" charset="0"/>
                  <a:cs typeface="Arial" charset="0"/>
                </a:rPr>
                <a:t>болезней </a:t>
              </a:r>
              <a:endParaRPr lang="fi-FI" sz="1600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7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err="1" smtClean="0"/>
              <a:t>Межсекторальное</a:t>
            </a:r>
            <a:r>
              <a:rPr lang="ru-RU" sz="3100" b="1" dirty="0" smtClean="0"/>
              <a:t> сотрудничество в целях профилактики - «Учет интересов здоровья во всех стратегиях»</a:t>
            </a:r>
            <a:br>
              <a:rPr lang="ru-RU" sz="3100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/>
          </a:bodyPr>
          <a:lstStyle/>
          <a:p>
            <a:r>
              <a:rPr lang="ru-RU" dirty="0" smtClean="0"/>
              <a:t>На образ жизни людей влияют решения, принимаемые в различных секторах общества многие из них принимаются вне сектора здравоохранения</a:t>
            </a:r>
          </a:p>
          <a:p>
            <a:r>
              <a:rPr lang="ru-RU" dirty="0" smtClean="0"/>
              <a:t>Процесс социальных перемен в сочетании с политикой государства, руководством со стороны экспертов, широкомасштабным укреплением здоровья и мобилизацией усилий всего населения</a:t>
            </a:r>
          </a:p>
          <a:p>
            <a:endParaRPr lang="ru-RU" dirty="0" smtClean="0"/>
          </a:p>
          <a:p>
            <a:r>
              <a:rPr lang="ru-RU" dirty="0" smtClean="0"/>
              <a:t>ПРИМЕРЫ ИЗ ОПЫТА ФИНЛЯНДИИ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0974"/>
          <a:stretch>
            <a:fillRect/>
          </a:stretch>
        </p:blipFill>
        <p:spPr bwMode="auto">
          <a:xfrm>
            <a:off x="7524328" y="6224982"/>
            <a:ext cx="1619672" cy="63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198438"/>
            <a:ext cx="8247062" cy="1143000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Северная Карелия в начале </a:t>
            </a:r>
            <a:r>
              <a:rPr lang="fi-FI" alt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fi-FI" alt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alt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1970-х годов </a:t>
            </a:r>
            <a:endParaRPr lang="fi-FI" altLang="ru-RU" sz="3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41438"/>
            <a:ext cx="3421063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ru-RU" sz="2400" b="1" smtClean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ru-RU" sz="2400" smtClean="0">
              <a:solidFill>
                <a:srgbClr val="FFCC0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ru-RU" sz="2400" smtClean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12875"/>
            <a:ext cx="7993063" cy="44132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Плохое здоровье</a:t>
            </a:r>
            <a:r>
              <a:rPr lang="en-US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 </a:t>
            </a:r>
            <a:endParaRPr lang="fi-FI" altLang="ru-RU" sz="2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Показатели смертности от ИБС (</a:t>
            </a:r>
            <a:r>
              <a:rPr lang="en-US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CHD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) среди мужчин одни из самых высоких в мире  </a:t>
            </a:r>
            <a:endParaRPr lang="fi-FI" altLang="ru-R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короткая продолжительность жизни </a:t>
            </a:r>
            <a:endParaRPr lang="fi-FI" altLang="ru-R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i-FI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ru-RU" altLang="ru-RU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→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Проект «Северная Карелия»:  </a:t>
            </a:r>
            <a:endParaRPr lang="fi-FI" altLang="ru-R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i-FI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Действия на муниципальном уровне, направленные на предупреждение сердечно-сосудистых заболеваний</a:t>
            </a:r>
            <a:r>
              <a:rPr lang="fi-FI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fi-FI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CC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З (</a:t>
            </a:r>
            <a:r>
              <a:rPr lang="en-US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CVD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). </a:t>
            </a:r>
            <a:endParaRPr lang="fi-FI" altLang="ru-R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581525"/>
            <a:ext cx="40719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b="23323"/>
          <a:stretch>
            <a:fillRect/>
          </a:stretch>
        </p:blipFill>
        <p:spPr bwMode="auto">
          <a:xfrm>
            <a:off x="4763" y="4581525"/>
            <a:ext cx="50720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3032894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1223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Снижение смертности от ИБС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 </a:t>
            </a:r>
            <a:r>
              <a:rPr lang="ru-RU" sz="2700" b="1" dirty="0"/>
              <a:t>в Северной Карелии и Финляндии в течение 20 лет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dirty="0"/>
              <a:t>за счет программ комплексной профилактики</a:t>
            </a:r>
            <a:r>
              <a:rPr lang="fi-FI" altLang="ru-RU" sz="3200" dirty="0" smtClean="0"/>
              <a:t/>
            </a:r>
            <a:br>
              <a:rPr lang="fi-FI" altLang="ru-RU" sz="3200" dirty="0" smtClean="0"/>
            </a:br>
            <a:r>
              <a:rPr lang="ru-RU" altLang="ru-RU" sz="2000" b="1" dirty="0" smtClean="0"/>
              <a:t>Северная Карелия, мужчины в возрасте 35-64 лет (на 100 000 человек)</a:t>
            </a:r>
            <a:endParaRPr lang="en-US" altLang="ru-RU" sz="2000" b="1" dirty="0" smtClean="0"/>
          </a:p>
        </p:txBody>
      </p:sp>
      <p:graphicFrame>
        <p:nvGraphicFramePr>
          <p:cNvPr id="64542" name="Group 30"/>
          <p:cNvGraphicFramePr>
            <a:graphicFrameLocks noGrp="1"/>
          </p:cNvGraphicFramePr>
          <p:nvPr>
            <p:ph sz="half" idx="1"/>
          </p:nvPr>
        </p:nvGraphicFramePr>
        <p:xfrm>
          <a:off x="250825" y="1628775"/>
          <a:ext cx="4032250" cy="4608513"/>
        </p:xfrm>
        <a:graphic>
          <a:graphicData uri="http://schemas.openxmlformats.org/drawingml/2006/table">
            <a:tbl>
              <a:tblPr/>
              <a:tblGrid>
                <a:gridCol w="4032250"/>
              </a:tblGrid>
              <a:tr h="4608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98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3850" y="2133600"/>
          <a:ext cx="3963988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3" imgW="6041660" imgH="5736833" progId="Excel.Chart.8">
                  <p:embed/>
                </p:oleObj>
              </mc:Choice>
              <mc:Fallback>
                <p:oleObj r:id="rId3" imgW="6041660" imgH="573683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133600"/>
                        <a:ext cx="3963988" cy="403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6" name="Group 7"/>
          <p:cNvGrpSpPr>
            <a:grpSpLocks/>
          </p:cNvGrpSpPr>
          <p:nvPr/>
        </p:nvGrpSpPr>
        <p:grpSpPr bwMode="auto">
          <a:xfrm>
            <a:off x="1116013" y="2708275"/>
            <a:ext cx="431800" cy="3024188"/>
            <a:chOff x="2231" y="2406"/>
            <a:chExt cx="488" cy="3105"/>
          </a:xfrm>
        </p:grpSpPr>
        <p:sp>
          <p:nvSpPr>
            <p:cNvPr id="4149" name="Line 8"/>
            <p:cNvSpPr>
              <a:spLocks noChangeShapeType="1"/>
            </p:cNvSpPr>
            <p:nvPr/>
          </p:nvSpPr>
          <p:spPr bwMode="auto">
            <a:xfrm>
              <a:off x="2231" y="2406"/>
              <a:ext cx="0" cy="3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0" name="Line 9"/>
            <p:cNvSpPr>
              <a:spLocks noChangeShapeType="1"/>
            </p:cNvSpPr>
            <p:nvPr/>
          </p:nvSpPr>
          <p:spPr bwMode="auto">
            <a:xfrm>
              <a:off x="2231" y="2406"/>
              <a:ext cx="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07" name="Line 10"/>
          <p:cNvSpPr>
            <a:spLocks noChangeShapeType="1"/>
          </p:cNvSpPr>
          <p:nvPr/>
        </p:nvSpPr>
        <p:spPr bwMode="auto">
          <a:xfrm>
            <a:off x="1835150" y="3213100"/>
            <a:ext cx="0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8" name="Line 11"/>
          <p:cNvSpPr>
            <a:spLocks noChangeShapeType="1"/>
          </p:cNvSpPr>
          <p:nvPr/>
        </p:nvSpPr>
        <p:spPr bwMode="auto">
          <a:xfrm>
            <a:off x="1835150" y="3213100"/>
            <a:ext cx="50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2268538" y="2852738"/>
            <a:ext cx="23034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Расширение проекта </a:t>
            </a:r>
            <a:endParaRPr lang="fi-FI" altLang="ru-RU" sz="1400" b="1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до общенационального</a:t>
            </a:r>
            <a:r>
              <a:rPr lang="fi-FI" altLang="ru-RU" sz="1400" b="1">
                <a:solidFill>
                  <a:schemeClr val="tx1"/>
                </a:solidFill>
              </a:rPr>
              <a:t> </a:t>
            </a:r>
            <a:r>
              <a:rPr lang="ru-RU" altLang="ru-RU" sz="1400" b="1">
                <a:solidFill>
                  <a:schemeClr val="tx1"/>
                </a:solidFill>
              </a:rPr>
              <a:t>уровня</a:t>
            </a:r>
            <a:endParaRPr lang="fi-FI" altLang="ru-RU" sz="1400" b="1">
              <a:solidFill>
                <a:schemeClr val="tx1"/>
              </a:solidFill>
            </a:endParaRPr>
          </a:p>
        </p:txBody>
      </p:sp>
      <p:sp>
        <p:nvSpPr>
          <p:cNvPr id="4110" name="Text Box 12"/>
          <p:cNvSpPr txBox="1">
            <a:spLocks noChangeArrowheads="1"/>
          </p:cNvSpPr>
          <p:nvPr/>
        </p:nvSpPr>
        <p:spPr bwMode="auto">
          <a:xfrm>
            <a:off x="1476375" y="2451100"/>
            <a:ext cx="20383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Начало проекта </a:t>
            </a:r>
            <a:endParaRPr lang="fi-FI" altLang="ru-RU" sz="1400" b="1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«Северная Карелия»</a:t>
            </a:r>
            <a:endParaRPr lang="fi-FI" altLang="ru-RU" sz="1400" b="1">
              <a:solidFill>
                <a:schemeClr val="tx1"/>
              </a:solidFill>
            </a:endParaRPr>
          </a:p>
        </p:txBody>
      </p:sp>
      <p:sp>
        <p:nvSpPr>
          <p:cNvPr id="4111" name="Text Box 14"/>
          <p:cNvSpPr txBox="1">
            <a:spLocks noChangeArrowheads="1"/>
          </p:cNvSpPr>
          <p:nvPr/>
        </p:nvSpPr>
        <p:spPr bwMode="auto">
          <a:xfrm>
            <a:off x="1903413" y="3644900"/>
            <a:ext cx="2308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i-FI" altLang="ru-RU" sz="1400" b="1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Северная Карелия -85%</a:t>
            </a:r>
            <a:endParaRPr lang="fi-FI" altLang="ru-RU" sz="1400" b="1">
              <a:solidFill>
                <a:schemeClr val="tx1"/>
              </a:solidFill>
            </a:endParaRP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1922463" y="5300663"/>
            <a:ext cx="22177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Вся Финляндия – 80%</a:t>
            </a:r>
            <a:endParaRPr lang="fi-FI" altLang="ru-RU" sz="1400" b="1">
              <a:solidFill>
                <a:schemeClr val="tx1"/>
              </a:solidFill>
            </a:endParaRPr>
          </a:p>
        </p:txBody>
      </p:sp>
      <p:graphicFrame>
        <p:nvGraphicFramePr>
          <p:cNvPr id="64643" name="Group 131"/>
          <p:cNvGraphicFramePr>
            <a:graphicFrameLocks noGrp="1"/>
          </p:cNvGraphicFramePr>
          <p:nvPr>
            <p:ph sz="quarter" idx="3"/>
          </p:nvPr>
        </p:nvGraphicFramePr>
        <p:xfrm>
          <a:off x="4500563" y="1628775"/>
          <a:ext cx="4464049" cy="3833813"/>
        </p:xfrm>
        <a:graphic>
          <a:graphicData uri="http://schemas.openxmlformats.org/drawingml/2006/table">
            <a:tbl>
              <a:tblPr/>
              <a:tblGrid>
                <a:gridCol w="1944021"/>
                <a:gridCol w="720008"/>
                <a:gridCol w="599224"/>
                <a:gridCol w="1200796"/>
              </a:tblGrid>
              <a:tr h="557866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Показатели на 100 000 человек</a:t>
                      </a:r>
                      <a:endParaRPr kumimoji="0" lang="fi-FI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666475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1969-1971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Изменение с 1969-1971 до 2006</a:t>
                      </a:r>
                      <a:endParaRPr kumimoji="0" lang="fi-FI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</a:tr>
              <a:tr h="5913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 причины смертности</a:t>
                      </a: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1509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572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-62%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33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сердечно-сосудистые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заболевания</a:t>
                      </a: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855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182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-79%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3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Ишемическая болезнь сердца</a:t>
                      </a: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103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-85%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33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 онкологические заболевания</a:t>
                      </a: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1" marR="91431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C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271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fi-F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-65%</a:t>
                      </a:r>
                    </a:p>
                  </a:txBody>
                  <a:tcPr marL="91431" marR="91431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78" name="Text Box 54"/>
          <p:cNvSpPr txBox="1">
            <a:spLocks noChangeArrowheads="1"/>
          </p:cNvSpPr>
          <p:nvPr/>
        </p:nvSpPr>
        <p:spPr bwMode="auto">
          <a:xfrm>
            <a:off x="684213" y="1844675"/>
            <a:ext cx="3249612" cy="249238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85725" indent="-85725">
              <a:buFontTx/>
              <a:buNone/>
              <a:tabLst>
                <a:tab pos="3765550" algn="l"/>
                <a:tab pos="4389438" algn="ctr"/>
                <a:tab pos="5648325" algn="ctr"/>
                <a:tab pos="7531100" algn="ctr"/>
              </a:tabLst>
              <a:defRPr/>
            </a:pP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Ишемическая болезнь сердца</a:t>
            </a:r>
            <a:endParaRPr lang="fi-FI" sz="1600" b="1" u="sng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79" name="Text Box 55"/>
          <p:cNvSpPr txBox="1">
            <a:spLocks noChangeArrowheads="1"/>
          </p:cNvSpPr>
          <p:nvPr/>
        </p:nvSpPr>
        <p:spPr bwMode="auto">
          <a:xfrm>
            <a:off x="4427538" y="5680075"/>
            <a:ext cx="4044950" cy="701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Увеличение здоровых лет жизни </a:t>
            </a:r>
            <a:endParaRPr lang="fi-FI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населения Северной Карелии </a:t>
            </a:r>
            <a:endParaRPr lang="fi-FI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почти на 10 лет</a:t>
            </a:r>
            <a:endParaRPr lang="fi-FI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  <a:t>Важнейшие элементы политики Финляндии в отношении табака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2292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Отмена рекламы и стимулирования продаж с 1978г.</a:t>
            </a:r>
          </a:p>
          <a:p>
            <a:r>
              <a:rPr lang="ru-RU" b="1" dirty="0" smtClean="0"/>
              <a:t>Свободные от дыма места внутри общественных помещений и ресторанов, а также рабочие места </a:t>
            </a:r>
          </a:p>
          <a:p>
            <a:r>
              <a:rPr lang="ru-RU" b="1" dirty="0" smtClean="0"/>
              <a:t>Использование графических предупреждений о вреде для здоровья</a:t>
            </a:r>
          </a:p>
          <a:p>
            <a:r>
              <a:rPr lang="ru-RU" b="1" dirty="0" smtClean="0"/>
              <a:t>Запрет на продажу табака несовершеннолетним</a:t>
            </a:r>
          </a:p>
          <a:p>
            <a:r>
              <a:rPr lang="ru-RU" b="1" dirty="0" smtClean="0"/>
              <a:t>Запрет на выкладку и демонстрацию табачной продукции </a:t>
            </a:r>
          </a:p>
          <a:p>
            <a:r>
              <a:rPr lang="ru-RU" b="1" dirty="0" smtClean="0"/>
              <a:t>Запрещена продажа бездымного табака </a:t>
            </a:r>
          </a:p>
          <a:p>
            <a:r>
              <a:rPr lang="ru-RU" b="1" dirty="0" smtClean="0"/>
              <a:t>Содействие прекращению курения и проведение соответствующих кампаний</a:t>
            </a:r>
          </a:p>
          <a:p>
            <a:r>
              <a:rPr lang="ru-RU" b="1" dirty="0" smtClean="0"/>
              <a:t>Меры налогообложения</a:t>
            </a:r>
          </a:p>
          <a:p>
            <a:endParaRPr lang="ru-RU" dirty="0" smtClean="0"/>
          </a:p>
          <a:p>
            <a:r>
              <a:rPr lang="ru-RU" b="1" dirty="0" smtClean="0"/>
              <a:t>РАСПРОСТРАНЕННОСТЬ ЕЖЕДНЕВНОГО КУРЕНИЯ16 %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67" y="1228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Примеры межсекторальной работы 1.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28738"/>
            <a:ext cx="9144000" cy="5529262"/>
          </a:xfrm>
          <a:prstGeom prst="rect">
            <a:avLst/>
          </a:prstGeom>
          <a:noFill/>
        </p:spPr>
      </p:pic>
      <p:graphicFrame>
        <p:nvGraphicFramePr>
          <p:cNvPr id="5" name="Group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9168126"/>
              </p:ext>
            </p:extLst>
          </p:nvPr>
        </p:nvGraphicFramePr>
        <p:xfrm>
          <a:off x="611560" y="1628800"/>
          <a:ext cx="2736107" cy="1127770"/>
        </p:xfrm>
        <a:graphic>
          <a:graphicData uri="http://schemas.openxmlformats.org/drawingml/2006/table">
            <a:tbl>
              <a:tblPr/>
              <a:tblGrid>
                <a:gridCol w="2736107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Разработки в сфере производства финского сурепного масла.</a:t>
                      </a:r>
                      <a:endParaRPr kumimoji="0" lang="fi-F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5" marR="91435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100471"/>
              </p:ext>
            </p:extLst>
          </p:nvPr>
        </p:nvGraphicFramePr>
        <p:xfrm>
          <a:off x="4040241" y="2471738"/>
          <a:ext cx="4679950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hart" r:id="rId4" imgW="4667402" imgH="2286000" progId="Excel.Chart.8">
                  <p:embed/>
                </p:oleObj>
              </mc:Choice>
              <mc:Fallback>
                <p:oleObj name="Chart" r:id="rId4" imgW="4667402" imgH="22860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241" y="2471738"/>
                        <a:ext cx="4679950" cy="340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140200" y="1773238"/>
            <a:ext cx="4679950" cy="64633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85725" indent="-85725" algn="ctr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3765550" algn="l"/>
                <a:tab pos="4389438" algn="ctr"/>
                <a:tab pos="5648325" algn="ctr"/>
                <a:tab pos="7531100" algn="ctr"/>
              </a:tabLs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Изменения содержания жира в финском коровьем молоке</a:t>
            </a:r>
            <a:endParaRPr lang="fi-FI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b="1" dirty="0" err="1"/>
              <a:t>Снижение</a:t>
            </a:r>
            <a:r>
              <a:rPr lang="en-US" sz="3100" b="1" dirty="0"/>
              <a:t> </a:t>
            </a:r>
            <a:r>
              <a:rPr lang="en-US" sz="3100" b="1" dirty="0" err="1"/>
              <a:t>факторов</a:t>
            </a:r>
            <a:r>
              <a:rPr lang="en-US" sz="3100" b="1" dirty="0"/>
              <a:t> </a:t>
            </a:r>
            <a:r>
              <a:rPr lang="en-US" sz="3100" b="1" dirty="0" err="1"/>
              <a:t>риска</a:t>
            </a:r>
            <a:r>
              <a:rPr lang="en-US" sz="3100" b="1" dirty="0"/>
              <a:t> : </a:t>
            </a:r>
            <a:r>
              <a:rPr lang="en-US" sz="3100" b="1" dirty="0" err="1"/>
              <a:t>нездоровый</a:t>
            </a:r>
            <a:r>
              <a:rPr lang="en-US" sz="3100" b="1" dirty="0"/>
              <a:t> </a:t>
            </a:r>
            <a:r>
              <a:rPr lang="en-US" sz="3100" b="1" dirty="0" err="1"/>
              <a:t>рацион</a:t>
            </a:r>
            <a:r>
              <a:rPr lang="en-US" sz="3100" b="1" dirty="0"/>
              <a:t> </a:t>
            </a:r>
            <a:r>
              <a:rPr lang="en-US" sz="3100" b="1" dirty="0" err="1"/>
              <a:t>питания</a:t>
            </a:r>
            <a:r>
              <a:rPr lang="en-US" sz="3100" b="1" dirty="0"/>
              <a:t> и </a:t>
            </a:r>
            <a:r>
              <a:rPr lang="en-US" sz="3100" b="1" dirty="0" err="1"/>
              <a:t>отсутствие</a:t>
            </a:r>
            <a:r>
              <a:rPr lang="en-US" sz="3100" b="1" dirty="0"/>
              <a:t> </a:t>
            </a:r>
            <a:r>
              <a:rPr lang="en-US" sz="3100" b="1" dirty="0" err="1"/>
              <a:t>физической</a:t>
            </a:r>
            <a:r>
              <a:rPr lang="en-US" sz="3100" b="1" dirty="0"/>
              <a:t> </a:t>
            </a:r>
            <a:r>
              <a:rPr lang="en-US" sz="3100" b="1" dirty="0" err="1"/>
              <a:t>активности</a:t>
            </a:r>
            <a:r>
              <a:rPr lang="ru-RU" sz="3100" dirty="0"/>
              <a:t/>
            </a:r>
            <a:br>
              <a:rPr lang="ru-RU" sz="31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hangingPunct="0"/>
            <a:r>
              <a:rPr lang="en-US" b="1" dirty="0" err="1" smtClean="0"/>
              <a:t>Уменьшение</a:t>
            </a:r>
            <a:r>
              <a:rPr lang="en-US" b="1" dirty="0" smtClean="0"/>
              <a:t> </a:t>
            </a:r>
            <a:r>
              <a:rPr lang="en-US" b="1" dirty="0" err="1" smtClean="0"/>
              <a:t>потребления</a:t>
            </a:r>
            <a:r>
              <a:rPr lang="en-US" b="1" dirty="0" smtClean="0"/>
              <a:t> </a:t>
            </a:r>
            <a:r>
              <a:rPr lang="en-US" b="1" dirty="0" err="1" smtClean="0"/>
              <a:t>соли</a:t>
            </a:r>
            <a:r>
              <a:rPr lang="en-US" b="1" dirty="0" smtClean="0"/>
              <a:t> </a:t>
            </a:r>
            <a:r>
              <a:rPr lang="en-US" b="1" dirty="0" err="1" smtClean="0"/>
              <a:t>благодаря</a:t>
            </a:r>
            <a:r>
              <a:rPr lang="en-US" b="1" dirty="0" smtClean="0"/>
              <a:t> </a:t>
            </a:r>
            <a:r>
              <a:rPr lang="en-US" b="1" dirty="0" err="1" smtClean="0"/>
              <a:t>кампаниям</a:t>
            </a:r>
            <a:r>
              <a:rPr lang="en-US" b="1" dirty="0" smtClean="0"/>
              <a:t>, </a:t>
            </a:r>
            <a:r>
              <a:rPr lang="en-US" b="1" dirty="0" err="1" smtClean="0"/>
              <a:t>организованным</a:t>
            </a:r>
            <a:r>
              <a:rPr lang="en-US" b="1" dirty="0" smtClean="0"/>
              <a:t> </a:t>
            </a:r>
            <a:r>
              <a:rPr lang="en-US" b="1" dirty="0" err="1" smtClean="0"/>
              <a:t>производителями</a:t>
            </a:r>
            <a:r>
              <a:rPr lang="en-US" b="1" dirty="0" smtClean="0"/>
              <a:t> </a:t>
            </a:r>
            <a:r>
              <a:rPr lang="en-US" b="1" dirty="0" err="1" smtClean="0"/>
              <a:t>продуктов</a:t>
            </a:r>
            <a:r>
              <a:rPr lang="en-US" b="1" dirty="0" smtClean="0"/>
              <a:t> </a:t>
            </a:r>
            <a:r>
              <a:rPr lang="en-US" b="1" dirty="0" err="1" smtClean="0"/>
              <a:t>питания</a:t>
            </a:r>
            <a:r>
              <a:rPr lang="en-US" b="1" dirty="0" smtClean="0"/>
              <a:t> и СМИ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lvl="0" hangingPunct="0"/>
            <a:r>
              <a:rPr lang="en-US" b="1" dirty="0" smtClean="0"/>
              <a:t>Снижение </a:t>
            </a:r>
            <a:r>
              <a:rPr lang="en-US" b="1" dirty="0" err="1" smtClean="0"/>
              <a:t>потребления</a:t>
            </a:r>
            <a:r>
              <a:rPr lang="en-US" b="1" dirty="0" smtClean="0"/>
              <a:t> </a:t>
            </a:r>
            <a:r>
              <a:rPr lang="en-US" b="1" dirty="0" err="1" smtClean="0"/>
              <a:t>насыщенных</a:t>
            </a:r>
            <a:r>
              <a:rPr lang="en-US" b="1" dirty="0" smtClean="0"/>
              <a:t> </a:t>
            </a:r>
            <a:r>
              <a:rPr lang="en-US" b="1" dirty="0" err="1" smtClean="0"/>
              <a:t>жиров</a:t>
            </a:r>
            <a:r>
              <a:rPr lang="en-US" b="1" dirty="0" smtClean="0"/>
              <a:t> и </a:t>
            </a:r>
            <a:r>
              <a:rPr lang="en-US" b="1" dirty="0" err="1" smtClean="0"/>
              <a:t>отказ</a:t>
            </a:r>
            <a:r>
              <a:rPr lang="en-US" b="1" dirty="0" smtClean="0"/>
              <a:t> от </a:t>
            </a:r>
            <a:r>
              <a:rPr lang="en-US" b="1" dirty="0" err="1" smtClean="0"/>
              <a:t>использования</a:t>
            </a:r>
            <a:r>
              <a:rPr lang="en-US" b="1" dirty="0" smtClean="0"/>
              <a:t> </a:t>
            </a:r>
            <a:r>
              <a:rPr lang="en-US" b="1" dirty="0" err="1" smtClean="0"/>
              <a:t>транс-жиров</a:t>
            </a:r>
            <a:r>
              <a:rPr lang="en-US" b="1" dirty="0" smtClean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en-US" b="1" dirty="0" err="1" smtClean="0"/>
              <a:t>Проведение</a:t>
            </a:r>
            <a:r>
              <a:rPr lang="en-US" b="1" dirty="0" smtClean="0"/>
              <a:t> </a:t>
            </a:r>
            <a:r>
              <a:rPr lang="en-US" b="1" dirty="0" err="1" smtClean="0"/>
              <a:t>кампаний</a:t>
            </a:r>
            <a:r>
              <a:rPr lang="en-US" b="1" dirty="0" smtClean="0"/>
              <a:t> </a:t>
            </a:r>
            <a:r>
              <a:rPr lang="en-US" b="1" dirty="0" err="1" smtClean="0"/>
              <a:t>по</a:t>
            </a:r>
            <a:r>
              <a:rPr lang="en-US" b="1" dirty="0" smtClean="0"/>
              <a:t> </a:t>
            </a:r>
            <a:r>
              <a:rPr lang="en-US" b="1" dirty="0" err="1" smtClean="0"/>
              <a:t>информированию</a:t>
            </a:r>
            <a:r>
              <a:rPr lang="en-US" b="1" dirty="0" smtClean="0"/>
              <a:t> </a:t>
            </a:r>
            <a:r>
              <a:rPr lang="en-US" b="1" dirty="0" err="1" smtClean="0"/>
              <a:t>населения</a:t>
            </a:r>
            <a:r>
              <a:rPr lang="en-US" b="1" dirty="0" smtClean="0"/>
              <a:t> в </a:t>
            </a:r>
            <a:r>
              <a:rPr lang="en-US" b="1" dirty="0" err="1" smtClean="0"/>
              <a:t>отношении</a:t>
            </a:r>
            <a:r>
              <a:rPr lang="en-US" b="1" dirty="0" smtClean="0"/>
              <a:t> </a:t>
            </a:r>
            <a:r>
              <a:rPr lang="en-US" b="1" dirty="0" err="1" smtClean="0"/>
              <a:t>правильного</a:t>
            </a:r>
            <a:r>
              <a:rPr lang="en-US" b="1" dirty="0" smtClean="0"/>
              <a:t> </a:t>
            </a:r>
            <a:r>
              <a:rPr lang="en-US" b="1" dirty="0" err="1" smtClean="0"/>
              <a:t>рациона</a:t>
            </a:r>
            <a:r>
              <a:rPr lang="en-US" b="1" dirty="0" smtClean="0"/>
              <a:t> </a:t>
            </a:r>
            <a:r>
              <a:rPr lang="en-US" b="1" dirty="0" err="1" smtClean="0"/>
              <a:t>питания</a:t>
            </a:r>
            <a:r>
              <a:rPr lang="en-US" b="1" dirty="0" smtClean="0"/>
              <a:t> и </a:t>
            </a:r>
            <a:r>
              <a:rPr lang="en-US" b="1" dirty="0" err="1" smtClean="0"/>
              <a:t>необходимости</a:t>
            </a:r>
            <a:r>
              <a:rPr lang="en-US" b="1" dirty="0" smtClean="0"/>
              <a:t> </a:t>
            </a:r>
            <a:r>
              <a:rPr lang="en-US" b="1" dirty="0" err="1" smtClean="0"/>
              <a:t>физической</a:t>
            </a:r>
            <a:r>
              <a:rPr lang="en-US" b="1" dirty="0" smtClean="0"/>
              <a:t> </a:t>
            </a:r>
            <a:r>
              <a:rPr lang="en-US" b="1" dirty="0" err="1" smtClean="0"/>
              <a:t>активности</a:t>
            </a:r>
            <a:r>
              <a:rPr lang="en-US" b="1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44" y="332656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Примеры межсекторальной работы 2.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1"/>
          <a:stretch>
            <a:fillRect/>
          </a:stretch>
        </p:blipFill>
        <p:spPr bwMode="auto">
          <a:xfrm>
            <a:off x="5456238" y="3861047"/>
            <a:ext cx="3687762" cy="302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Пример с печеньем</a:t>
            </a:r>
          </a:p>
          <a:p>
            <a:r>
              <a:rPr lang="ru-RU" dirty="0" smtClean="0"/>
              <a:t>Ведущая финская компания производитель печенья (LU </a:t>
            </a:r>
            <a:r>
              <a:rPr lang="ru-RU" dirty="0" err="1" smtClean="0"/>
              <a:t>Finland</a:t>
            </a:r>
            <a:r>
              <a:rPr lang="ru-RU" dirty="0" smtClean="0"/>
              <a:t> </a:t>
            </a:r>
            <a:r>
              <a:rPr lang="ru-RU" dirty="0" err="1" smtClean="0"/>
              <a:t>Ltd</a:t>
            </a:r>
            <a:r>
              <a:rPr lang="ru-RU" dirty="0" smtClean="0"/>
              <a:t>) сократила на 80 000 кг содержание насыщенных жиров в своей продукции за счет их замещения другими жирами </a:t>
            </a:r>
          </a:p>
          <a:p>
            <a:r>
              <a:rPr lang="ru-RU" dirty="0" smtClean="0"/>
              <a:t>Прекратила использование всех </a:t>
            </a:r>
            <a:r>
              <a:rPr lang="ru-RU" dirty="0" err="1" smtClean="0"/>
              <a:t>трансжиров</a:t>
            </a:r>
            <a:r>
              <a:rPr lang="ru-RU" dirty="0" smtClean="0"/>
              <a:t> и перешла на использование рапсового масла</a:t>
            </a:r>
          </a:p>
          <a:p>
            <a:endParaRPr lang="ru-RU" dirty="0" smtClean="0"/>
          </a:p>
          <a:p>
            <a:r>
              <a:rPr lang="ru-RU" b="1" dirty="0" smtClean="0"/>
              <a:t>Пример с мясной продукцией</a:t>
            </a:r>
          </a:p>
          <a:p>
            <a:r>
              <a:rPr lang="en-US" dirty="0" smtClean="0"/>
              <a:t>HK (</a:t>
            </a:r>
            <a:r>
              <a:rPr lang="ru-RU" dirty="0" smtClean="0"/>
              <a:t>ведущая финская компания производитель мясной продукции</a:t>
            </a:r>
          </a:p>
          <a:p>
            <a:r>
              <a:rPr lang="ru-RU" dirty="0" smtClean="0"/>
              <a:t>Ежегодно, начиная с г., снижала на 60 000 кг содержание соли</a:t>
            </a:r>
          </a:p>
          <a:p>
            <a:r>
              <a:rPr lang="ru-RU" dirty="0" smtClean="0"/>
              <a:t>на 100 000 кг содержание насыщенных жиров в своей продукции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163717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ПРИМЕРЫ МЕЖСЕКТОРАЛЬНОЙ РАБОТЫ 3</a:t>
            </a:r>
            <a:endParaRPr lang="fi-FI" alt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 err="1" smtClean="0"/>
              <a:t>Berry</a:t>
            </a:r>
            <a:r>
              <a:rPr lang="ru-RU" dirty="0" smtClean="0"/>
              <a:t> в Северной Карелии</a:t>
            </a:r>
          </a:p>
          <a:p>
            <a:r>
              <a:rPr lang="ru-RU" dirty="0" smtClean="0"/>
              <a:t>Способствовать выращиванию ягод фермерами, разработке нового продукта и его потреблению</a:t>
            </a:r>
          </a:p>
          <a:p>
            <a:r>
              <a:rPr lang="ru-RU" dirty="0" smtClean="0"/>
              <a:t>Владельцы молочных ферм могли бы перейти на выращивание ягод </a:t>
            </a:r>
          </a:p>
          <a:p>
            <a:r>
              <a:rPr lang="ru-RU" dirty="0" smtClean="0"/>
              <a:t>Финансирование предоставляется Министерством сельского хозяйства и Министерством торговли Финский символ в форме сердца</a:t>
            </a:r>
          </a:p>
          <a:p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797152"/>
            <a:ext cx="1727200" cy="18161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499159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Цель: помочь покупателям сделать более правильный выбор с учетом качества и количества жира, а также с учетом количества натрия</a:t>
            </a:r>
            <a:endParaRPr lang="fi-FI" altLang="ru-RU" dirty="0">
              <a:latin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</a:rPr>
              <a:t>Около</a:t>
            </a:r>
            <a:r>
              <a:rPr lang="fi-FI" altLang="ru-RU" dirty="0">
                <a:latin typeface="Arial" panose="020B0604020202020204" pitchFamily="34" charset="0"/>
              </a:rPr>
              <a:t> </a:t>
            </a:r>
            <a:r>
              <a:rPr lang="en-US" altLang="ru-RU" dirty="0">
                <a:latin typeface="Arial" panose="020B0604020202020204" pitchFamily="34" charset="0"/>
              </a:rPr>
              <a:t>~ 900</a:t>
            </a:r>
            <a:r>
              <a:rPr lang="ru-RU" altLang="ru-RU" dirty="0">
                <a:latin typeface="Arial" panose="020B0604020202020204" pitchFamily="34" charset="0"/>
              </a:rPr>
              <a:t> продуктов</a:t>
            </a:r>
            <a:endParaRPr lang="fi-FI" altLang="ru-RU" dirty="0">
              <a:latin typeface="Arial" panose="020B0604020202020204" pitchFamily="34" charset="0"/>
            </a:endParaRPr>
          </a:p>
        </p:txBody>
      </p:sp>
      <p:pic>
        <p:nvPicPr>
          <p:cNvPr id="6" name="Picture 3" descr="juust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45" y="-134587"/>
            <a:ext cx="1656755" cy="201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052737"/>
            <a:ext cx="9144000" cy="2015902"/>
          </a:xfrm>
          <a:solidFill>
            <a:srgbClr val="3366FF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Послание Президента Российской Федерации Федеральному Собранию Российской Федерации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5" name="Содержимое 4" descr="Без заголовк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7" b="87"/>
          <a:stretch>
            <a:fillRect/>
          </a:stretch>
        </p:blipFill>
        <p:spPr>
          <a:xfrm>
            <a:off x="2484438" y="3789363"/>
            <a:ext cx="6202362" cy="2735262"/>
          </a:xfrm>
        </p:spPr>
      </p:pic>
      <p:pic>
        <p:nvPicPr>
          <p:cNvPr id="307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0"/>
            <a:ext cx="3984823" cy="112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077" name="Изображение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573463"/>
            <a:ext cx="20351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2257425" y="3282950"/>
            <a:ext cx="68770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Calibri" pitchFamily="34" charset="0"/>
              </a:rPr>
              <a:t>«Хотел бы обратить внимание на ещё один значимый показательный факт. В этом году в глобальном рейтинге здравоохранения Россия впервые признана благополучной страной. Это государства, где средняя продолжительность жизни превышает 70 лет. На данный момент этот показатель в России превысил 71 год. Считаю, что у нас есть все основания уже в ближайшей перспективе увеличить среднюю продолжительность жизни до 74 лет, добиться новой качественной динамики в снижении смертности. В этой связи </a:t>
            </a:r>
            <a:r>
              <a:rPr lang="ru-RU" sz="1600" b="1">
                <a:solidFill>
                  <a:srgbClr val="FF0000"/>
                </a:solidFill>
                <a:latin typeface="Calibri" pitchFamily="34" charset="0"/>
              </a:rPr>
              <a:t>предлагаю объявить 2015 год Национальным годом борьбы с сердечно-сосудистыми заболеваниями</a:t>
            </a:r>
            <a:r>
              <a:rPr lang="ru-RU" sz="1600">
                <a:latin typeface="Calibri" pitchFamily="34" charset="0"/>
              </a:rPr>
              <a:t>, которые являются основной причиной смертности сегодня, объединив для решения этой проблемы усилия медицинских работников, представителей культуры, образования, средств массовой информации, общественных и спортивных организаций».</a:t>
            </a:r>
          </a:p>
          <a:p>
            <a:pPr algn="r"/>
            <a:r>
              <a:rPr lang="ru-RU" sz="1600">
                <a:latin typeface="Calibri" pitchFamily="34" charset="0"/>
              </a:rPr>
              <a:t>В.В. Путин, 4 декабря 2014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/>
          </p:nvPr>
        </p:nvGraphicFramePr>
        <p:xfrm>
          <a:off x="273050" y="282575"/>
          <a:ext cx="4865688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3" imgW="4865030" imgH="3359187" progId="Excel.Chart.8">
                  <p:embed/>
                </p:oleObj>
              </mc:Choice>
              <mc:Fallback>
                <p:oleObj r:id="rId3" imgW="4865030" imgH="3359187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282575"/>
                        <a:ext cx="4865688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433638" y="3522663"/>
          <a:ext cx="6494462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5" imgW="6498899" imgH="3109229" progId="Excel.Chart.8">
                  <p:embed/>
                </p:oleObj>
              </mc:Choice>
              <mc:Fallback>
                <p:oleObj r:id="rId5" imgW="6498899" imgH="310922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522663"/>
                        <a:ext cx="6494462" cy="311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kstikehys 3"/>
          <p:cNvSpPr txBox="1">
            <a:spLocks noChangeArrowheads="1"/>
          </p:cNvSpPr>
          <p:nvPr/>
        </p:nvSpPr>
        <p:spPr bwMode="auto">
          <a:xfrm>
            <a:off x="5886450" y="3213100"/>
            <a:ext cx="30067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Потребление соли</a:t>
            </a:r>
            <a:endParaRPr lang="fi-FI" alt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25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412875"/>
          </a:xfrm>
        </p:spPr>
        <p:txBody>
          <a:bodyPr>
            <a:normAutofit fontScale="90000"/>
          </a:bodyPr>
          <a:lstStyle/>
          <a:p>
            <a:pPr marL="449263" indent="-449263">
              <a:lnSpc>
                <a:spcPct val="80000"/>
              </a:lnSpc>
              <a:defRPr/>
            </a:pPr>
            <a: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 smtClean="0"/>
              <a:t>Систолическое артериальное давление у женщин </a:t>
            </a:r>
            <a:r>
              <a:rPr lang="ru-RU" sz="3200" dirty="0" smtClean="0"/>
              <a:t>(в возрасте 30-59 лет)</a:t>
            </a:r>
            <a:r>
              <a:rPr lang="fi-FI" sz="3600" dirty="0" smtClean="0"/>
              <a:t/>
            </a:r>
            <a:br>
              <a:rPr lang="fi-FI" sz="3600" dirty="0" smtClean="0"/>
            </a:br>
            <a:endParaRPr lang="en-GB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79388" y="1714500"/>
          <a:ext cx="8836025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r:id="rId3" imgW="8839966" imgH="4310246" progId="Excel.Chart.8">
                  <p:embed/>
                </p:oleObj>
              </mc:Choice>
              <mc:Fallback>
                <p:oleObj r:id="rId3" imgW="8839966" imgH="4310246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14500"/>
                        <a:ext cx="8836025" cy="430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50825" y="6237288"/>
            <a:ext cx="87137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5" tIns="47893" rIns="95785" bIns="47893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</a:rPr>
              <a:t>Оценка проекта «Северная Карелия», </a:t>
            </a:r>
            <a:r>
              <a:rPr lang="en-US" altLang="ru-RU" sz="1600" b="1">
                <a:solidFill>
                  <a:schemeClr val="tx1"/>
                </a:solidFill>
              </a:rPr>
              <a:t>FINMONICA</a:t>
            </a:r>
            <a:r>
              <a:rPr lang="ru-RU" altLang="ru-RU" sz="1600" b="1">
                <a:solidFill>
                  <a:schemeClr val="tx1"/>
                </a:solidFill>
              </a:rPr>
              <a:t> и </a:t>
            </a:r>
            <a:r>
              <a:rPr lang="en-US" altLang="ru-RU" sz="1600" b="1">
                <a:solidFill>
                  <a:schemeClr val="tx1"/>
                </a:solidFill>
              </a:rPr>
              <a:t>the National FINRISK</a:t>
            </a:r>
            <a:r>
              <a:rPr lang="ru-RU" altLang="ru-RU" sz="1600" b="1">
                <a:solidFill>
                  <a:schemeClr val="tx1"/>
                </a:solidFill>
              </a:rPr>
              <a:t>, 1972-2007</a:t>
            </a:r>
            <a:endParaRPr lang="fi-FI" altLang="ru-RU" sz="1600" b="1">
              <a:solidFill>
                <a:schemeClr val="tx1"/>
              </a:solidFill>
            </a:endParaRPr>
          </a:p>
        </p:txBody>
      </p:sp>
      <p:sp>
        <p:nvSpPr>
          <p:cNvPr id="9221" name="Tekstikehys 7"/>
          <p:cNvSpPr txBox="1">
            <a:spLocks noChangeArrowheads="1"/>
          </p:cNvSpPr>
          <p:nvPr/>
        </p:nvSpPr>
        <p:spPr bwMode="auto">
          <a:xfrm>
            <a:off x="179388" y="1430338"/>
            <a:ext cx="8651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i-FI" altLang="ru-RU" sz="1800">
                <a:solidFill>
                  <a:schemeClr val="tx1"/>
                </a:solidFill>
              </a:rPr>
              <a:t>mmHg</a:t>
            </a:r>
          </a:p>
        </p:txBody>
      </p:sp>
    </p:spTree>
    <p:extLst>
      <p:ext uri="{BB962C8B-B14F-4D97-AF65-F5344CB8AC3E}">
        <p14:creationId xmlns:p14="http://schemas.microsoft.com/office/powerpoint/2010/main" val="3266505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7"/>
          <p:cNvSpPr txBox="1">
            <a:spLocks noChangeArrowheads="1"/>
          </p:cNvSpPr>
          <p:nvPr/>
        </p:nvSpPr>
        <p:spPr bwMode="auto">
          <a:xfrm>
            <a:off x="250825" y="4689475"/>
            <a:ext cx="1439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3011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73238"/>
            <a:ext cx="4699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2" name="Ryhmä 26"/>
          <p:cNvGrpSpPr>
            <a:grpSpLocks/>
          </p:cNvGrpSpPr>
          <p:nvPr/>
        </p:nvGrpSpPr>
        <p:grpSpPr bwMode="auto">
          <a:xfrm>
            <a:off x="250825" y="765175"/>
            <a:ext cx="3744913" cy="4176713"/>
            <a:chOff x="250825" y="764704"/>
            <a:chExt cx="3744913" cy="4176713"/>
          </a:xfrm>
        </p:grpSpPr>
        <p:pic>
          <p:nvPicPr>
            <p:cNvPr id="43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836712"/>
              <a:ext cx="3167062" cy="293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2017737" y="3501008"/>
              <a:ext cx="754063" cy="727075"/>
              <a:chOff x="112959650" y="110501425"/>
              <a:chExt cx="753120" cy="728002"/>
            </a:xfrm>
          </p:grpSpPr>
          <p:pic>
            <p:nvPicPr>
              <p:cNvPr id="4303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59650" y="110626375"/>
                <a:ext cx="753120" cy="603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32" name="AutoShape 6"/>
              <p:cNvSpPr>
                <a:spLocks noChangeArrowheads="1"/>
              </p:cNvSpPr>
              <p:nvPr/>
            </p:nvSpPr>
            <p:spPr bwMode="auto">
              <a:xfrm>
                <a:off x="113246210" y="110501425"/>
                <a:ext cx="180000" cy="288000"/>
              </a:xfrm>
              <a:prstGeom prst="downArrow">
                <a:avLst>
                  <a:gd name="adj1" fmla="val 50000"/>
                  <a:gd name="adj2" fmla="val 40000"/>
                </a:avLst>
              </a:prstGeom>
              <a:solidFill>
                <a:srgbClr val="FCDE7C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36576" rIns="36576" bIns="36576"/>
              <a:lstStyle>
                <a:lvl1pPr eaLnBrk="0" hangingPunct="0"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Char char="•"/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Char char="•"/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Char char="•"/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6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Char char="•"/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43029" name="Text Box 8"/>
            <p:cNvSpPr txBox="1">
              <a:spLocks noChangeArrowheads="1"/>
            </p:cNvSpPr>
            <p:nvPr/>
          </p:nvSpPr>
          <p:spPr bwMode="auto">
            <a:xfrm>
              <a:off x="1403648" y="4293097"/>
              <a:ext cx="201677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ru-RU" altLang="ru-RU" sz="1400" b="1">
                  <a:solidFill>
                    <a:schemeClr val="tx1"/>
                  </a:solidFill>
                </a:rPr>
                <a:t>Здоровье и благосостояние</a:t>
              </a:r>
              <a:endParaRPr lang="fi-FI" altLang="ru-RU">
                <a:solidFill>
                  <a:schemeClr val="tx1"/>
                </a:solidFill>
              </a:endParaRPr>
            </a:p>
          </p:txBody>
        </p:sp>
        <p:sp>
          <p:nvSpPr>
            <p:cNvPr id="56" name="Suorakulmio 55"/>
            <p:cNvSpPr/>
            <p:nvPr/>
          </p:nvSpPr>
          <p:spPr>
            <a:xfrm>
              <a:off x="250825" y="764704"/>
              <a:ext cx="3744913" cy="4176713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 dirty="0"/>
            </a:p>
          </p:txBody>
        </p:sp>
      </p:grpSp>
      <p:grpSp>
        <p:nvGrpSpPr>
          <p:cNvPr id="43013" name="Ryhmä 24"/>
          <p:cNvGrpSpPr>
            <a:grpSpLocks/>
          </p:cNvGrpSpPr>
          <p:nvPr/>
        </p:nvGrpSpPr>
        <p:grpSpPr bwMode="auto">
          <a:xfrm>
            <a:off x="4105275" y="820738"/>
            <a:ext cx="4859338" cy="4552950"/>
            <a:chOff x="4105676" y="1124967"/>
            <a:chExt cx="4858812" cy="4553247"/>
          </a:xfrm>
        </p:grpSpPr>
        <p:sp>
          <p:nvSpPr>
            <p:cNvPr id="43016" name="Text Box 20"/>
            <p:cNvSpPr txBox="1">
              <a:spLocks noChangeArrowheads="1"/>
            </p:cNvSpPr>
            <p:nvPr/>
          </p:nvSpPr>
          <p:spPr bwMode="auto">
            <a:xfrm flipH="1">
              <a:off x="4211960" y="1412305"/>
              <a:ext cx="2353940" cy="10805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76" tIns="72576" rIns="72576" bIns="72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ru-RU" altLang="ru-RU" sz="1200" b="1" u="sng">
                  <a:solidFill>
                    <a:schemeClr val="bg1"/>
                  </a:solidFill>
                </a:rPr>
                <a:t>Как обстоят дела</a:t>
              </a:r>
              <a:r>
                <a:rPr lang="fi-FI" altLang="ru-RU" sz="1200" b="1" u="sng">
                  <a:solidFill>
                    <a:schemeClr val="bg1"/>
                  </a:solidFill>
                </a:rPr>
                <a:t>? </a:t>
              </a:r>
            </a:p>
            <a:p>
              <a:pPr eaLnBrk="1" hangingPunct="1">
                <a:buFontTx/>
                <a:buNone/>
              </a:pPr>
              <a:endParaRPr lang="fi-FI" altLang="ru-RU" sz="1200" b="1" u="sng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r>
                <a:rPr lang="fi-FI" altLang="ru-RU" sz="1200">
                  <a:solidFill>
                    <a:schemeClr val="bg1"/>
                  </a:solidFill>
                </a:rPr>
                <a:t>- </a:t>
              </a:r>
              <a:r>
                <a:rPr lang="ru-RU" altLang="ru-RU" sz="1200">
                  <a:solidFill>
                    <a:schemeClr val="bg1"/>
                  </a:solidFill>
                </a:rPr>
                <a:t>Каково благосостояние населения и в каком состоянии услуги в свете информации по определенным показателям?</a:t>
              </a:r>
              <a:endParaRPr lang="fi-FI" altLang="ru-RU" sz="1200">
                <a:solidFill>
                  <a:schemeClr val="bg1"/>
                </a:solidFill>
              </a:endParaRPr>
            </a:p>
          </p:txBody>
        </p:sp>
        <p:sp>
          <p:nvSpPr>
            <p:cNvPr id="43017" name="AutoShape 22"/>
            <p:cNvSpPr>
              <a:spLocks noChangeArrowheads="1"/>
            </p:cNvSpPr>
            <p:nvPr/>
          </p:nvSpPr>
          <p:spPr bwMode="auto">
            <a:xfrm flipH="1">
              <a:off x="7164288" y="1196975"/>
              <a:ext cx="1800200" cy="1403350"/>
            </a:xfrm>
            <a:prstGeom prst="wedgeRoundRectCallout">
              <a:avLst>
                <a:gd name="adj1" fmla="val 72227"/>
                <a:gd name="adj2" fmla="val -12481"/>
                <a:gd name="adj3" fmla="val 16667"/>
              </a:avLst>
            </a:prstGeom>
            <a:noFill/>
            <a:ln w="15875" algn="in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576" rIns="36576" bIns="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FontTx/>
                <a:buNone/>
              </a:pPr>
              <a:endParaRPr lang="fi-FI" altLang="ru-RU" sz="1200">
                <a:solidFill>
                  <a:srgbClr val="000000"/>
                </a:solidFill>
                <a:latin typeface="Gill Sans MT" panose="020B0502020104020203" pitchFamily="34" charset="0"/>
              </a:endParaRPr>
            </a:p>
            <a:p>
              <a:pPr algn="r" eaLnBrk="1" hangingPunct="1">
                <a:buFontTx/>
                <a:buNone/>
              </a:pPr>
              <a:r>
                <a:rPr lang="ru-RU" altLang="ru-RU" sz="1200">
                  <a:solidFill>
                    <a:srgbClr val="000000"/>
                  </a:solidFill>
                  <a:latin typeface="Gill Sans MT" panose="020B0502020104020203" pitchFamily="34" charset="0"/>
                </a:rPr>
                <a:t>Информация о благосостоянии, собираемая и интерпретируемая чиновниками: общенациональные согласованные индикаторы и другая дополняющая информация.</a:t>
              </a:r>
              <a:endParaRPr lang="fi-FI" altLang="ru-RU" sz="1200"/>
            </a:p>
          </p:txBody>
        </p:sp>
        <p:sp>
          <p:nvSpPr>
            <p:cNvPr id="43018" name="Text Box 24"/>
            <p:cNvSpPr txBox="1">
              <a:spLocks noChangeArrowheads="1"/>
            </p:cNvSpPr>
            <p:nvPr/>
          </p:nvSpPr>
          <p:spPr bwMode="auto">
            <a:xfrm flipH="1">
              <a:off x="6718300" y="3193479"/>
              <a:ext cx="2209800" cy="10445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76" tIns="72576" rIns="72576" bIns="72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ru-RU" altLang="ru-RU" sz="1100" b="1" u="sng">
                  <a:solidFill>
                    <a:schemeClr val="bg1"/>
                  </a:solidFill>
                </a:rPr>
                <a:t>КАК ДОЛЖНО БЫТЬ? </a:t>
              </a:r>
              <a:endParaRPr lang="fi-FI" altLang="ru-RU" sz="1100" b="1" u="sng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endParaRPr lang="fi-FI" altLang="ru-RU" sz="1100" u="sng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r>
                <a:rPr lang="fi-FI" altLang="ru-RU" sz="1200">
                  <a:solidFill>
                    <a:schemeClr val="bg1"/>
                  </a:solidFill>
                </a:rPr>
                <a:t>- </a:t>
              </a:r>
              <a:r>
                <a:rPr lang="ru-RU" altLang="ru-RU" sz="1200">
                  <a:solidFill>
                    <a:schemeClr val="bg1"/>
                  </a:solidFill>
                </a:rPr>
                <a:t>Что необходимо улучшить или развить с учетом уровня благосостояния населения и состояния услуг? Какая должна быть поставлена цель?</a:t>
              </a:r>
              <a:endParaRPr lang="fi-FI" altLang="ru-RU" sz="1200">
                <a:solidFill>
                  <a:schemeClr val="bg1"/>
                </a:solidFill>
              </a:endParaRPr>
            </a:p>
          </p:txBody>
        </p:sp>
        <p:pic>
          <p:nvPicPr>
            <p:cNvPr id="43019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4900" y="3333750"/>
              <a:ext cx="471488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0" name="AutoShape 26"/>
            <p:cNvSpPr>
              <a:spLocks noChangeArrowheads="1"/>
            </p:cNvSpPr>
            <p:nvPr/>
          </p:nvSpPr>
          <p:spPr bwMode="auto">
            <a:xfrm flipH="1">
              <a:off x="4211960" y="2564904"/>
              <a:ext cx="1944216" cy="1512168"/>
            </a:xfrm>
            <a:prstGeom prst="wedgeRoundRectCallout">
              <a:avLst>
                <a:gd name="adj1" fmla="val -70847"/>
                <a:gd name="adj2" fmla="val -8630"/>
                <a:gd name="adj3" fmla="val 16667"/>
              </a:avLst>
            </a:prstGeom>
            <a:noFill/>
            <a:ln w="15875" algn="in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576" rIns="36576" bIns="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ru-RU" sz="1100">
                <a:solidFill>
                  <a:srgbClr val="000000"/>
                </a:solidFill>
                <a:latin typeface="Gill Sans MT" panose="020B0502020104020203" pitchFamily="34" charset="0"/>
              </a:endParaRPr>
            </a:p>
            <a:p>
              <a:pPr eaLnBrk="1" hangingPunct="1"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Gill Sans MT" panose="020B0502020104020203" pitchFamily="34" charset="0"/>
                </a:rPr>
                <a:t>Принятие обязательств лицами, ответственными за политические решения - по определенным аспектам развития, по необходимым дополнительным ресурсам, по ориентированной на развитие работе и в рамках отдельных проектов. </a:t>
              </a:r>
              <a:endParaRPr lang="fi-FI" altLang="ru-RU" sz="1100"/>
            </a:p>
          </p:txBody>
        </p:sp>
        <p:sp>
          <p:nvSpPr>
            <p:cNvPr id="43021" name="Text Box 28"/>
            <p:cNvSpPr txBox="1">
              <a:spLocks noChangeArrowheads="1"/>
            </p:cNvSpPr>
            <p:nvPr/>
          </p:nvSpPr>
          <p:spPr bwMode="auto">
            <a:xfrm flipH="1">
              <a:off x="4211960" y="4512915"/>
              <a:ext cx="2353940" cy="11483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76" tIns="72576" rIns="72576" bIns="72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u="sng">
                  <a:solidFill>
                    <a:schemeClr val="bg1"/>
                  </a:solidFill>
                </a:rPr>
                <a:t>Каким образом цель будет</a:t>
              </a:r>
              <a:endParaRPr lang="fi-FI" altLang="ru-RU" sz="1200" b="1" u="sng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i-FI" altLang="ru-RU" sz="1200" b="1" u="sng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u="sng">
                  <a:solidFill>
                    <a:schemeClr val="bg1"/>
                  </a:solidFill>
                </a:rPr>
                <a:t> достигнута? </a:t>
              </a:r>
              <a:endParaRPr lang="fi-FI" altLang="ru-RU" sz="1200" b="1" u="sng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endParaRPr lang="fi-FI" altLang="ru-RU" sz="1100" u="sng"/>
            </a:p>
            <a:p>
              <a:pPr eaLnBrk="1" hangingPunct="1">
                <a:buFontTx/>
                <a:buNone/>
              </a:pPr>
              <a:r>
                <a:rPr lang="fi-FI" altLang="ru-RU" sz="1100" b="1">
                  <a:solidFill>
                    <a:schemeClr val="bg1"/>
                  </a:solidFill>
                </a:rPr>
                <a:t>- </a:t>
              </a:r>
              <a:r>
                <a:rPr lang="ru-RU" altLang="ru-RU" sz="1200">
                  <a:solidFill>
                    <a:schemeClr val="bg1"/>
                  </a:solidFill>
                </a:rPr>
                <a:t>Каковы предложения органов управления по мероприятиям, необходимым для достижения целей?</a:t>
              </a:r>
              <a:endParaRPr lang="fi-FI" altLang="ru-RU" sz="1100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endParaRPr lang="fi-FI" altLang="ru-RU"/>
            </a:p>
          </p:txBody>
        </p:sp>
        <p:pic>
          <p:nvPicPr>
            <p:cNvPr id="43022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175" y="4797152"/>
              <a:ext cx="471488" cy="88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3" name="AutoShape 30"/>
            <p:cNvSpPr>
              <a:spLocks noChangeArrowheads="1"/>
            </p:cNvSpPr>
            <p:nvPr/>
          </p:nvSpPr>
          <p:spPr bwMode="auto">
            <a:xfrm flipH="1">
              <a:off x="7164288" y="4293096"/>
              <a:ext cx="1800200" cy="1008062"/>
            </a:xfrm>
            <a:prstGeom prst="wedgeRoundRectCallout">
              <a:avLst>
                <a:gd name="adj1" fmla="val 82634"/>
                <a:gd name="adj2" fmla="val -10657"/>
                <a:gd name="adj3" fmla="val 16667"/>
              </a:avLst>
            </a:prstGeom>
            <a:noFill/>
            <a:ln w="15875" algn="in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576" rIns="36576" bIns="576"/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200">
                  <a:solidFill>
                    <a:schemeClr val="tx1"/>
                  </a:solidFill>
                </a:rPr>
                <a:t> </a:t>
              </a:r>
              <a:endParaRPr lang="fi-FI" altLang="ru-RU" sz="1200">
                <a:solidFill>
                  <a:schemeClr val="tx1"/>
                </a:solidFill>
              </a:endParaRPr>
            </a:p>
            <a:p>
              <a:pPr eaLnBrk="1" hangingPunct="1"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Планирование мероприятий органами управления и принятие соответствующих обязательств</a:t>
              </a:r>
              <a:r>
                <a:rPr lang="ru-RU" altLang="ru-RU" sz="1200" b="1">
                  <a:solidFill>
                    <a:schemeClr val="tx1"/>
                  </a:solidFill>
                </a:rPr>
                <a:t> </a:t>
              </a:r>
              <a:endParaRPr lang="fi-FI" altLang="ru-RU" sz="1200">
                <a:solidFill>
                  <a:schemeClr val="tx1"/>
                </a:solidFill>
              </a:endParaRPr>
            </a:p>
          </p:txBody>
        </p:sp>
        <p:sp>
          <p:nvSpPr>
            <p:cNvPr id="43024" name="Tekstikehys 18"/>
            <p:cNvSpPr txBox="1">
              <a:spLocks noChangeArrowheads="1"/>
            </p:cNvSpPr>
            <p:nvPr/>
          </p:nvSpPr>
          <p:spPr bwMode="auto">
            <a:xfrm>
              <a:off x="4105676" y="1124967"/>
              <a:ext cx="1906484" cy="26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ru-RU" sz="1800" b="1">
                  <a:solidFill>
                    <a:srgbClr val="0070C0"/>
                  </a:solidFill>
                </a:rPr>
                <a:t>ИНФОРМАЦИЯ</a:t>
              </a:r>
              <a:endParaRPr lang="fi-FI" altLang="ru-RU" sz="1800">
                <a:solidFill>
                  <a:srgbClr val="0070C0"/>
                </a:solidFill>
              </a:endParaRPr>
            </a:p>
          </p:txBody>
        </p:sp>
        <p:sp>
          <p:nvSpPr>
            <p:cNvPr id="43025" name="Tekstikehys 19"/>
            <p:cNvSpPr txBox="1">
              <a:spLocks noChangeArrowheads="1"/>
            </p:cNvSpPr>
            <p:nvPr/>
          </p:nvSpPr>
          <p:spPr bwMode="auto">
            <a:xfrm>
              <a:off x="6616707" y="2940696"/>
              <a:ext cx="907621" cy="289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ru-RU" altLang="ru-RU" sz="2000" b="1">
                  <a:solidFill>
                    <a:srgbClr val="00B050"/>
                  </a:solidFill>
                </a:rPr>
                <a:t>ЦЕЛЬ</a:t>
              </a:r>
              <a:endParaRPr lang="fi-FI" altLang="ru-RU" sz="2000">
                <a:solidFill>
                  <a:srgbClr val="00B050"/>
                </a:solidFill>
              </a:endParaRPr>
            </a:p>
          </p:txBody>
        </p:sp>
        <p:sp>
          <p:nvSpPr>
            <p:cNvPr id="43026" name="Tekstikehys 20"/>
            <p:cNvSpPr txBox="1">
              <a:spLocks noChangeArrowheads="1"/>
            </p:cNvSpPr>
            <p:nvPr/>
          </p:nvSpPr>
          <p:spPr bwMode="auto">
            <a:xfrm>
              <a:off x="4139952" y="4221088"/>
              <a:ext cx="16145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ru-RU" altLang="ru-RU" sz="2000" b="1">
                  <a:solidFill>
                    <a:srgbClr val="FF0000"/>
                  </a:solidFill>
                </a:rPr>
                <a:t>ДЕЙСТВИЯ</a:t>
              </a:r>
              <a:endParaRPr lang="fi-FI" altLang="ru-RU" sz="2000" b="1">
                <a:solidFill>
                  <a:srgbClr val="FF0000"/>
                </a:solidFill>
              </a:endParaRPr>
            </a:p>
          </p:txBody>
        </p:sp>
      </p:grpSp>
      <p:sp>
        <p:nvSpPr>
          <p:cNvPr id="43014" name="Suorakulmio 20"/>
          <p:cNvSpPr>
            <a:spLocks noChangeArrowheads="1"/>
          </p:cNvSpPr>
          <p:nvPr/>
        </p:nvSpPr>
        <p:spPr bwMode="auto">
          <a:xfrm>
            <a:off x="323850" y="333375"/>
            <a:ext cx="88201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Электронный муниципальный отчет о благосостоянии</a:t>
            </a:r>
            <a:endParaRPr lang="fi-FI" altLang="ru-RU">
              <a:solidFill>
                <a:schemeClr val="tx1"/>
              </a:solidFill>
            </a:endParaRPr>
          </a:p>
        </p:txBody>
      </p:sp>
      <p:sp>
        <p:nvSpPr>
          <p:cNvPr id="43028" name="Tekstikehys 21"/>
          <p:cNvSpPr txBox="1">
            <a:spLocks noChangeArrowheads="1"/>
          </p:cNvSpPr>
          <p:nvPr/>
        </p:nvSpPr>
        <p:spPr bwMode="auto">
          <a:xfrm>
            <a:off x="250825" y="5373688"/>
            <a:ext cx="86423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ClrTx/>
              <a:buFontTx/>
              <a:buAutoNum type="romanLcPeriod"/>
              <a:defRPr/>
            </a:pP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Пакет важнейших вопросов для планирования благосостояния и принятия решений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endParaRPr lang="fi-FI" sz="16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00050" indent="-400050">
              <a:buClrTx/>
              <a:buFontTx/>
              <a:buAutoNum type="romanLcPeriod" startAt="2"/>
              <a:defRPr/>
            </a:pP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Удобны в использовании, структурированы, одинаковы для всех муниципалитетов =&gt; </a:t>
            </a:r>
            <a:r>
              <a:rPr lang="fi-FI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       </a:t>
            </a: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сопоставимость </a:t>
            </a:r>
            <a:endParaRPr lang="fi-FI" sz="16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iii</a:t>
            </a: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fi-FI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Усиливает </a:t>
            </a:r>
            <a:r>
              <a:rPr lang="ru-RU" sz="16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межскеторальное</a:t>
            </a:r>
            <a:r>
              <a:rPr lang="ru-RU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 сотрудничество </a:t>
            </a:r>
            <a:endParaRPr lang="fi-FI" sz="16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820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</a:pPr>
            <a:r>
              <a:rPr lang="ru-RU" altLang="ru-RU" sz="3600" b="1" smtClean="0">
                <a:solidFill>
                  <a:srgbClr val="FFCC00"/>
                </a:solidFill>
              </a:rPr>
              <a:t>От приоритетов к реализации</a:t>
            </a:r>
            <a:endParaRPr lang="fi-FI" altLang="ru-RU" sz="3600" smtClean="0">
              <a:solidFill>
                <a:srgbClr val="FFCC00"/>
              </a:solidFill>
            </a:endParaRPr>
          </a:p>
        </p:txBody>
      </p:sp>
      <p:sp>
        <p:nvSpPr>
          <p:cNvPr id="39939" name="AutoShape 4"/>
          <p:cNvSpPr>
            <a:spLocks noChangeArrowheads="1"/>
          </p:cNvSpPr>
          <p:nvPr/>
        </p:nvSpPr>
        <p:spPr bwMode="auto">
          <a:xfrm>
            <a:off x="3348038" y="1773238"/>
            <a:ext cx="936625" cy="647700"/>
          </a:xfrm>
          <a:prstGeom prst="rightArrow">
            <a:avLst>
              <a:gd name="adj1" fmla="val 50000"/>
              <a:gd name="adj2" fmla="val 43931"/>
            </a:avLst>
          </a:prstGeom>
          <a:solidFill>
            <a:srgbClr val="FF0000"/>
          </a:solidFill>
          <a:ln w="12700">
            <a:solidFill>
              <a:srgbClr val="D6009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endParaRPr lang="en-US" altLang="ru-RU" smtClean="0"/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250825" y="1844675"/>
            <a:ext cx="3097213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75" indent="635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7BC143"/>
              </a:buClr>
              <a:defRPr/>
            </a:pPr>
            <a:r>
              <a:rPr lang="ru-RU" sz="2800" b="1" dirty="0">
                <a:solidFill>
                  <a:srgbClr val="FFCC00"/>
                </a:solidFill>
                <a:latin typeface="Arial" charset="0"/>
                <a:cs typeface="Arial" charset="0"/>
              </a:rPr>
              <a:t>ОПРЕДЕЛЕНИЕ</a:t>
            </a:r>
            <a:r>
              <a:rPr lang="fi-FI" sz="2800" b="1" dirty="0">
                <a:solidFill>
                  <a:srgbClr val="FFCC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FFCC00"/>
                </a:solidFill>
                <a:latin typeface="Arial" charset="0"/>
                <a:cs typeface="Arial" charset="0"/>
              </a:rPr>
              <a:t>ПРИОРИТЕТОВ</a:t>
            </a:r>
            <a:endParaRPr lang="fi-FI" sz="2800" b="1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marL="357188" indent="-357188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7BC143"/>
              </a:buClr>
              <a:defRPr/>
            </a:pPr>
            <a:r>
              <a:rPr lang="ru-RU" sz="2800" dirty="0">
                <a:solidFill>
                  <a:srgbClr val="FFCC00"/>
                </a:solidFill>
                <a:latin typeface="Arial" charset="0"/>
                <a:cs typeface="Arial" charset="0"/>
              </a:rPr>
              <a:t> </a:t>
            </a:r>
            <a:endParaRPr lang="en-US" sz="2800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marL="357188" indent="-357188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7BC143"/>
              </a:buClr>
              <a:defRPr/>
            </a:pPr>
            <a:r>
              <a:rPr lang="ru-RU" sz="2800" dirty="0">
                <a:solidFill>
                  <a:srgbClr val="FFCC00"/>
                </a:solidFill>
                <a:latin typeface="Arial" charset="0"/>
                <a:cs typeface="Arial" charset="0"/>
              </a:rPr>
              <a:t>“Меньше значит</a:t>
            </a:r>
            <a:endParaRPr lang="fi-FI" sz="2800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marL="357188" indent="-357188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7BC143"/>
              </a:buClr>
              <a:defRPr/>
            </a:pPr>
            <a:r>
              <a:rPr lang="ru-RU" sz="2800" dirty="0">
                <a:solidFill>
                  <a:srgbClr val="FFCC00"/>
                </a:solidFill>
                <a:latin typeface="Arial" charset="0"/>
                <a:cs typeface="Arial" charset="0"/>
              </a:rPr>
              <a:t>больше ”</a:t>
            </a:r>
            <a:endParaRPr lang="en-US" sz="2800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marL="357188" indent="-357188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7BC143"/>
              </a:buClr>
              <a:defRPr/>
            </a:pPr>
            <a:endParaRPr lang="en-US" sz="2800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4356100" y="1916113"/>
            <a:ext cx="478790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ru-RU" sz="2800" b="1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РЕАЛИЗАЦИЯ</a:t>
            </a:r>
            <a:endParaRPr lang="fi-FI" sz="2800" b="1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endParaRPr lang="en-US" sz="2800" dirty="0">
              <a:solidFill>
                <a:srgbClr val="9BBB59">
                  <a:lumMod val="40000"/>
                  <a:lumOff val="60000"/>
                </a:srgb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ru-RU" sz="2000" dirty="0">
                <a:solidFill>
                  <a:srgbClr val="FFCC00"/>
                </a:solidFill>
                <a:latin typeface="Arial" charset="0"/>
                <a:cs typeface="Arial" charset="0"/>
              </a:rPr>
              <a:t>Для профилактики неинфекционных заболеваний (</a:t>
            </a:r>
            <a:r>
              <a:rPr lang="en-US" sz="2000" dirty="0">
                <a:solidFill>
                  <a:srgbClr val="FFCC00"/>
                </a:solidFill>
                <a:latin typeface="Arial" charset="0"/>
                <a:cs typeface="Arial" charset="0"/>
              </a:rPr>
              <a:t>NCD</a:t>
            </a:r>
            <a:r>
              <a:rPr lang="ru-RU" sz="2000" dirty="0">
                <a:solidFill>
                  <a:srgbClr val="FFCC00"/>
                </a:solidFill>
                <a:latin typeface="Arial" charset="0"/>
                <a:cs typeface="Arial" charset="0"/>
              </a:rPr>
              <a:t>) требуется </a:t>
            </a:r>
            <a:endParaRPr lang="fi-FI" sz="2000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endParaRPr lang="fi-FI" sz="20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prstClr val="white">
                  <a:lumMod val="85000"/>
                </a:prstClr>
              </a:buClr>
              <a:buFontTx/>
              <a:buChar char="•"/>
              <a:defRPr/>
            </a:pPr>
            <a:r>
              <a:rPr lang="fi-FI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политическая поддержка </a:t>
            </a:r>
            <a:endParaRPr lang="fi-FI" sz="2000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prstClr val="white">
                  <a:lumMod val="85000"/>
                </a:prstClr>
              </a:buClr>
              <a:buFontTx/>
              <a:buChar char="•"/>
              <a:defRPr/>
            </a:pPr>
            <a:r>
              <a:rPr lang="fi-FI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институциональная база </a:t>
            </a:r>
            <a:endParaRPr lang="fi-FI" sz="2000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prstClr val="white">
                  <a:lumMod val="85000"/>
                </a:prstClr>
              </a:buClr>
              <a:buFontTx/>
              <a:buChar char="•"/>
              <a:defRPr/>
            </a:pPr>
            <a:r>
              <a:rPr lang="fi-FI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поддержка со стороны СМИ </a:t>
            </a:r>
            <a:endParaRPr lang="fi-FI" sz="2000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prstClr val="white">
                  <a:lumMod val="85000"/>
                </a:prstClr>
              </a:buClr>
              <a:buFontTx/>
              <a:buChar char="•"/>
              <a:defRPr/>
            </a:pPr>
            <a:r>
              <a:rPr lang="ru-RU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 Ресурсы / средства </a:t>
            </a:r>
            <a:endParaRPr lang="fi-FI" sz="2000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prstClr val="white">
                  <a:lumMod val="85000"/>
                </a:prstClr>
              </a:buClr>
              <a:buFontTx/>
              <a:buChar char="•"/>
              <a:defRPr/>
            </a:pPr>
            <a:r>
              <a:rPr lang="ru-RU" sz="2000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 мониторинг </a:t>
            </a:r>
            <a:endParaRPr lang="fi-FI" sz="2000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ru-RU" dirty="0">
                <a:solidFill>
                  <a:prstClr val="white">
                    <a:lumMod val="85000"/>
                  </a:prstClr>
                </a:solidFill>
                <a:latin typeface="Arial" charset="0"/>
                <a:cs typeface="Arial" charset="0"/>
              </a:rPr>
              <a:t>(тенденции смертности от неинфекционных заболеваний, тенденции факторов риска)</a:t>
            </a:r>
            <a:endParaRPr lang="fi-FI" dirty="0">
              <a:solidFill>
                <a:prstClr val="white">
                  <a:lumMod val="8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38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G:\Норвегия 2\DSCN4231.JPG"/>
          <p:cNvPicPr>
            <a:picLocks noChangeAspect="1" noChangeArrowheads="1"/>
          </p:cNvPicPr>
          <p:nvPr/>
        </p:nvPicPr>
        <p:blipFill>
          <a:blip r:embed="rId2" cstate="print"/>
          <a:srcRect l="21148" t="19653" r="25660" b="33351"/>
          <a:stretch>
            <a:fillRect/>
          </a:stretch>
        </p:blipFill>
        <p:spPr bwMode="auto">
          <a:xfrm>
            <a:off x="3167336" y="0"/>
            <a:ext cx="5976664" cy="3960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968552" cy="7806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Опыт Норвегии</a:t>
            </a:r>
            <a:endParaRPr lang="ru-RU" b="1" dirty="0"/>
          </a:p>
        </p:txBody>
      </p:sp>
      <p:pic>
        <p:nvPicPr>
          <p:cNvPr id="27650" name="Picture 2" descr="G:\Норвегия 2\DSCN42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910" t="21369" b="20240"/>
          <a:stretch>
            <a:fillRect/>
          </a:stretch>
        </p:blipFill>
        <p:spPr bwMode="auto">
          <a:xfrm>
            <a:off x="0" y="1124744"/>
            <a:ext cx="4522919" cy="2952328"/>
          </a:xfrm>
          <a:prstGeom prst="rect">
            <a:avLst/>
          </a:prstGeom>
          <a:noFill/>
        </p:spPr>
      </p:pic>
      <p:pic>
        <p:nvPicPr>
          <p:cNvPr id="27654" name="Picture 6" descr="G:\Норвегия 2\DSCN4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3687" y="3894931"/>
            <a:ext cx="3950313" cy="2963069"/>
          </a:xfrm>
          <a:prstGeom prst="rect">
            <a:avLst/>
          </a:prstGeom>
          <a:noFill/>
        </p:spPr>
      </p:pic>
      <p:pic>
        <p:nvPicPr>
          <p:cNvPr id="27655" name="Picture 7" descr="G:\Норвегия 2\DSCN4263.JPG"/>
          <p:cNvPicPr>
            <a:picLocks noChangeAspect="1" noChangeArrowheads="1"/>
          </p:cNvPicPr>
          <p:nvPr/>
        </p:nvPicPr>
        <p:blipFill>
          <a:blip r:embed="rId5" cstate="print"/>
          <a:srcRect l="4607" t="25974" r="22589" b="26178"/>
          <a:stretch>
            <a:fillRect/>
          </a:stretch>
        </p:blipFill>
        <p:spPr bwMode="auto">
          <a:xfrm>
            <a:off x="0" y="4337720"/>
            <a:ext cx="511256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G:\Норвегия 2\DSCN4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128459" cy="3096344"/>
          </a:xfrm>
          <a:prstGeom prst="rect">
            <a:avLst/>
          </a:prstGeom>
          <a:noFill/>
        </p:spPr>
      </p:pic>
      <p:pic>
        <p:nvPicPr>
          <p:cNvPr id="28674" name="Picture 2" descr="G:\Норвегия 2\DSCN4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1656"/>
            <a:ext cx="4127992" cy="3096344"/>
          </a:xfrm>
          <a:prstGeom prst="rect">
            <a:avLst/>
          </a:prstGeom>
          <a:noFill/>
        </p:spPr>
      </p:pic>
      <p:pic>
        <p:nvPicPr>
          <p:cNvPr id="28675" name="Picture 3" descr="G:\Норвегия 2\DSCN4229.JPG"/>
          <p:cNvPicPr>
            <a:picLocks noChangeAspect="1" noChangeArrowheads="1"/>
          </p:cNvPicPr>
          <p:nvPr/>
        </p:nvPicPr>
        <p:blipFill>
          <a:blip r:embed="rId4" cstate="print"/>
          <a:srcRect r="9965" b="15821"/>
          <a:stretch>
            <a:fillRect/>
          </a:stretch>
        </p:blipFill>
        <p:spPr bwMode="auto">
          <a:xfrm>
            <a:off x="3599384" y="2969568"/>
            <a:ext cx="5544616" cy="38884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27992" y="404664"/>
            <a:ext cx="5196536" cy="25649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1. Создание Центров здоровой жизни на муниципальном уровне.</a:t>
            </a:r>
          </a:p>
          <a:p>
            <a:pPr algn="just"/>
            <a:r>
              <a:rPr lang="ru-RU" dirty="0" smtClean="0"/>
              <a:t>Цель – выбор людей с сторону ЗОЖ</a:t>
            </a:r>
          </a:p>
          <a:p>
            <a:pPr algn="just"/>
            <a:r>
              <a:rPr lang="ru-RU" dirty="0" smtClean="0"/>
              <a:t>Миссия – концентрация на целевых группах.</a:t>
            </a:r>
          </a:p>
          <a:p>
            <a:pPr algn="just"/>
            <a:r>
              <a:rPr lang="ru-RU" dirty="0" smtClean="0"/>
              <a:t>0,7 % от общего местного бюджета на здравоохранение, тратится на ЦЗЖ</a:t>
            </a:r>
          </a:p>
          <a:p>
            <a:pPr algn="just"/>
            <a:r>
              <a:rPr lang="ru-RU" dirty="0" smtClean="0"/>
              <a:t>ЦЗЖ – среднее звено между муниципалитетом и здравоохранением. 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«Я осознал, что это просто, но это серьезно»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G:\Норвегия 2\DSCN4406.JPG"/>
          <p:cNvPicPr>
            <a:picLocks noChangeAspect="1" noChangeArrowheads="1"/>
          </p:cNvPicPr>
          <p:nvPr/>
        </p:nvPicPr>
        <p:blipFill>
          <a:blip r:embed="rId2" cstate="print"/>
          <a:srcRect l="14046" t="17622" r="10339" b="13904"/>
          <a:stretch>
            <a:fillRect/>
          </a:stretch>
        </p:blipFill>
        <p:spPr bwMode="auto">
          <a:xfrm>
            <a:off x="179512" y="188640"/>
            <a:ext cx="5760640" cy="3912888"/>
          </a:xfrm>
          <a:prstGeom prst="rect">
            <a:avLst/>
          </a:prstGeom>
          <a:noFill/>
        </p:spPr>
      </p:pic>
      <p:pic>
        <p:nvPicPr>
          <p:cNvPr id="29699" name="Picture 3" descr="G:\Норвегия 2\DSCN4418.JPG"/>
          <p:cNvPicPr>
            <a:picLocks noChangeAspect="1" noChangeArrowheads="1"/>
          </p:cNvPicPr>
          <p:nvPr/>
        </p:nvPicPr>
        <p:blipFill>
          <a:blip r:embed="rId3" cstate="print"/>
          <a:srcRect l="77932" t="13671" b="61722"/>
          <a:stretch>
            <a:fillRect/>
          </a:stretch>
        </p:blipFill>
        <p:spPr bwMode="auto">
          <a:xfrm>
            <a:off x="4355976" y="188640"/>
            <a:ext cx="1549699" cy="1296144"/>
          </a:xfrm>
          <a:prstGeom prst="rect">
            <a:avLst/>
          </a:prstGeom>
          <a:noFill/>
        </p:spPr>
      </p:pic>
      <p:pic>
        <p:nvPicPr>
          <p:cNvPr id="29700" name="Picture 4" descr="G:\Норвегия 2\DSCN4417.JPG"/>
          <p:cNvPicPr>
            <a:picLocks noChangeAspect="1" noChangeArrowheads="1"/>
          </p:cNvPicPr>
          <p:nvPr/>
        </p:nvPicPr>
        <p:blipFill>
          <a:blip r:embed="rId4" cstate="print"/>
          <a:srcRect l="27649" t="10811" r="31506"/>
          <a:stretch>
            <a:fillRect/>
          </a:stretch>
        </p:blipFill>
        <p:spPr bwMode="auto">
          <a:xfrm>
            <a:off x="5687616" y="1196752"/>
            <a:ext cx="3456384" cy="5661248"/>
          </a:xfrm>
          <a:prstGeom prst="rect">
            <a:avLst/>
          </a:prstGeom>
          <a:noFill/>
        </p:spPr>
      </p:pic>
      <p:pic>
        <p:nvPicPr>
          <p:cNvPr id="29701" name="Picture 5" descr="G:\Норвегия 2\DSCN4419.JPG"/>
          <p:cNvPicPr>
            <a:picLocks noChangeAspect="1" noChangeArrowheads="1"/>
          </p:cNvPicPr>
          <p:nvPr/>
        </p:nvPicPr>
        <p:blipFill>
          <a:blip r:embed="rId5" cstate="print"/>
          <a:srcRect l="34536" t="17450" r="35649" b="21473"/>
          <a:stretch>
            <a:fillRect/>
          </a:stretch>
        </p:blipFill>
        <p:spPr bwMode="auto">
          <a:xfrm>
            <a:off x="2771800" y="2321496"/>
            <a:ext cx="2952328" cy="4536504"/>
          </a:xfrm>
          <a:prstGeom prst="rect">
            <a:avLst/>
          </a:prstGeom>
          <a:noFill/>
        </p:spPr>
      </p:pic>
      <p:pic>
        <p:nvPicPr>
          <p:cNvPr id="29702" name="Picture 6" descr="G:\Норвегия 2\DSCN4256.JPG"/>
          <p:cNvPicPr>
            <a:picLocks noChangeAspect="1" noChangeArrowheads="1"/>
          </p:cNvPicPr>
          <p:nvPr/>
        </p:nvPicPr>
        <p:blipFill>
          <a:blip r:embed="rId6" cstate="print"/>
          <a:srcRect l="18916" t="13755" r="19179" b="-6878"/>
          <a:stretch>
            <a:fillRect/>
          </a:stretch>
        </p:blipFill>
        <p:spPr bwMode="auto">
          <a:xfrm>
            <a:off x="0" y="3933056"/>
            <a:ext cx="2771800" cy="31274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77683" y="164028"/>
            <a:ext cx="2843808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Изменение привычек в питании</a:t>
            </a:r>
          </a:p>
          <a:p>
            <a:pPr algn="ctr"/>
            <a:r>
              <a:rPr lang="ru-RU" sz="1400" dirty="0" smtClean="0"/>
              <a:t>«Хорошее питание для лучшего здоровья»</a:t>
            </a:r>
          </a:p>
          <a:p>
            <a:pPr algn="ctr"/>
            <a:r>
              <a:rPr lang="ru-RU" sz="1400" dirty="0" smtClean="0"/>
              <a:t>Снизить риски связанные с питанием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22" name="Picture 2" descr="G:\Норвегия 2\DSCN4310.JPG"/>
          <p:cNvPicPr>
            <a:picLocks noChangeAspect="1" noChangeArrowheads="1"/>
          </p:cNvPicPr>
          <p:nvPr/>
        </p:nvPicPr>
        <p:blipFill>
          <a:blip r:embed="rId2" cstate="print"/>
          <a:srcRect l="42680" r="19975"/>
          <a:stretch>
            <a:fillRect/>
          </a:stretch>
        </p:blipFill>
        <p:spPr bwMode="auto">
          <a:xfrm>
            <a:off x="6623720" y="1795958"/>
            <a:ext cx="2520280" cy="5062042"/>
          </a:xfrm>
          <a:prstGeom prst="rect">
            <a:avLst/>
          </a:prstGeom>
          <a:noFill/>
        </p:spPr>
      </p:pic>
      <p:pic>
        <p:nvPicPr>
          <p:cNvPr id="30723" name="Picture 3" descr="G:\Норвегия 2\DSCN4311.JPG"/>
          <p:cNvPicPr>
            <a:picLocks noChangeAspect="1" noChangeArrowheads="1"/>
          </p:cNvPicPr>
          <p:nvPr/>
        </p:nvPicPr>
        <p:blipFill>
          <a:blip r:embed="rId3" cstate="print"/>
          <a:srcRect t="30204"/>
          <a:stretch>
            <a:fillRect/>
          </a:stretch>
        </p:blipFill>
        <p:spPr bwMode="auto">
          <a:xfrm>
            <a:off x="3418871" y="47169"/>
            <a:ext cx="5330594" cy="2790726"/>
          </a:xfrm>
          <a:prstGeom prst="rect">
            <a:avLst/>
          </a:prstGeom>
          <a:noFill/>
        </p:spPr>
      </p:pic>
      <p:pic>
        <p:nvPicPr>
          <p:cNvPr id="30724" name="Picture 4" descr="G:\Норвегия 2\DSCN4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16424" cy="2862641"/>
          </a:xfrm>
          <a:prstGeom prst="rect">
            <a:avLst/>
          </a:prstGeom>
          <a:noFill/>
        </p:spPr>
      </p:pic>
      <p:pic>
        <p:nvPicPr>
          <p:cNvPr id="30725" name="Picture 5" descr="G:\Норвегия 2\DSCN4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780928"/>
            <a:ext cx="5435483" cy="4077072"/>
          </a:xfrm>
          <a:prstGeom prst="rect">
            <a:avLst/>
          </a:prstGeom>
          <a:noFill/>
        </p:spPr>
      </p:pic>
      <p:pic>
        <p:nvPicPr>
          <p:cNvPr id="30726" name="Picture 6" descr="G:\Норвегия 2\DSCN43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1590" y="2299148"/>
            <a:ext cx="2771800" cy="2448272"/>
          </a:xfrm>
          <a:prstGeom prst="rect">
            <a:avLst/>
          </a:prstGeom>
          <a:noFill/>
        </p:spPr>
      </p:pic>
      <p:pic>
        <p:nvPicPr>
          <p:cNvPr id="30727" name="Picture 7" descr="G:\Норвегия 2\DSCN4326.JPG"/>
          <p:cNvPicPr>
            <a:picLocks noChangeAspect="1" noChangeArrowheads="1"/>
          </p:cNvPicPr>
          <p:nvPr/>
        </p:nvPicPr>
        <p:blipFill>
          <a:blip r:embed="rId7" cstate="print"/>
          <a:srcRect t="38068"/>
          <a:stretch>
            <a:fillRect/>
          </a:stretch>
        </p:blipFill>
        <p:spPr bwMode="auto">
          <a:xfrm>
            <a:off x="-45294" y="2551176"/>
            <a:ext cx="4185246" cy="1944216"/>
          </a:xfrm>
          <a:prstGeom prst="rect">
            <a:avLst/>
          </a:prstGeom>
          <a:noFill/>
        </p:spPr>
      </p:pic>
      <p:pic>
        <p:nvPicPr>
          <p:cNvPr id="30728" name="Picture 8" descr="G:\Норвегия 2\DSCN43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4293096"/>
            <a:ext cx="3419485" cy="25649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61718" y="45516"/>
            <a:ext cx="4465042" cy="1152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ЦЕНТР АКТИВНОСТИ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1.Доступность любых видов активности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2.Работа для детей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3.Курсы для пожилых, использование ресурса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G:\Норвегия 2\DSCN4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520" y="692696"/>
            <a:ext cx="4320480" cy="3240725"/>
          </a:xfrm>
          <a:prstGeom prst="rect">
            <a:avLst/>
          </a:prstGeom>
          <a:noFill/>
        </p:spPr>
      </p:pic>
      <p:pic>
        <p:nvPicPr>
          <p:cNvPr id="31746" name="Picture 2" descr="G:\Норвегия 2\DSCN4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283484" cy="3212976"/>
          </a:xfrm>
          <a:prstGeom prst="rect">
            <a:avLst/>
          </a:prstGeom>
          <a:noFill/>
        </p:spPr>
      </p:pic>
      <p:pic>
        <p:nvPicPr>
          <p:cNvPr id="31747" name="Picture 3" descr="G:\Норвегия 2\DSCN4338.JPG"/>
          <p:cNvPicPr>
            <a:picLocks noChangeAspect="1" noChangeArrowheads="1"/>
          </p:cNvPicPr>
          <p:nvPr/>
        </p:nvPicPr>
        <p:blipFill>
          <a:blip r:embed="rId4" cstate="print"/>
          <a:srcRect l="21260" t="29575"/>
          <a:stretch>
            <a:fillRect/>
          </a:stretch>
        </p:blipFill>
        <p:spPr bwMode="auto">
          <a:xfrm>
            <a:off x="22109" y="752381"/>
            <a:ext cx="4189905" cy="2810881"/>
          </a:xfrm>
          <a:prstGeom prst="rect">
            <a:avLst/>
          </a:prstGeom>
          <a:noFill/>
        </p:spPr>
      </p:pic>
      <p:pic>
        <p:nvPicPr>
          <p:cNvPr id="31748" name="Picture 4" descr="G:\Норвегия 2\DSCN4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512" y="3563262"/>
            <a:ext cx="4392488" cy="3294738"/>
          </a:xfrm>
          <a:prstGeom prst="rect">
            <a:avLst/>
          </a:prstGeom>
          <a:noFill/>
        </p:spPr>
      </p:pic>
      <p:pic>
        <p:nvPicPr>
          <p:cNvPr id="31750" name="Picture 6" descr="G:\Норвегия 2\DSCN4354.JPG"/>
          <p:cNvPicPr>
            <a:picLocks noChangeAspect="1" noChangeArrowheads="1"/>
          </p:cNvPicPr>
          <p:nvPr/>
        </p:nvPicPr>
        <p:blipFill>
          <a:blip r:embed="rId6" cstate="print"/>
          <a:srcRect l="9677" t="30104"/>
          <a:stretch>
            <a:fillRect/>
          </a:stretch>
        </p:blipFill>
        <p:spPr bwMode="auto">
          <a:xfrm>
            <a:off x="2555776" y="2348880"/>
            <a:ext cx="5024889" cy="29167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16632"/>
            <a:ext cx="4168628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Возможности для детей в школе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G:\Норвегия 2\DSCN4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073" t="1640" r="10184" b="4852"/>
          <a:stretch>
            <a:fillRect/>
          </a:stretch>
        </p:blipFill>
        <p:spPr bwMode="auto">
          <a:xfrm>
            <a:off x="2195736" y="669702"/>
            <a:ext cx="6948264" cy="6188298"/>
          </a:xfrm>
          <a:prstGeom prst="rect">
            <a:avLst/>
          </a:prstGeom>
          <a:noFill/>
        </p:spPr>
      </p:pic>
      <p:pic>
        <p:nvPicPr>
          <p:cNvPr id="32772" name="Picture 4" descr="G:\Норвегия 2\DSCN4294.JPG"/>
          <p:cNvPicPr>
            <a:picLocks noChangeAspect="1" noChangeArrowheads="1"/>
          </p:cNvPicPr>
          <p:nvPr/>
        </p:nvPicPr>
        <p:blipFill>
          <a:blip r:embed="rId3" cstate="print"/>
          <a:srcRect l="16424" t="16006" r="31080" b="19477"/>
          <a:stretch>
            <a:fillRect/>
          </a:stretch>
        </p:blipFill>
        <p:spPr bwMode="auto">
          <a:xfrm>
            <a:off x="0" y="11015"/>
            <a:ext cx="4139952" cy="38164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5976" y="0"/>
            <a:ext cx="3528392" cy="1287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Муниципалитеты анализируют где они находятся, по отношению со средними показателями в Норвегии.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866863"/>
            <a:ext cx="3528392" cy="28529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ОСНОВНОЙ СМЫСЛ – ЭКОНОМИКА</a:t>
            </a:r>
          </a:p>
          <a:p>
            <a:pPr algn="ctr"/>
            <a:r>
              <a:rPr lang="ru-RU" dirty="0" smtClean="0"/>
              <a:t>Люди должны жить так, что бы не приходилось тратить на больных людей</a:t>
            </a:r>
          </a:p>
          <a:p>
            <a:pPr algn="ctr"/>
            <a:r>
              <a:rPr lang="ru-RU" dirty="0" smtClean="0"/>
              <a:t>Цель для каждого человека – качество жизни и благополучие.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Смертность от болезней системы кровообращения в различных странах (2010 г.)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7000"/>
            <a:ext cx="9144000" cy="474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9747" y="980728"/>
            <a:ext cx="8563232" cy="5688632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600" b="1" dirty="0"/>
              <a:t>Указы Президента Российской Федерации  «О мерах по реализации демографической политики Российской Федерации» № 606 от 7.05.2012 «О совершенствовании государственной политики в сфере здравоохранения» № 598 от 7.05.2012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/>
              <a:t>Федеральный закон от 21 ноября 2011 года № 323-ФЗ «Об основах охраны здоровья граждан в РФ»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/>
              <a:t>ФЗ-15 </a:t>
            </a:r>
            <a:r>
              <a:rPr lang="ru-RU" sz="1600" b="1" dirty="0"/>
              <a:t>от 23.02.13 «Об охране здоровья граждан от воздействия окружающего табачного дыма и последствий потребления табака</a:t>
            </a:r>
            <a:r>
              <a:rPr lang="ru-RU" sz="1600" b="1" dirty="0" smtClean="0"/>
              <a:t>»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b="1" dirty="0">
                <a:solidFill>
                  <a:srgbClr val="C00000"/>
                </a:solidFill>
              </a:rPr>
              <a:t>Областной закон от 18 марта 2013 года № 629-38-ОЗ «О реализации государственных полномочий Архангельской области в сфере охраны здоровья граждан»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b="1" dirty="0"/>
              <a:t>Постановление правительства Архангельской области от 09 июля 2013 г. № 299-пп «Об утверждении плана реализации мероприятий по защите населения Архангельской области от последствий потребления табака на 2013 – 2020 годы»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b="1" dirty="0"/>
              <a:t>Областной закон от 22 апреля 2013 года №657-39-ОЗ «О профилактике алкоголизма, наркомании и токсикомании в Архангельской </a:t>
            </a:r>
            <a:r>
              <a:rPr lang="ru-RU" sz="1800" b="1" dirty="0" smtClean="0"/>
              <a:t>области»</a:t>
            </a:r>
            <a:endParaRPr lang="ru-RU" sz="1800" b="1" dirty="0"/>
          </a:p>
          <a:p>
            <a:pPr marL="342900" indent="-342900" algn="just">
              <a:buFont typeface="+mj-lt"/>
              <a:buAutoNum type="arabicPeriod"/>
            </a:pPr>
            <a:endParaRPr lang="ru-RU" sz="1275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172200" cy="2880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Нормативно-правовые акты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85647" y="2348880"/>
            <a:ext cx="6426714" cy="34563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Пять элементов модели формирования здорового образа жизни и профилактики неинфекционных заболеваний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3591" y="1907340"/>
            <a:ext cx="518457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Формирование здорового образа жизни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96375" y="2339388"/>
            <a:ext cx="3221620" cy="1712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350" b="1" dirty="0" smtClean="0">
                <a:solidFill>
                  <a:schemeClr val="tx2">
                    <a:lumMod val="50000"/>
                  </a:schemeClr>
                </a:solidFill>
              </a:rPr>
              <a:t>1 </a:t>
            </a:r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элемент модели</a:t>
            </a:r>
          </a:p>
          <a:p>
            <a:pPr algn="ctr"/>
            <a:endParaRPr lang="ru-RU" sz="135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Информирование граждан о факторах риска и мотивирование к ЗОЖ</a:t>
            </a:r>
          </a:p>
          <a:p>
            <a:pPr algn="ctr"/>
            <a:r>
              <a:rPr lang="ru-RU" sz="1350" b="1" i="1" dirty="0">
                <a:solidFill>
                  <a:schemeClr val="bg1"/>
                </a:solidFill>
              </a:rPr>
              <a:t>(СМИ, кино, телевидение, медицинские работники, общественные организации, работодатели, волонтеры)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20333" y="4565049"/>
            <a:ext cx="2171092" cy="86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4 элемент модели</a:t>
            </a:r>
          </a:p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Диспансерное наблюдение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22151" y="4578014"/>
            <a:ext cx="1931516" cy="849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5 элемент модели</a:t>
            </a:r>
          </a:p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Профилактика НИЗ в стационарах и санаториях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99002" y="2348880"/>
            <a:ext cx="3154666" cy="172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2 элемент модели</a:t>
            </a:r>
          </a:p>
          <a:p>
            <a:pPr algn="ctr"/>
            <a:endParaRPr lang="ru-RU" sz="135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Обеспечение условий для ЗОЖ</a:t>
            </a:r>
          </a:p>
          <a:p>
            <a:pPr algn="ctr"/>
            <a:r>
              <a:rPr lang="ru-RU" sz="1350" b="1" i="1" dirty="0">
                <a:solidFill>
                  <a:schemeClr val="bg1"/>
                </a:solidFill>
              </a:rPr>
              <a:t>(Министерства, администрации регионов , городов, муниципалитеты, работодатели, общественные организации)</a:t>
            </a:r>
          </a:p>
          <a:p>
            <a:pPr algn="ctr"/>
            <a:endParaRPr lang="ru-RU" sz="13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3675" y="4051486"/>
            <a:ext cx="6569991" cy="520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Профилактика неинфекционных заболеваний в рамках  системы здравоохранения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96375" y="4571939"/>
            <a:ext cx="1979481" cy="855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3 элемент модели</a:t>
            </a:r>
          </a:p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Диспансеризация и профилактические  осмотры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169622" y="5427222"/>
            <a:ext cx="6831378" cy="573528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C00000"/>
                </a:solidFill>
              </a:rPr>
              <a:t>Единая профилактическая среда</a:t>
            </a:r>
          </a:p>
        </p:txBody>
      </p:sp>
      <p:sp>
        <p:nvSpPr>
          <p:cNvPr id="6" name="Овал 5"/>
          <p:cNvSpPr/>
          <p:nvPr/>
        </p:nvSpPr>
        <p:spPr>
          <a:xfrm>
            <a:off x="521551" y="1847089"/>
            <a:ext cx="7992888" cy="23399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трелка вниз 18"/>
          <p:cNvSpPr/>
          <p:nvPr/>
        </p:nvSpPr>
        <p:spPr>
          <a:xfrm>
            <a:off x="7246479" y="3969061"/>
            <a:ext cx="233238" cy="10765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Стрелка вниз 17"/>
          <p:cNvSpPr/>
          <p:nvPr/>
        </p:nvSpPr>
        <p:spPr>
          <a:xfrm>
            <a:off x="6088837" y="3969060"/>
            <a:ext cx="233238" cy="108012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Стрелка вниз 16"/>
          <p:cNvSpPr/>
          <p:nvPr/>
        </p:nvSpPr>
        <p:spPr>
          <a:xfrm>
            <a:off x="4900406" y="3969061"/>
            <a:ext cx="233238" cy="10765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Стрелка вниз 15"/>
          <p:cNvSpPr/>
          <p:nvPr/>
        </p:nvSpPr>
        <p:spPr>
          <a:xfrm>
            <a:off x="3815916" y="3969060"/>
            <a:ext cx="251634" cy="108012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Стрелка вниз 19"/>
          <p:cNvSpPr/>
          <p:nvPr/>
        </p:nvSpPr>
        <p:spPr>
          <a:xfrm>
            <a:off x="2660009" y="3969060"/>
            <a:ext cx="233238" cy="110170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3447" y="492054"/>
            <a:ext cx="6172200" cy="69782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Как обеспечить межведомственное взаимодействие </a:t>
            </a:r>
            <a:br>
              <a:rPr lang="ru-RU" sz="1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(первый и второй элементы модели)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8208" y="1708557"/>
            <a:ext cx="6102678" cy="432048"/>
          </a:xfrm>
          <a:prstGeom prst="rect">
            <a:avLst/>
          </a:prstGeom>
          <a:solidFill>
            <a:srgbClr val="E5F64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Комиссия по охране здоровья граждан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77634" y="3004899"/>
            <a:ext cx="918102" cy="964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ОИВ в области печати, СМИ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5576" y="3004899"/>
            <a:ext cx="1022105" cy="964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ОИВ в области  образования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3004899"/>
            <a:ext cx="890051" cy="964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ОИВ в области ФК и спорта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0420" y="2572192"/>
            <a:ext cx="6588732" cy="432048"/>
          </a:xfrm>
          <a:prstGeom prst="rect">
            <a:avLst/>
          </a:prstGeom>
          <a:solidFill>
            <a:srgbClr val="A8D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37874" y="3004241"/>
            <a:ext cx="1026114" cy="964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ОИВ в области культуры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77044" y="3007785"/>
            <a:ext cx="972108" cy="96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ОИВ </a:t>
            </a:r>
            <a:r>
              <a:rPr lang="ru-RU" sz="1500" b="1" dirty="0" err="1">
                <a:solidFill>
                  <a:schemeClr val="tx2">
                    <a:lumMod val="50000"/>
                  </a:schemeClr>
                </a:solidFill>
              </a:rPr>
              <a:t>промышлторговли</a:t>
            </a:r>
            <a:endParaRPr lang="ru-RU" sz="1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31770" y="3007785"/>
            <a:ext cx="1147371" cy="96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ОИВ по делам молодежи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503447" y="3969060"/>
            <a:ext cx="233238" cy="108012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1260420" y="4183311"/>
            <a:ext cx="6588732" cy="648072"/>
          </a:xfrm>
          <a:prstGeom prst="rect">
            <a:avLst/>
          </a:prstGeom>
          <a:solidFill>
            <a:srgbClr val="F99DBE"/>
          </a:solidFill>
          <a:ln>
            <a:solidFill>
              <a:srgbClr val="F99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Выделение, корректировка и дополнение мероприятий, связанных с мотивированием населения к ЗОЖ и обеспечением условий для ЗОЖ («</a:t>
            </a:r>
            <a:r>
              <a:rPr lang="ru-RU" sz="1350" b="1" dirty="0" err="1">
                <a:solidFill>
                  <a:schemeClr val="tx2">
                    <a:lumMod val="50000"/>
                  </a:schemeClr>
                </a:solidFill>
              </a:rPr>
              <a:t>здравоохранные</a:t>
            </a:r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» мероприятия)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3000" y="5049180"/>
            <a:ext cx="6858000" cy="270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2">
                    <a:lumMod val="50000"/>
                  </a:schemeClr>
                </a:solidFill>
              </a:rPr>
              <a:t>Комплексный  план  формирования  ЗОЖ и профилактики НИЗ  («дорожная карта»)</a:t>
            </a:r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2150994" y="5319210"/>
            <a:ext cx="5097522" cy="68154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Министерство здравоохранения</a:t>
            </a:r>
          </a:p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Центр медицинской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19121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Дорожная карта</a:t>
            </a: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0" y="982663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                                         УТВЕРЖДАЮ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                        Заместитель Председателя 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r" eaLnBrk="0" hangingPunct="0">
              <a:defRPr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Правительства Российской Федерации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r" eaLnBrk="0" hangingPunct="0">
              <a:defRPr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  __­­­­­­­­­­­­­­­­­­­­­­­­­___________________О. Ю. Голодец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r" eaLnBrk="0" hangingPunct="0">
              <a:defRPr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                    «­­­­_______»­­­­­­­­­­­­­­­­­­­­_________________    2014 г.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ru-RU" sz="2000" b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ctr" eaLnBrk="0" hangingPunct="0">
              <a:defRPr/>
            </a:pPr>
            <a:endParaRPr lang="ru-RU" sz="2000" b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ctr" eaLnBrk="0" hangingPunct="0">
              <a:defRPr/>
            </a:pPr>
            <a:endParaRPr lang="ru-RU" sz="2000" b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ctr" eaLnBrk="0" hangingPunct="0">
              <a:defRPr/>
            </a:pPr>
            <a:endParaRPr lang="ru-RU" sz="2000" b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ctr" eaLnBrk="0" hangingPunct="0">
              <a:defRPr/>
            </a:pPr>
            <a:endParaRPr lang="ru-RU" sz="2000" b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П Л А Н 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межведомственных мероприятий («дорожной карты»), направленных 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на сохранение и укрепление здоровья граждан Российской Федерации и создание условий для ведения здорового образа жизни </a:t>
            </a:r>
            <a:endParaRPr lang="ru-RU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84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50825" y="1341438"/>
            <a:ext cx="4214813" cy="1443037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Рождаемость, смертность и заболеваемость среди населения  субъекта РФ</a:t>
            </a: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1341438"/>
            <a:ext cx="4214813" cy="1443037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Распространенность факторов риска НИЗ среди населения  субъекта РФ</a:t>
            </a: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0825" y="4149725"/>
            <a:ext cx="4214813" cy="1057275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Обеспечение условий для достаточной физической активности</a:t>
            </a: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0825" y="5300663"/>
            <a:ext cx="4214813" cy="1057275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a typeface="Calibri"/>
                <a:cs typeface="Times New Roman" pitchFamily="18" charset="0"/>
              </a:rPr>
              <a:t>Обеспечение благоприятной экологической обстановки</a:t>
            </a: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0825" y="2852738"/>
            <a:ext cx="4214813" cy="1220787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bg1"/>
              </a:solidFill>
              <a:ea typeface="Calibri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a typeface="Calibri"/>
                <a:cs typeface="Times New Roman" pitchFamily="18" charset="0"/>
              </a:rPr>
              <a:t>Информирование населения о факторах риска  НИЗ и мотивирование к ведению здорового образа жизни </a:t>
            </a:r>
            <a:endParaRPr lang="ru-RU" dirty="0">
              <a:solidFill>
                <a:schemeClr val="bg1"/>
              </a:solidFill>
              <a:ea typeface="Calibri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72000" y="4149725"/>
            <a:ext cx="4214813" cy="1057275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cs typeface="Times New Roman" pitchFamily="18" charset="0"/>
              </a:rPr>
              <a:t>Обеспечение социально-бытовых условий, условий труда, доступности образования и культуры</a:t>
            </a:r>
            <a:endParaRPr lang="ru-RU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2852738"/>
            <a:ext cx="4214813" cy="1201737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cs typeface="Times New Roman" pitchFamily="18" charset="0"/>
              </a:rPr>
              <a:t>Обеспечение условий для здорового питания</a:t>
            </a:r>
            <a:endParaRPr lang="ru-RU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72000" y="5300663"/>
            <a:ext cx="4214813" cy="1057275"/>
          </a:xfrm>
          <a:prstGeom prst="rect">
            <a:avLst/>
          </a:prstGeom>
          <a:solidFill>
            <a:srgbClr val="0070C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Деятельность РОИВ в области здравоохранения субъекта РФ в вопросах профилактики НИЗ и формирования ЗОЖ</a:t>
            </a: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25" y="0"/>
            <a:ext cx="1428750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75231C-A350-425B-8F1E-1BE9E93FF161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dirty="0" smtClean="0"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+mn-lt"/>
                <a:cs typeface="Times New Roman" pitchFamily="18" charset="0"/>
              </a:rPr>
              <a:t>Группы </a:t>
            </a:r>
            <a:r>
              <a:rPr lang="ru-RU" sz="2000" b="1" dirty="0">
                <a:latin typeface="+mn-lt"/>
                <a:cs typeface="Times New Roman" pitchFamily="18" charset="0"/>
              </a:rPr>
              <a:t>критериев </a:t>
            </a:r>
          </a:p>
          <a:p>
            <a:pPr algn="ctr">
              <a:defRPr/>
            </a:pPr>
            <a:r>
              <a:rPr lang="ru-RU" sz="2000" b="1" dirty="0">
                <a:latin typeface="+mn-lt"/>
                <a:cs typeface="Times New Roman" pitchFamily="18" charset="0"/>
              </a:rPr>
              <a:t>«Комплексного плана формирования ЗОЖ и профилактики НИЗ в субъекте РФ», реализуемого на основе межведомственного взаимодействия</a:t>
            </a:r>
          </a:p>
        </p:txBody>
      </p:sp>
      <p:sp>
        <p:nvSpPr>
          <p:cNvPr id="15373" name="Прямоугольник 16"/>
          <p:cNvSpPr>
            <a:spLocks noChangeArrowheads="1"/>
          </p:cNvSpPr>
          <p:nvPr/>
        </p:nvSpPr>
        <p:spPr bwMode="auto">
          <a:xfrm>
            <a:off x="5578475" y="939800"/>
            <a:ext cx="356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cs typeface="Times New Roman" panose="02020603050405020304" pitchFamily="18" charset="0"/>
              </a:rPr>
              <a:t>(реализация 1 и 2 элементов)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626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830349"/>
              </p:ext>
            </p:extLst>
          </p:nvPr>
        </p:nvGraphicFramePr>
        <p:xfrm>
          <a:off x="257249" y="1772816"/>
          <a:ext cx="8640960" cy="469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8729" y="476672"/>
            <a:ext cx="6858000" cy="105958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charset="0"/>
              </a:rPr>
              <a:t>РЕЙТИНГ МО В СФЕРЕ ОХРАНЫ ЗДОРОВЬЯ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charset="0"/>
              </a:rPr>
              <a:t>(СОЗДАНИЕ УСЛОВИЙ, ЗОЖ, НАЛИЧИЕ ПРОГРАММ)</a:t>
            </a:r>
            <a:r>
              <a:rPr lang="ru-RU" sz="1500" dirty="0"/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/>
              <a:t>Областной закон от 18 марта 2013 года № 629-38-ОЗ «О реализации государственных полномочий Архангельской области в сфере охраны здоровья граждан»</a:t>
            </a:r>
            <a:r>
              <a:rPr lang="ru-RU" sz="1350" b="1" dirty="0">
                <a:solidFill>
                  <a:prstClr val="white"/>
                </a:solidFill>
                <a:latin typeface="Arial" charset="0"/>
              </a:rPr>
              <a:t> </a:t>
            </a:r>
          </a:p>
        </p:txBody>
      </p:sp>
      <p:sp>
        <p:nvSpPr>
          <p:cNvPr id="8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6406529" y="5726907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41CE79-5C6E-42B7-916A-1E7FB5DEBF3E}" type="slidenum">
              <a:rPr lang="ru-RU" kern="0">
                <a:solidFill>
                  <a:srgbClr val="3F3F3F">
                    <a:lumMod val="40000"/>
                    <a:lumOff val="60000"/>
                  </a:srgbClr>
                </a:solidFill>
              </a:rPr>
              <a:pPr>
                <a:defRPr/>
              </a:pPr>
              <a:t>35</a:t>
            </a:fld>
            <a:endParaRPr lang="ru-RU" kern="0" dirty="0">
              <a:solidFill>
                <a:srgbClr val="3F3F3F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31270822"/>
              </p:ext>
            </p:extLst>
          </p:nvPr>
        </p:nvGraphicFramePr>
        <p:xfrm>
          <a:off x="395536" y="620688"/>
          <a:ext cx="8496944" cy="562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19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5883928"/>
              </p:ext>
            </p:extLst>
          </p:nvPr>
        </p:nvGraphicFramePr>
        <p:xfrm>
          <a:off x="323528" y="476672"/>
          <a:ext cx="8640960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2032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4424106"/>
              </p:ext>
            </p:extLst>
          </p:nvPr>
        </p:nvGraphicFramePr>
        <p:xfrm>
          <a:off x="467544" y="764704"/>
          <a:ext cx="8219256" cy="548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3575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4241723"/>
              </p:ext>
            </p:extLst>
          </p:nvPr>
        </p:nvGraphicFramePr>
        <p:xfrm>
          <a:off x="395536" y="332656"/>
          <a:ext cx="8291264" cy="591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5560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Неинфекционные заболевания определяют 76% всех причин смерти населения Российской Федерации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500937" cy="471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702624" cy="898424"/>
          </a:xfrm>
        </p:spPr>
        <p:txBody>
          <a:bodyPr/>
          <a:lstStyle/>
          <a:p>
            <a:pPr algn="ctr"/>
            <a:r>
              <a:rPr lang="ru-RU" sz="1800" dirty="0"/>
              <a:t>Закон Архангельской </a:t>
            </a:r>
            <a:r>
              <a:rPr lang="ru-RU" sz="1800" dirty="0" smtClean="0"/>
              <a:t>области от </a:t>
            </a:r>
            <a:r>
              <a:rPr lang="ru-RU" sz="1800" dirty="0"/>
              <a:t>01.01.01 г. N 629-38-ОЗ</a:t>
            </a:r>
            <a:br>
              <a:rPr lang="ru-RU" sz="1800" dirty="0"/>
            </a:br>
            <a:r>
              <a:rPr lang="ru-RU" sz="1800" dirty="0"/>
              <a:t>"О реализации государственных полномочий Архангельской области в сфере охраны здоровья граждан"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8568952" cy="5805264"/>
          </a:xfrm>
        </p:spPr>
        <p:txBody>
          <a:bodyPr>
            <a:normAutofit fontScale="40000" lnSpcReduction="20000"/>
          </a:bodyPr>
          <a:lstStyle/>
          <a:p>
            <a:pPr fontAlgn="base"/>
            <a:r>
              <a:rPr lang="ru-RU" sz="3000" dirty="0"/>
              <a:t>Статья 10. Реализация органами местного самоуправления мероприятий по профилактике заболеваний и формированию здорового образа жизни</a:t>
            </a:r>
          </a:p>
          <a:p>
            <a:pPr fontAlgn="base"/>
            <a:r>
              <a:rPr lang="ru-RU" sz="3000" dirty="0"/>
              <a:t>1. Реализация мероприятий по профилактике заболеваний и формированию здорового образа жизни на территориях соответствующих муниципальных образований осуществляется органами местного самоуправления посредством разработки и осуществления в пределах своих полномочий по решению вопросов местного значения системы организационных, правовых, экономических и социальных мер, направленных на предупреждение возникновения, распространения и раннее выявление заболеваний, на снижение риска их развития, снижение смертности, предупреждение и устранение отрицательного воздействия на здоровье граждан факторов внутренней и внешней среды, информирование граждан о факторах риска для их здоровья, формирование у граждан мотивации к ведению здорового образа жизни.</a:t>
            </a:r>
          </a:p>
          <a:p>
            <a:pPr fontAlgn="base"/>
            <a:r>
              <a:rPr lang="ru-RU" sz="3000" dirty="0"/>
              <a:t>2. К числу мер, указанных в пункте 1 настоящей статьи, относятся следующие меры:</a:t>
            </a:r>
          </a:p>
          <a:p>
            <a:pPr fontAlgn="base"/>
            <a:r>
              <a:rPr lang="ru-RU" sz="3000" dirty="0"/>
              <a:t>1) формирование у граждан мотивации к регулярной двигательной активности и занятиям физической культурой и спортом, создание необходимых для этого условий;</a:t>
            </a:r>
          </a:p>
          <a:p>
            <a:pPr fontAlgn="base"/>
            <a:r>
              <a:rPr lang="ru-RU" sz="3000" dirty="0"/>
              <a:t>2) формирование у граждан представлений и знаний о рациональном и полноценном питании и здоровом образе жизни;</a:t>
            </a:r>
          </a:p>
          <a:p>
            <a:pPr fontAlgn="base"/>
            <a:r>
              <a:rPr lang="ru-RU" sz="3000" dirty="0"/>
              <a:t>3) формирование у граждан мотивации к отказу от злоупотребления алкогольной продукцией и немедицинского потребления наркотических средств и психотропных веществ;</a:t>
            </a:r>
          </a:p>
          <a:p>
            <a:pPr fontAlgn="base"/>
            <a:r>
              <a:rPr lang="ru-RU" sz="3000" dirty="0"/>
              <a:t>4) формирование у граждан мотивации к отказу от потребления табака, в том числе путем создания бездымных пространств;</a:t>
            </a:r>
          </a:p>
          <a:p>
            <a:pPr fontAlgn="base"/>
            <a:r>
              <a:rPr lang="ru-RU" sz="3000" dirty="0"/>
              <a:t>5) формирование у граждан мотивации к своевременному обращению за медицинской помощью;</a:t>
            </a:r>
          </a:p>
          <a:p>
            <a:pPr fontAlgn="base"/>
            <a:r>
              <a:rPr lang="ru-RU" sz="3000" dirty="0"/>
              <a:t>6) популяризация здорового образа жизни;</a:t>
            </a:r>
          </a:p>
          <a:p>
            <a:pPr fontAlgn="base"/>
            <a:r>
              <a:rPr lang="ru-RU" sz="3000" dirty="0"/>
              <a:t>7) повышение квалификации специалистов по вопросам профилактики заболеваний и формирования здорового образа жизни;</a:t>
            </a:r>
          </a:p>
          <a:p>
            <a:pPr fontAlgn="base"/>
            <a:r>
              <a:rPr lang="ru-RU" sz="3000" dirty="0"/>
              <a:t>8) информирование граждан о причинах возникновения заболеваний и об условиях, способствующих их распространению, в целях предотвращения распространения заболеваний, в том числе социально значимых заболеваний, заболеваний, представляющих опасность для окружающих, и инфекционных заболеваний, не являющихся социально значимыми, на территории соответствующего муниципального образования;</a:t>
            </a:r>
          </a:p>
          <a:p>
            <a:pPr fontAlgn="base"/>
            <a:r>
              <a:rPr lang="ru-RU" sz="3000" dirty="0"/>
              <a:t>9) информирование граждан о медицинских организациях, осуществляющих профилактику заболеваний и оказывающих медицинскую помощь;</a:t>
            </a:r>
          </a:p>
          <a:p>
            <a:pPr fontAlgn="base"/>
            <a:r>
              <a:rPr lang="ru-RU" sz="3000" dirty="0"/>
              <a:t>10) иные необходимые меры в соответствии с законодательством Российской Федерации и законодательством Архангельской области.</a:t>
            </a:r>
          </a:p>
          <a:p>
            <a:pPr fontAlgn="base"/>
            <a:r>
              <a:rPr lang="ru-RU" sz="3000" dirty="0"/>
              <a:t>3. В целях осуществления мер, предусмотренных настоящей статьей, органы местного самоуправления вправе утверждать соответствующие муниципальные целевые программы.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0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27585" y="476671"/>
          <a:ext cx="7560840" cy="5372040"/>
        </p:xfrm>
        <a:graphic>
          <a:graphicData uri="http://schemas.openxmlformats.org/drawingml/2006/table">
            <a:tbl>
              <a:tblPr/>
              <a:tblGrid>
                <a:gridCol w="1920276"/>
                <a:gridCol w="1920276"/>
                <a:gridCol w="1860144"/>
                <a:gridCol w="1860144"/>
              </a:tblGrid>
              <a:tr h="7200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Профилактические программы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Здоровое питание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Физическая активность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Курение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Цель</a:t>
                      </a: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Задачи</a:t>
                      </a: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mtClean="0">
                          <a:latin typeface="Calibri"/>
                          <a:ea typeface="Calibri"/>
                          <a:cs typeface="Times New Roman"/>
                        </a:rPr>
                        <a:t>Индикаторы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Ожидаемые результаты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Мероприятия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16632"/>
          <a:ext cx="8496944" cy="6496392"/>
        </p:xfrm>
        <a:graphic>
          <a:graphicData uri="http://schemas.openxmlformats.org/drawingml/2006/table">
            <a:tbl>
              <a:tblPr/>
              <a:tblGrid>
                <a:gridCol w="935443"/>
                <a:gridCol w="7561501"/>
              </a:tblGrid>
              <a:tr h="210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Программа повышения ФА населения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Цель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 Сокращение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распространенности </a:t>
                      </a: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недостаточной физической активности на 10%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	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Задачи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Оценка уровня ФА населения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Оценка информированности населения и специалистов о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Оценка ситуации в области физической и социальной среды для поддержки физически активного образа жизни населения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Оценка потребностей различных социальных групп населения в сфере увеличения 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Увеличение информированности и мотивации населения к увеличению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Повышение информированности и навыков консультирования медицинских работников по вопросам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Создание поддерживающей физической и социальной среды для увеличения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 населения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Индикаторы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Стандартизованная по возрасту </a:t>
                      </a: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распространенность недостаточной физической активности среди лиц в возрасте от 18 лет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(определяется как менее 150 минут физической активности умеренной интенсивности в неделю или эквивалентный показатель).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Доля информированных лиц о рекомендациях по ФА (население и специалисты), наличие методических рекомендаций, обученных специалистов и т. п.)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Число общественных мест, парковых зон, спортивных площадок, велосипедных дорожек, клубов здоровья и т.п., доступных для населения для занятий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Доля населения, поддерживающего развитие программы ФА, различные направления развития программы (спорт, досуг, инфраструктура, клубы и др.)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Доля пациентов, получивших консультирование по вопросам ФА,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Число специалистов, обученных в области ФА.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Ожидаемые результаты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Сокращение распространенности недостаточной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 на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Увеличение информированности и мотивации населения к увеличению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 на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…%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Увеличение числа общественных мест, парковых зон, спортивных площадок, велосипедных дорожек, клубов здоровья и т.п., доступных для населения для занятий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ФА на 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Увеличение доли пациентов, получивших консультирование по вопросам ФА,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Увеличение числа специалистов, обученных 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по вопросам ФА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8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Мероприятия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24" marR="29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764705"/>
          <a:ext cx="9144000" cy="610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79"/>
                <a:gridCol w="1120125"/>
                <a:gridCol w="968108"/>
                <a:gridCol w="1192133"/>
                <a:gridCol w="968107"/>
                <a:gridCol w="1112124"/>
                <a:gridCol w="1120125"/>
                <a:gridCol w="971599"/>
              </a:tblGrid>
              <a:tr h="8998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Стратегии/ партнеры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Зако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нодательство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Финанси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Партнерство/лоббирование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Образо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вание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специа</a:t>
                      </a:r>
                      <a:r>
                        <a:rPr lang="ru-RU" sz="1400" dirty="0" smtClean="0"/>
                        <a:t> листов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Просвещение населения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smtClean="0"/>
                        <a:t>Развитие инфра структуры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Другое</a:t>
                      </a:r>
                      <a:endParaRPr lang="ru-RU" sz="1400" dirty="0"/>
                    </a:p>
                  </a:txBody>
                  <a:tcPr/>
                </a:tc>
              </a:tr>
              <a:tr h="557309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Законодательная и исполнительная власть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31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Здравоохранение 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66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Образование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31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Торговля 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31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Производители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0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Сельское хозяйство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0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Физкультура и спорт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0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Общество защиты прав потребителей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СМИ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7079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Население (различные социально-демографические группы)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3060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Другие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/>
              </a:rPr>
              <a:t>Основные партнеры и стратегии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15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7"/>
          <p:cNvSpPr txBox="1">
            <a:spLocks noChangeArrowheads="1"/>
          </p:cNvSpPr>
          <p:nvPr/>
        </p:nvSpPr>
        <p:spPr bwMode="auto">
          <a:xfrm>
            <a:off x="1491037" y="1888519"/>
            <a:ext cx="6264629" cy="34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buFontTx/>
              <a:buChar char="-"/>
            </a:pPr>
            <a:r>
              <a:rPr kumimoji="0" lang="ru-RU" sz="2156"/>
              <a:t>Изменение парадигмы мышления общества, органов власти, бизнеса, медицинских работников на приоритет профилактики НИЗ и создание систем мотивации к здоровому образу жизни;</a:t>
            </a:r>
          </a:p>
          <a:p>
            <a:pPr>
              <a:buFontTx/>
              <a:buChar char="-"/>
            </a:pPr>
            <a:r>
              <a:rPr kumimoji="0" lang="ru-RU" sz="2156"/>
              <a:t>Разработка межведомственных программ и мероприятий по профилактике и снижению смертности от сердечно-сосудистых заболеваний в Национальный год борьбы с сердечно-сосудистыми заболеваниями</a:t>
            </a:r>
          </a:p>
        </p:txBody>
      </p:sp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800767" y="1169626"/>
            <a:ext cx="5572423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525463" fontAlgn="base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kumimoji="0" lang="ru-RU" sz="2696" b="1" u="sng">
                <a:solidFill>
                  <a:srgbClr val="2B67AF"/>
                </a:solidFill>
                <a:latin typeface="Times New Roman" charset="0"/>
                <a:cs typeface="Times New Roman" charset="0"/>
              </a:rPr>
              <a:t>Новые акценты в охране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324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9"/>
          <a:stretch>
            <a:fillRect/>
          </a:stretch>
        </p:blipFill>
        <p:spPr bwMode="auto">
          <a:xfrm>
            <a:off x="457200" y="1539001"/>
            <a:ext cx="829564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260647"/>
            <a:ext cx="5616426" cy="10794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A419A"/>
                </a:solidFill>
                <a:latin typeface="Times New Roman" pitchFamily="18" charset="0"/>
                <a:cs typeface="Times New Roman" pitchFamily="18" charset="0"/>
              </a:rPr>
              <a:t>ГБУЗ Архангельской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A419A"/>
                </a:solidFill>
                <a:latin typeface="Times New Roman" pitchFamily="18" charset="0"/>
                <a:cs typeface="Times New Roman" pitchFamily="18" charset="0"/>
              </a:rPr>
              <a:t>«Архангельский центр медицинской профилактики»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163025, г.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Архангельск, пр.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Ломоносова, 311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факс: (8182) 27-63-50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formylazd@mail.ru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www.zdorovie29.ru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7"/>
            <a:ext cx="9144000" cy="592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780288"/>
            <a:ext cx="8229600" cy="848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Вклад основных факторов риска в смертность населения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в Российской Федерации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3717032"/>
            <a:ext cx="8661648" cy="1152128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algn="ctr">
              <a:spcBef>
                <a:spcPct val="0"/>
              </a:spcBef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86104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Распространенность факторов риска НИЗ в Российской Федерации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1720" y="4077072"/>
            <a:ext cx="51845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140968"/>
            <a:ext cx="712879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844824"/>
            <a:ext cx="3744416" cy="10801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Профилактика</a:t>
            </a:r>
            <a:r>
              <a:rPr lang="en-US" sz="4000" b="1" dirty="0" smtClean="0"/>
              <a:t> НИЗ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lvl="0" algn="ctr" hangingPunct="0">
              <a:buNone/>
            </a:pPr>
            <a:endParaRPr lang="ru-RU" dirty="0" smtClean="0"/>
          </a:p>
          <a:p>
            <a:pPr lvl="0" algn="ctr" hangingPunct="0">
              <a:buNone/>
            </a:pPr>
            <a:r>
              <a:rPr lang="en-US" dirty="0" err="1" smtClean="0"/>
              <a:t>Мощная</a:t>
            </a:r>
            <a:r>
              <a:rPr lang="en-US" dirty="0" smtClean="0"/>
              <a:t> </a:t>
            </a:r>
            <a:r>
              <a:rPr lang="en-US" dirty="0" err="1" smtClean="0"/>
              <a:t>научная</a:t>
            </a:r>
            <a:r>
              <a:rPr lang="en-US" dirty="0" smtClean="0"/>
              <a:t> </a:t>
            </a:r>
            <a:r>
              <a:rPr lang="en-US" dirty="0" err="1" smtClean="0"/>
              <a:t>база</a:t>
            </a:r>
            <a:r>
              <a:rPr lang="en-US" dirty="0" smtClean="0"/>
              <a:t>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lvl="0" algn="ctr" hangingPunct="0">
              <a:buNone/>
            </a:pPr>
            <a:r>
              <a:rPr lang="en-US" dirty="0" err="1" smtClean="0"/>
              <a:t>Стратегии</a:t>
            </a:r>
            <a:r>
              <a:rPr lang="en-US" dirty="0" smtClean="0"/>
              <a:t>, </a:t>
            </a:r>
            <a:r>
              <a:rPr lang="en-US" dirty="0" err="1" smtClean="0"/>
              <a:t>основанные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фактических</a:t>
            </a:r>
            <a:r>
              <a:rPr lang="en-US" dirty="0" smtClean="0"/>
              <a:t> </a:t>
            </a:r>
            <a:r>
              <a:rPr lang="en-US" dirty="0" err="1" smtClean="0"/>
              <a:t>данных</a:t>
            </a:r>
            <a:r>
              <a:rPr lang="en-US" dirty="0" smtClean="0"/>
              <a:t>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lvl="0" algn="ctr" hangingPunct="0">
              <a:buNone/>
            </a:pPr>
            <a:endParaRPr lang="ru-RU" dirty="0" smtClean="0"/>
          </a:p>
          <a:p>
            <a:pPr lvl="0" algn="ctr" hangingPunct="0">
              <a:buNone/>
            </a:pPr>
            <a:r>
              <a:rPr lang="en-US" dirty="0" err="1" smtClean="0"/>
              <a:t>Эффективные</a:t>
            </a:r>
            <a:r>
              <a:rPr lang="en-US" dirty="0" smtClean="0"/>
              <a:t> </a:t>
            </a:r>
            <a:r>
              <a:rPr lang="en-US" dirty="0" err="1" smtClean="0"/>
              <a:t>действия</a:t>
            </a:r>
            <a:r>
              <a:rPr lang="en-US" dirty="0" smtClean="0"/>
              <a:t>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algn="ctr" hangingPunc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Глобальный</a:t>
            </a:r>
            <a:r>
              <a:rPr lang="en-US" dirty="0" smtClean="0"/>
              <a:t> </a:t>
            </a:r>
            <a:r>
              <a:rPr lang="en-US" dirty="0" err="1" smtClean="0"/>
              <a:t>план</a:t>
            </a:r>
            <a:r>
              <a:rPr lang="en-US" dirty="0" smtClean="0"/>
              <a:t> </a:t>
            </a:r>
            <a:r>
              <a:rPr lang="en-US" dirty="0" err="1" smtClean="0"/>
              <a:t>действий</a:t>
            </a:r>
            <a:r>
              <a:rPr lang="en-US" dirty="0" smtClean="0"/>
              <a:t> ВОЗ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профилактике</a:t>
            </a:r>
            <a:r>
              <a:rPr lang="en-US" dirty="0" smtClean="0"/>
              <a:t> НИЗ и </a:t>
            </a:r>
            <a:r>
              <a:rPr lang="en-US" dirty="0" err="1" smtClean="0"/>
              <a:t>борьбе</a:t>
            </a:r>
            <a:r>
              <a:rPr lang="en-US" dirty="0" smtClean="0"/>
              <a:t> с </a:t>
            </a:r>
            <a:r>
              <a:rPr lang="en-US" dirty="0" err="1" smtClean="0"/>
              <a:t>ними</a:t>
            </a:r>
            <a:r>
              <a:rPr lang="en-US" dirty="0" smtClean="0"/>
              <a:t> )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tsikk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atin typeface="Arial" panose="020B0604020202020204" pitchFamily="34" charset="0"/>
              </a:rPr>
              <a:t>ЧЕТЫРЕ ВИДА НЕИНФЕКЦИОННЫХ ЗАБОЛЕВАНИЙ, В ЗНАЧИТЕЛЬНОЙ СТЕПЕНИ ПРЕДОТВРАТИМЫХ С ПОМОЩЬЮ ЭФФЕКТИВНЫХ ФОРМ ВМЕШАТЕЛЬСТВА, НАПРАВЛЕННЫХ НА ИХ ОБЩИЕ ИЗМЕНЯЕМЫЕ ФАКТОРЫ РИСКА</a:t>
            </a:r>
            <a:endParaRPr lang="fi-FI" altLang="ru-RU" sz="2000" dirty="0" smtClean="0">
              <a:latin typeface="Arial" panose="020B0604020202020204" pitchFamily="34" charset="0"/>
            </a:endParaRPr>
          </a:p>
        </p:txBody>
      </p:sp>
      <p:sp>
        <p:nvSpPr>
          <p:cNvPr id="20484" name="Päivämäärän paikkamerkki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8CF1F1A-691F-4425-93DB-82B1C7609F8B}" type="datetime1">
              <a:rPr lang="en-GB"/>
              <a:pPr>
                <a:defRPr/>
              </a:pPr>
              <a:t>24/03/2015</a:t>
            </a:fld>
            <a:endParaRPr lang="en-GB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983687"/>
              </p:ext>
            </p:extLst>
          </p:nvPr>
        </p:nvGraphicFramePr>
        <p:xfrm>
          <a:off x="251520" y="1889448"/>
          <a:ext cx="8568951" cy="392656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89452"/>
                <a:gridCol w="2290868"/>
                <a:gridCol w="1678458"/>
                <a:gridCol w="1274577"/>
                <a:gridCol w="1367798"/>
                <a:gridCol w="1367798"/>
              </a:tblGrid>
              <a:tr h="478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Причинные факторы риска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</a:tr>
              <a:tr h="1249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Употребление табака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Нездоровое питание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Отсутствие физической активности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Вредное употребление алкоголя 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606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Неинфекционные заболевания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Болезни сердца и инсульт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2982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Диабет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2982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Рак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V</a:t>
                      </a:r>
                      <a:endParaRPr lang="fi-FI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96342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Хронические заболевания </a:t>
                      </a:r>
                      <a:r>
                        <a:rPr lang="ru-RU" sz="1600" dirty="0" smtClean="0"/>
                        <a:t>легких</a:t>
                      </a:r>
                      <a:endParaRPr lang="fi-FI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V</a:t>
                      </a: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i-FI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856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/>
              <a:t>Глобальная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стратегия</a:t>
            </a:r>
            <a:r>
              <a:rPr lang="en-US" sz="3600" b="1" dirty="0" smtClean="0"/>
              <a:t> ВОЗ </a:t>
            </a:r>
            <a:r>
              <a:rPr lang="en-US" sz="3600" b="1" dirty="0" err="1" smtClean="0"/>
              <a:t>по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профилактике</a:t>
            </a:r>
            <a:r>
              <a:rPr lang="en-US" sz="3600" b="1" dirty="0" smtClean="0"/>
              <a:t> и </a:t>
            </a:r>
            <a:r>
              <a:rPr lang="en-US" sz="3600" b="1" dirty="0" err="1" smtClean="0"/>
              <a:t>борьбе</a:t>
            </a:r>
            <a:r>
              <a:rPr lang="en-US" sz="3600" b="1" dirty="0" smtClean="0"/>
              <a:t> с НИЗ, 2000 г.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hangingPunct="0"/>
            <a:r>
              <a:rPr lang="en-US" b="1" dirty="0" err="1" smtClean="0"/>
              <a:t>Профилактика</a:t>
            </a:r>
            <a:r>
              <a:rPr lang="en-US" b="1" dirty="0" smtClean="0"/>
              <a:t> НИЗ и </a:t>
            </a:r>
            <a:r>
              <a:rPr lang="en-US" b="1" dirty="0" err="1" smtClean="0"/>
              <a:t>борьба</a:t>
            </a:r>
            <a:r>
              <a:rPr lang="en-US" b="1" dirty="0" smtClean="0"/>
              <a:t> с </a:t>
            </a:r>
            <a:r>
              <a:rPr lang="en-US" b="1" dirty="0" err="1" smtClean="0"/>
              <a:t>ними</a:t>
            </a:r>
            <a:r>
              <a:rPr lang="en-US" b="1" dirty="0" smtClean="0"/>
              <a:t> </a:t>
            </a:r>
            <a:r>
              <a:rPr lang="en-US" b="1" dirty="0" err="1" smtClean="0"/>
              <a:t>является</a:t>
            </a:r>
            <a:r>
              <a:rPr lang="en-US" b="1" dirty="0" smtClean="0"/>
              <a:t> </a:t>
            </a:r>
            <a:r>
              <a:rPr lang="en-US" b="1" dirty="0" err="1" smtClean="0"/>
              <a:t>глобальным</a:t>
            </a:r>
            <a:r>
              <a:rPr lang="en-US" b="1" dirty="0" smtClean="0"/>
              <a:t> </a:t>
            </a:r>
            <a:r>
              <a:rPr lang="en-US" b="1" dirty="0" err="1" smtClean="0"/>
              <a:t>приоритетом</a:t>
            </a:r>
            <a:r>
              <a:rPr lang="en-US" b="1" dirty="0" smtClean="0"/>
              <a:t> </a:t>
            </a:r>
            <a:r>
              <a:rPr lang="en-US" b="1" dirty="0" err="1" smtClean="0"/>
              <a:t>здравоохранения</a:t>
            </a:r>
            <a:r>
              <a:rPr lang="en-US" b="1" dirty="0" smtClean="0"/>
              <a:t>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hangingPunct="0"/>
            <a:r>
              <a:rPr lang="en-US" b="1" dirty="0" err="1" smtClean="0"/>
              <a:t>Требуются</a:t>
            </a:r>
            <a:r>
              <a:rPr lang="en-US" b="1" dirty="0" smtClean="0"/>
              <a:t> </a:t>
            </a:r>
            <a:r>
              <a:rPr lang="en-US" b="1" dirty="0" err="1" smtClean="0"/>
              <a:t>всесторонние</a:t>
            </a:r>
            <a:r>
              <a:rPr lang="en-US" b="1" dirty="0" smtClean="0"/>
              <a:t> </a:t>
            </a:r>
            <a:r>
              <a:rPr lang="en-US" b="1" dirty="0" err="1" smtClean="0"/>
              <a:t>меры</a:t>
            </a:r>
            <a:r>
              <a:rPr lang="en-US" b="1" dirty="0" smtClean="0"/>
              <a:t>, </a:t>
            </a:r>
            <a:r>
              <a:rPr lang="en-US" b="1" dirty="0" err="1" smtClean="0"/>
              <a:t>но</a:t>
            </a:r>
            <a:r>
              <a:rPr lang="en-US" b="1" dirty="0" smtClean="0"/>
              <a:t>, с </a:t>
            </a:r>
            <a:r>
              <a:rPr lang="en-US" b="1" dirty="0" err="1" smtClean="0"/>
              <a:t>точки</a:t>
            </a:r>
            <a:r>
              <a:rPr lang="en-US" b="1" dirty="0" smtClean="0"/>
              <a:t> </a:t>
            </a:r>
            <a:r>
              <a:rPr lang="en-US" b="1" dirty="0" err="1" smtClean="0"/>
              <a:t>зрения</a:t>
            </a:r>
            <a:r>
              <a:rPr lang="en-US" b="1" dirty="0" smtClean="0"/>
              <a:t> </a:t>
            </a:r>
            <a:r>
              <a:rPr lang="en-US" b="1" dirty="0" err="1" smtClean="0"/>
              <a:t>общественного</a:t>
            </a:r>
            <a:r>
              <a:rPr lang="en-US" b="1" dirty="0" smtClean="0"/>
              <a:t> </a:t>
            </a:r>
            <a:r>
              <a:rPr lang="en-US" b="1" dirty="0" err="1" smtClean="0"/>
              <a:t>здравоохранения</a:t>
            </a:r>
            <a:r>
              <a:rPr lang="en-US" b="1" dirty="0" smtClean="0"/>
              <a:t>, </a:t>
            </a:r>
            <a:r>
              <a:rPr lang="en-US" b="1" dirty="0" err="1" smtClean="0"/>
              <a:t>ключевую</a:t>
            </a:r>
            <a:r>
              <a:rPr lang="en-US" b="1" dirty="0" smtClean="0"/>
              <a:t> </a:t>
            </a:r>
            <a:r>
              <a:rPr lang="en-US" b="1" dirty="0" err="1" smtClean="0"/>
              <a:t>роль</a:t>
            </a:r>
            <a:r>
              <a:rPr lang="en-US" b="1" dirty="0" smtClean="0"/>
              <a:t> </a:t>
            </a:r>
            <a:r>
              <a:rPr lang="en-US" b="1" dirty="0" err="1" smtClean="0"/>
              <a:t>играет</a:t>
            </a:r>
            <a:r>
              <a:rPr lang="en-US" b="1" dirty="0" smtClean="0"/>
              <a:t> </a:t>
            </a:r>
            <a:r>
              <a:rPr lang="en-US" b="1" dirty="0" err="1" smtClean="0"/>
              <a:t>профилактика</a:t>
            </a:r>
            <a:r>
              <a:rPr lang="en-US" b="1" dirty="0" smtClean="0"/>
              <a:t> </a:t>
            </a:r>
            <a:r>
              <a:rPr lang="en-US" b="1" dirty="0" err="1" smtClean="0"/>
              <a:t>на</a:t>
            </a:r>
            <a:r>
              <a:rPr lang="en-US" b="1" dirty="0" smtClean="0"/>
              <a:t> </a:t>
            </a:r>
            <a:r>
              <a:rPr lang="en-US" b="1" dirty="0" err="1" smtClean="0"/>
              <a:t>популяционном</a:t>
            </a:r>
            <a:r>
              <a:rPr lang="en-US" b="1" dirty="0" smtClean="0"/>
              <a:t> </a:t>
            </a:r>
            <a:r>
              <a:rPr lang="en-US" b="1" dirty="0" err="1" smtClean="0"/>
              <a:t>уровне</a:t>
            </a:r>
            <a:r>
              <a:rPr lang="en-US" b="1" dirty="0" smtClean="0"/>
              <a:t> (</a:t>
            </a:r>
            <a:r>
              <a:rPr lang="en-US" b="1" dirty="0" err="1" smtClean="0"/>
              <a:t>самая</a:t>
            </a:r>
            <a:r>
              <a:rPr lang="en-US" b="1" dirty="0" smtClean="0"/>
              <a:t> </a:t>
            </a:r>
            <a:r>
              <a:rPr lang="en-US" b="1" dirty="0" err="1" smtClean="0"/>
              <a:t>экономически</a:t>
            </a:r>
            <a:r>
              <a:rPr lang="en-US" b="1" dirty="0" smtClean="0"/>
              <a:t> </a:t>
            </a:r>
            <a:r>
              <a:rPr lang="en-US" b="1" dirty="0" err="1" smtClean="0"/>
              <a:t>эффективная</a:t>
            </a:r>
            <a:r>
              <a:rPr lang="en-US" b="1" dirty="0" smtClean="0"/>
              <a:t> и </a:t>
            </a:r>
            <a:r>
              <a:rPr lang="en-US" b="1" dirty="0" err="1" smtClean="0"/>
              <a:t>рациональная</a:t>
            </a:r>
            <a:r>
              <a:rPr lang="en-US" b="1" dirty="0" smtClean="0"/>
              <a:t> </a:t>
            </a:r>
            <a:r>
              <a:rPr lang="en-US" b="1" dirty="0" err="1" smtClean="0"/>
              <a:t>мера</a:t>
            </a:r>
            <a:r>
              <a:rPr lang="en-US" b="1" dirty="0" smtClean="0"/>
              <a:t>)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hangingPunct="0"/>
            <a:r>
              <a:rPr lang="en-US" b="1" dirty="0" err="1" smtClean="0"/>
              <a:t>Комплексная</a:t>
            </a:r>
            <a:r>
              <a:rPr lang="en-US" b="1" dirty="0" smtClean="0"/>
              <a:t> </a:t>
            </a:r>
            <a:r>
              <a:rPr lang="en-US" b="1" dirty="0" err="1" smtClean="0"/>
              <a:t>профилактика</a:t>
            </a:r>
            <a:r>
              <a:rPr lang="en-US" b="1" dirty="0" smtClean="0"/>
              <a:t>: </a:t>
            </a:r>
            <a:r>
              <a:rPr lang="en-US" b="1" dirty="0" err="1" smtClean="0"/>
              <a:t>ориентация</a:t>
            </a:r>
            <a:r>
              <a:rPr lang="en-US" b="1" dirty="0" smtClean="0"/>
              <a:t> </a:t>
            </a:r>
            <a:r>
              <a:rPr lang="en-US" b="1" dirty="0" err="1" smtClean="0"/>
              <a:t>на</a:t>
            </a:r>
            <a:r>
              <a:rPr lang="en-US" b="1" dirty="0" smtClean="0"/>
              <a:t> </a:t>
            </a:r>
            <a:r>
              <a:rPr lang="en-US" b="1" dirty="0" err="1" smtClean="0"/>
              <a:t>общие</a:t>
            </a:r>
            <a:r>
              <a:rPr lang="en-US" b="1" dirty="0" smtClean="0"/>
              <a:t> </a:t>
            </a:r>
            <a:r>
              <a:rPr lang="en-US" b="1" dirty="0" err="1" smtClean="0"/>
              <a:t>факторы</a:t>
            </a:r>
            <a:r>
              <a:rPr lang="en-US" b="1" dirty="0" smtClean="0"/>
              <a:t> </a:t>
            </a:r>
            <a:r>
              <a:rPr lang="en-US" b="1" dirty="0" err="1" smtClean="0"/>
              <a:t>риска</a:t>
            </a:r>
            <a:r>
              <a:rPr lang="en-US" b="1" dirty="0" smtClean="0"/>
              <a:t>, </a:t>
            </a:r>
            <a:r>
              <a:rPr lang="en-US" b="1" dirty="0" err="1" smtClean="0"/>
              <a:t>обусловленные</a:t>
            </a:r>
            <a:r>
              <a:rPr lang="en-US" b="1" dirty="0" smtClean="0"/>
              <a:t> </a:t>
            </a:r>
            <a:r>
              <a:rPr lang="en-US" b="1" dirty="0" err="1" smtClean="0"/>
              <a:t>образом</a:t>
            </a:r>
            <a:r>
              <a:rPr lang="en-US" b="1" dirty="0" smtClean="0"/>
              <a:t> </a:t>
            </a:r>
            <a:r>
              <a:rPr lang="en-US" b="1" dirty="0" err="1" smtClean="0"/>
              <a:t>жизни</a:t>
            </a:r>
            <a:r>
              <a:rPr lang="en-US" b="1" dirty="0" smtClean="0"/>
              <a:t> (</a:t>
            </a:r>
            <a:r>
              <a:rPr lang="en-US" b="1" dirty="0" err="1" smtClean="0"/>
              <a:t>табак</a:t>
            </a:r>
            <a:r>
              <a:rPr lang="en-US" b="1" dirty="0" smtClean="0"/>
              <a:t>, </a:t>
            </a:r>
            <a:r>
              <a:rPr lang="en-US" b="1" dirty="0" err="1" smtClean="0"/>
              <a:t>рацион</a:t>
            </a:r>
            <a:r>
              <a:rPr lang="en-US" b="1" dirty="0" smtClean="0"/>
              <a:t> </a:t>
            </a:r>
            <a:r>
              <a:rPr lang="en-US" b="1" dirty="0" err="1" smtClean="0"/>
              <a:t>питания</a:t>
            </a:r>
            <a:r>
              <a:rPr lang="en-US" b="1" dirty="0" smtClean="0"/>
              <a:t>, </a:t>
            </a:r>
            <a:r>
              <a:rPr lang="en-US" b="1" dirty="0" err="1" smtClean="0"/>
              <a:t>уровень</a:t>
            </a:r>
            <a:r>
              <a:rPr lang="en-US" b="1" dirty="0" smtClean="0"/>
              <a:t> </a:t>
            </a:r>
            <a:r>
              <a:rPr lang="en-US" b="1" dirty="0" err="1" smtClean="0"/>
              <a:t>физической</a:t>
            </a:r>
            <a:r>
              <a:rPr lang="en-US" b="1" dirty="0" smtClean="0"/>
              <a:t> </a:t>
            </a:r>
            <a:r>
              <a:rPr lang="en-US" b="1" dirty="0" err="1" smtClean="0"/>
              <a:t>активности</a:t>
            </a:r>
            <a:r>
              <a:rPr lang="en-US" b="1" dirty="0" smtClean="0"/>
              <a:t>, </a:t>
            </a:r>
            <a:r>
              <a:rPr lang="en-US" b="1" dirty="0" err="1" smtClean="0"/>
              <a:t>алкоголь</a:t>
            </a:r>
            <a:r>
              <a:rPr lang="en-US" b="1" dirty="0" smtClean="0"/>
              <a:t>)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932824"/>
          </a:xfrm>
        </p:spPr>
        <p:txBody>
          <a:bodyPr>
            <a:normAutofit fontScale="90000"/>
          </a:bodyPr>
          <a:lstStyle/>
          <a:p>
            <a:pPr algn="ctr" hangingPunct="0"/>
            <a:r>
              <a:rPr lang="ru-RU" sz="2700" b="1" dirty="0" smtClean="0"/>
              <a:t>Московская декларация, принятая на Первой глобальной министерской конференции по здоровому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r>
              <a:rPr lang="ru-RU" sz="2700" b="1" dirty="0" smtClean="0"/>
              <a:t>образу жизни и неинфекционным заболеваниям</a:t>
            </a:r>
            <a:br>
              <a:rPr lang="ru-RU" sz="2700" b="1" dirty="0" smtClean="0"/>
            </a:br>
            <a:r>
              <a:rPr lang="ru-RU" sz="2700" b="1" dirty="0" smtClean="0"/>
              <a:t> (апрель 2011 года)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 fontScale="85000" lnSpcReduction="10000"/>
          </a:bodyPr>
          <a:lstStyle/>
          <a:p>
            <a:pPr hangingPunct="0"/>
            <a:r>
              <a:rPr lang="ru-RU" b="1" dirty="0" smtClean="0"/>
              <a:t>Профилактика и контроль НИЗ требуют регулирования на всех уровнях и реализации широкого ряда многоуровневых и </a:t>
            </a:r>
            <a:r>
              <a:rPr lang="ru-RU" b="1" dirty="0" err="1" smtClean="0"/>
              <a:t>межсекторальных</a:t>
            </a:r>
            <a:r>
              <a:rPr lang="ru-RU" b="1" dirty="0" smtClean="0"/>
              <a:t> мер, направленных на весь спектр детерминант НИЗ (от индивидуального до структурного уровня) с целью создания необходимых условий для ведения здорового образа жизни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hangingPunct="0"/>
            <a:r>
              <a:rPr lang="ru-RU" b="1" dirty="0" smtClean="0"/>
              <a:t>Правительственная комиссия по охране здоровья граждан Российской Федерации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hangingPunct="0"/>
            <a:r>
              <a:rPr lang="ru-RU" b="1" dirty="0" smtClean="0"/>
              <a:t>Создание единой профилактической среды посредством </a:t>
            </a:r>
            <a:r>
              <a:rPr lang="ru-RU" b="1" dirty="0" err="1" smtClean="0"/>
              <a:t>здравоохранной</a:t>
            </a:r>
            <a:r>
              <a:rPr lang="ru-RU" b="1" dirty="0" smtClean="0"/>
              <a:t> деятельности каждого министерства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491880" y="3645024"/>
            <a:ext cx="1800200" cy="50405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3563888" y="4869160"/>
            <a:ext cx="1800200" cy="50405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Office-teem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545</TotalTime>
  <Words>2606</Words>
  <Application>Microsoft Office PowerPoint</Application>
  <PresentationFormat>Экран (4:3)</PresentationFormat>
  <Paragraphs>415</Paragraphs>
  <Slides>45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8" baseType="lpstr">
      <vt:lpstr>Arial</vt:lpstr>
      <vt:lpstr>Arial Black</vt:lpstr>
      <vt:lpstr>Arial Narrow</vt:lpstr>
      <vt:lpstr>Calibri</vt:lpstr>
      <vt:lpstr>Constantia</vt:lpstr>
      <vt:lpstr>Gill Sans MT</vt:lpstr>
      <vt:lpstr>Times New Roman</vt:lpstr>
      <vt:lpstr>Wingdings</vt:lpstr>
      <vt:lpstr>Wingdings 2</vt:lpstr>
      <vt:lpstr>Поток</vt:lpstr>
      <vt:lpstr>5_Office-teema</vt:lpstr>
      <vt:lpstr>Диаграмма Microsoft Excel</vt:lpstr>
      <vt:lpstr>Chart</vt:lpstr>
      <vt:lpstr>Национальная стратегия в профилактике ХНИЗ и формировании ЗОЖ</vt:lpstr>
      <vt:lpstr>Послание Президента Российской Федерации Федеральному Собранию Российской Федерации</vt:lpstr>
      <vt:lpstr>Смертность от болезней системы кровообращения в различных странах (2010 г.) </vt:lpstr>
      <vt:lpstr>Неинфекционные заболевания определяют 76% всех причин смерти населения Российской Федерации </vt:lpstr>
      <vt:lpstr>Вклад основных факторов риска в смертность населения в Российской Федерации </vt:lpstr>
      <vt:lpstr>Профилактика НИЗ </vt:lpstr>
      <vt:lpstr>ЧЕТЫРЕ ВИДА НЕИНФЕКЦИОННЫХ ЗАБОЛЕВАНИЙ, В ЗНАЧИТЕЛЬНОЙ СТЕПЕНИ ПРЕДОТВРАТИМЫХ С ПОМОЩЬЮ ЭФФЕКТИВНЫХ ФОРМ ВМЕШАТЕЛЬСТВА, НАПРАВЛЕННЫХ НА ИХ ОБЩИЕ ИЗМЕНЯЕМЫЕ ФАКТОРЫ РИСКА</vt:lpstr>
      <vt:lpstr>Глобальная стратегия ВОЗ по профилактике и борьбе с НИЗ, 2000 г. </vt:lpstr>
      <vt:lpstr>Московская декларация, принятая на Первой глобальной министерской конференции по здоровому  образу жизни и неинфекционным заболеваниям  (апрель 2011 года) </vt:lpstr>
      <vt:lpstr>Программы как основной механизм реализации мер профилактики НИЗ </vt:lpstr>
      <vt:lpstr>Изменения в образе жизни – чья ответственность? </vt:lpstr>
      <vt:lpstr>Межсекторальное сотрудничество в целях профилактики - «Учет интересов здоровья во всех стратегиях» </vt:lpstr>
      <vt:lpstr>Северная Карелия в начале  1970-х годов </vt:lpstr>
      <vt:lpstr>Снижение смертности от ИБС  в Северной Карелии и Финляндии в течение 20 лет за счет программ комплексной профилактики Северная Карелия, мужчины в возрасте 35-64 лет (на 100 000 человек)</vt:lpstr>
      <vt:lpstr>Важнейшие элементы политики Финляндии в отношении табака </vt:lpstr>
      <vt:lpstr>Примеры межсекторальной работы 1.</vt:lpstr>
      <vt:lpstr>Снижение факторов риска : нездоровый рацион питания и отсутствие физической активности </vt:lpstr>
      <vt:lpstr>Примеры межсекторальной работы 2. </vt:lpstr>
      <vt:lpstr>ПРИМЕРЫ МЕЖСЕКТОРАЛЬНОЙ РАБОТЫ 3</vt:lpstr>
      <vt:lpstr>Презентация PowerPoint</vt:lpstr>
      <vt:lpstr>  Систолическое артериальное давление у женщин (в возрасте 30-59 лет) </vt:lpstr>
      <vt:lpstr>Презентация PowerPoint</vt:lpstr>
      <vt:lpstr>Презентация PowerPoint</vt:lpstr>
      <vt:lpstr>Опыт Норвегии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Нормативно-правовые акты</vt:lpstr>
      <vt:lpstr>Пять элементов модели формирования здорового образа жизни и профилактики неинфекционных заболеваний</vt:lpstr>
      <vt:lpstr>Как обеспечить межведомственное взаимодействие  (первый и второй элементы модели)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 Архангельской области от 01.01.01 г. N 629-38-ОЗ "О реализации государственных полномочий Архангельской области в сфере охраны здоровья граждан" </vt:lpstr>
      <vt:lpstr>Презентация PowerPoint</vt:lpstr>
      <vt:lpstr>Презентация PowerPoint</vt:lpstr>
      <vt:lpstr>Основные партнеры и стратегии</vt:lpstr>
      <vt:lpstr>Презентация PowerPoint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Национальная стратегия в профилактике ХНИЗ и формировании ЗОЖ</dc:title>
  <dc:creator>Надежда</dc:creator>
  <cp:lastModifiedBy>Chief</cp:lastModifiedBy>
  <cp:revision>43</cp:revision>
  <dcterms:created xsi:type="dcterms:W3CDTF">2015-03-22T09:46:18Z</dcterms:created>
  <dcterms:modified xsi:type="dcterms:W3CDTF">2015-03-24T11:22:18Z</dcterms:modified>
</cp:coreProperties>
</file>