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sldIdLst>
    <p:sldId id="256" r:id="rId2"/>
    <p:sldId id="278" r:id="rId3"/>
    <p:sldId id="279" r:id="rId4"/>
    <p:sldId id="280" r:id="rId5"/>
    <p:sldId id="283" r:id="rId6"/>
    <p:sldId id="281" r:id="rId7"/>
    <p:sldId id="282" r:id="rId8"/>
    <p:sldId id="270" r:id="rId9"/>
    <p:sldId id="271" r:id="rId10"/>
    <p:sldId id="267" r:id="rId11"/>
    <p:sldId id="266" r:id="rId12"/>
    <p:sldId id="257" r:id="rId13"/>
    <p:sldId id="258" r:id="rId14"/>
    <p:sldId id="259" r:id="rId15"/>
    <p:sldId id="260" r:id="rId16"/>
    <p:sldId id="262" r:id="rId17"/>
    <p:sldId id="263" r:id="rId18"/>
    <p:sldId id="273" r:id="rId19"/>
    <p:sldId id="264" r:id="rId20"/>
    <p:sldId id="265" r:id="rId21"/>
    <p:sldId id="274" r:id="rId22"/>
    <p:sldId id="275" r:id="rId23"/>
    <p:sldId id="277" r:id="rId24"/>
    <p:sldId id="269" r:id="rId25"/>
    <p:sldId id="27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1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3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53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7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2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2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0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8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10943167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4313"/>
            <a:ext cx="5376333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133" y="1484313"/>
            <a:ext cx="5378451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133" y="3756025"/>
            <a:ext cx="5378451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1219-826E-4D58-9898-8059C0284904}" type="datetime1">
              <a:rPr lang="en-GB"/>
              <a:pPr>
                <a:defRPr/>
              </a:pPr>
              <a:t>23/03/2015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Pekka Puska, Director General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6AED9-F005-4DB4-BDF7-B4AEA51565E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4060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9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2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2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6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F0DF-7C79-44F4-8E0F-65D21F02D48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239279-9679-4C3C-922B-9AC010A9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5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dorovie29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formylazd@mail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zdorovie29.ru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ormylazd@mail.r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мероприятий в рамках национального года борьбы с сердечно-сосудистыми заболеваниями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482744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Надежда Сергеевна </a:t>
            </a:r>
            <a:r>
              <a:rPr lang="ru-RU" dirty="0" err="1">
                <a:solidFill>
                  <a:schemeClr val="tx1"/>
                </a:solidFill>
              </a:rPr>
              <a:t>Пышнограева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главный внештатный специалист по медицинской профилактике министерства здравоохранения Архангельской области, директор ГБУЗ АО «АЦМП», председатель АРОО «Союз медицинских профессионалов»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62091" y="6260123"/>
            <a:ext cx="35283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г.Архангельск, </a:t>
            </a:r>
          </a:p>
          <a:p>
            <a:pPr algn="ctr"/>
            <a:r>
              <a:rPr lang="ru-RU" dirty="0" smtClean="0"/>
              <a:t>26 марта 2015 год</a:t>
            </a:r>
          </a:p>
        </p:txBody>
      </p:sp>
    </p:spTree>
    <p:extLst>
      <p:ext uri="{BB962C8B-B14F-4D97-AF65-F5344CB8AC3E}">
        <p14:creationId xmlns:p14="http://schemas.microsoft.com/office/powerpoint/2010/main" val="12239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1520826" y="692151"/>
            <a:ext cx="9147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rgbClr val="FF0000"/>
                </a:solidFill>
                <a:cs typeface="Times New Roman" pitchFamily="18" charset="0"/>
              </a:rPr>
              <a:t>Особое внимание борьбе с основным и наиболее распространенным заболеваниями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АГ 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и атеросклерозу</a:t>
            </a:r>
            <a:endParaRPr lang="ru-RU" alt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0013" y="2924175"/>
            <a:ext cx="3384550" cy="129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ja-JP" sz="1600" b="1" dirty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Повышение уровня информированности граждан о проблеме АГ, атеросклероза, ФР и  повышение мотивирования к ведению здорового образа жизни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2924176"/>
            <a:ext cx="3384550" cy="1274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 algn="ctr" eaLnBrk="0" hangingPunct="0">
              <a:defRPr/>
            </a:pPr>
            <a:r>
              <a:rPr lang="ru-RU" altLang="ja-JP" sz="1600" dirty="0">
                <a:solidFill>
                  <a:schemeClr val="tx1"/>
                </a:solidFill>
                <a:ea typeface="MS Mincho" pitchFamily="49" charset="-128"/>
                <a:cs typeface="Arial" pitchFamily="34" charset="0"/>
              </a:rPr>
              <a:t> </a:t>
            </a:r>
            <a:r>
              <a:rPr lang="ru-RU" altLang="ja-JP" sz="1600" b="1" dirty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Повышение выявления АГ, ОХ</a:t>
            </a:r>
          </a:p>
          <a:p>
            <a:pPr indent="449263" algn="ctr" eaLnBrk="0" hangingPunct="0">
              <a:defRPr/>
            </a:pPr>
            <a:r>
              <a:rPr lang="ru-RU" altLang="ja-JP" sz="1600" b="1" dirty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 и лиц с высоким </a:t>
            </a:r>
            <a:r>
              <a:rPr lang="ru-RU" altLang="ja-JP" sz="1600" b="1" dirty="0" err="1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сердечно-сосудистым</a:t>
            </a:r>
            <a:r>
              <a:rPr lang="ru-RU" altLang="ja-JP" sz="1600" b="1" dirty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 риском </a:t>
            </a:r>
            <a:endParaRPr lang="ru-RU" altLang="ja-JP" sz="1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0" y="4292601"/>
            <a:ext cx="3384550" cy="120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ja-JP" sz="1600" b="1" dirty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Повышение эффективности достижения целевых значений АД, ОХ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0013" y="4292601"/>
            <a:ext cx="3384550" cy="120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 algn="ctr" eaLnBrk="0" hangingPunct="0">
              <a:defRPr/>
            </a:pPr>
            <a:r>
              <a:rPr lang="ru-RU" altLang="ja-JP" sz="1600" b="1" dirty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Оказание помощи в коррекции ФР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703388" y="1773238"/>
            <a:ext cx="4248150" cy="971550"/>
          </a:xfrm>
          <a:prstGeom prst="wedgeRoundRectCallout">
            <a:avLst>
              <a:gd name="adj1" fmla="val -46"/>
              <a:gd name="adj2" fmla="val 7716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Региональное ТВ, интернет, печать, массовые акции («Измерь свое АД и ОХ» и т.д.), работа в трудовых коллективах</a:t>
            </a:r>
          </a:p>
        </p:txBody>
      </p:sp>
      <p:sp>
        <p:nvSpPr>
          <p:cNvPr id="21520" name="Прямоугольник 17"/>
          <p:cNvSpPr>
            <a:spLocks noChangeArrowheads="1"/>
          </p:cNvSpPr>
          <p:nvPr/>
        </p:nvSpPr>
        <p:spPr bwMode="auto">
          <a:xfrm>
            <a:off x="1524000" y="134143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План действий по реализации проекта в субъекте Российской Федерации 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311901" y="1773238"/>
            <a:ext cx="4105275" cy="971550"/>
          </a:xfrm>
          <a:prstGeom prst="wedgeRoundRectCallout">
            <a:avLst>
              <a:gd name="adj1" fmla="val -37194"/>
              <a:gd name="adj2" fmla="val 8137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Диспансеризация, выездная работа ЦЗ, скрининг на предприятиях, аптеки, торговые центры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240463" y="5661026"/>
            <a:ext cx="4176712" cy="1096034"/>
          </a:xfrm>
          <a:prstGeom prst="wedgeRoundRectCallout">
            <a:avLst>
              <a:gd name="adj1" fmla="val -24032"/>
              <a:gd name="adj2" fmla="val -8167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Диспансерное наблюдение, обучение врачей, сертификаты на скидки и б/платное ЛО, школы АГ и ИБС,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SMS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-контакт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703388" y="5589589"/>
            <a:ext cx="4176712" cy="1167471"/>
          </a:xfrm>
          <a:prstGeom prst="wedgeRoundRectCallout">
            <a:avLst>
              <a:gd name="adj1" fmla="val 27272"/>
              <a:gd name="adj2" fmla="val -7220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Краткое и углубленное профилактическое консультирование, школы здоровья, центры здоровья, кабинеты здорового питания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92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50850" algn="ctr">
              <a:defRPr/>
            </a:pPr>
            <a:r>
              <a:rPr lang="ru-RU" sz="2400" b="1" dirty="0"/>
              <a:t>2015 год – Национальный год борьбы </a:t>
            </a:r>
          </a:p>
          <a:p>
            <a:pPr indent="450850" algn="ctr">
              <a:defRPr/>
            </a:pPr>
            <a:r>
              <a:rPr lang="ru-RU" sz="2400" b="1" dirty="0"/>
              <a:t>с </a:t>
            </a:r>
            <a:r>
              <a:rPr lang="ru-RU" sz="2400" b="1" dirty="0" err="1"/>
              <a:t>сердечно-сосудистыми</a:t>
            </a:r>
            <a:r>
              <a:rPr lang="ru-RU" sz="2400" b="1" dirty="0"/>
              <a:t> заболеваниями</a:t>
            </a:r>
          </a:p>
        </p:txBody>
      </p:sp>
    </p:spTree>
    <p:extLst>
      <p:ext uri="{BB962C8B-B14F-4D97-AF65-F5344CB8AC3E}">
        <p14:creationId xmlns:p14="http://schemas.microsoft.com/office/powerpoint/2010/main" val="38305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952625" y="274639"/>
            <a:ext cx="8591550" cy="796925"/>
          </a:xfrm>
        </p:spPr>
        <p:txBody>
          <a:bodyPr/>
          <a:lstStyle/>
          <a:p>
            <a:pPr algn="ctr"/>
            <a:r>
              <a:rPr lang="ru-RU" altLang="ru-RU" sz="2800" b="1">
                <a:solidFill>
                  <a:srgbClr val="7A0000"/>
                </a:solidFill>
              </a:rPr>
              <a:t>Организационные мероприятия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933576" y="1500188"/>
            <a:ext cx="8734425" cy="476885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1"/>
                </a:solidFill>
              </a:rPr>
              <a:t>Ответственный за реализацию плана – заместитель Губернатора области по социальным вопросам</a:t>
            </a:r>
          </a:p>
          <a:p>
            <a:r>
              <a:rPr lang="ru-RU" altLang="ru-RU" b="1" dirty="0" smtClean="0">
                <a:solidFill>
                  <a:schemeClr val="tx1"/>
                </a:solidFill>
              </a:rPr>
              <a:t>Создание межведомственного оргкомитета при Правительстве области</a:t>
            </a:r>
          </a:p>
          <a:p>
            <a:r>
              <a:rPr lang="ru-RU" altLang="ru-RU" b="1" dirty="0" smtClean="0">
                <a:solidFill>
                  <a:schemeClr val="tx1"/>
                </a:solidFill>
              </a:rPr>
              <a:t>Комиссия по снижению смертности от сердечно-сосудистых заболеваний министерства здравоохранения области </a:t>
            </a:r>
          </a:p>
          <a:p>
            <a:r>
              <a:rPr lang="ru-RU" altLang="ru-RU" b="1" dirty="0" smtClean="0">
                <a:solidFill>
                  <a:schemeClr val="tx1"/>
                </a:solidFill>
              </a:rPr>
              <a:t>Согласование плана мероприятий в Минздраве России  и главным внештатным специалистом по профилактической медицине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4031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48" y="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плане мероприятий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проведению  Года борьбы с сердечно-сосудистыми заболеваниями в Архангельской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году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76" y="1037492"/>
            <a:ext cx="9992335" cy="487373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7A0000"/>
                </a:solidFill>
              </a:rPr>
              <a:t>Информирование населения по вопросам формирования здорового образа жизни и профилактики сердечно-сосудистых заболеваний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38363"/>
              </p:ext>
            </p:extLst>
          </p:nvPr>
        </p:nvGraphicFramePr>
        <p:xfrm>
          <a:off x="193432" y="1711454"/>
          <a:ext cx="11799276" cy="48418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1579"/>
                <a:gridCol w="6462943"/>
                <a:gridCol w="1309742"/>
                <a:gridCol w="1897681"/>
                <a:gridCol w="1607331"/>
              </a:tblGrid>
              <a:tr h="5135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Социальная реклама по проблемам, связанным с сердечно-сосудистыми заболеваниями, факторами риска их развития, пропаганде здорового образа жизни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738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Трансляция видеороликов по темам «Профилактика Инсульта», «Профилактика инфаркта», «Показатели здоровья», «Диспансеризация» на региональных и местных ТВ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 прокатов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Февраль –декабрь 2015 г.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Н.С. Пышнограева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  <a:tr h="100738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Трансляция роликов по темам «Профилактика Инсульта», «Профилактика инфаркта», «Показатели здоровья», «Диспансеризация» на ЖК-мониторах в медицинских организациях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5000 прокатов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Март-декабрь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Н.С. Пышнограева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  <a:tr h="1196417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Выпуск телевизионной передачи «Энциклопедия здоровья» по профилактике сердечно-сосудистых заболеваний (темы «Артериальная гипертония», «Инфаркт», «Инсульт»)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прокатов </a:t>
                      </a:r>
                      <a:br>
                        <a:rPr lang="ru-RU" sz="1600">
                          <a:effectLst/>
                        </a:rPr>
                      </a:b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Июль, сентябрь, октябрь, ноябрь, декабрь 2015 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Н.С. Пышнограева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  <a:tr h="61264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Печать плакатов для размещения в поликлиниках по теме: «Артериальная гипертония» </a:t>
                      </a:r>
                      <a:endParaRPr lang="ru-RU" sz="1200">
                        <a:effectLst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 шт.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Август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Н.С. </a:t>
                      </a:r>
                      <a:r>
                        <a:rPr lang="ru-RU" sz="1600" dirty="0" err="1">
                          <a:effectLst/>
                        </a:rPr>
                        <a:t>Пышнограева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6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48" y="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плане мероприятий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проведению  Года борьбы с сердечно-сосудистыми заболеваниями в Архангельской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году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76" y="1037492"/>
            <a:ext cx="9992335" cy="487373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7A0000"/>
                </a:solidFill>
              </a:rPr>
              <a:t>Информирование населения по вопросам формирования здорового образа жизни и профилактики сердечно-сосудистых заболеваний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9951"/>
              </p:ext>
            </p:extLst>
          </p:nvPr>
        </p:nvGraphicFramePr>
        <p:xfrm>
          <a:off x="276559" y="1744112"/>
          <a:ext cx="11799276" cy="4933209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521579"/>
                <a:gridCol w="6462943"/>
                <a:gridCol w="1309742"/>
                <a:gridCol w="1897681"/>
                <a:gridCol w="1607331"/>
              </a:tblGrid>
              <a:tr h="513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>
                          <a:effectLst/>
                        </a:rPr>
                        <a:t>2.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Публикации в газете «Наше здоровье. Архангельская область» материалов о диспансеризации, по профилактике сердечно-сосудистых заболеваний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 шт.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Февраль-декабрь 2015 г.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Н.С. Пышнограева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>
                          <a:effectLst/>
                        </a:rPr>
                        <a:t>3.   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Размещение информационных материалов по профилактике ССЗ для населения на интернет-сайте 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www.zdorovie29.ru</a:t>
                      </a:r>
                      <a:r>
                        <a:rPr lang="ru-RU" sz="1600">
                          <a:effectLst/>
                        </a:rPr>
                        <a:t>, в социальных сетях </a:t>
                      </a:r>
                      <a:r>
                        <a:rPr lang="en-US" sz="1600">
                          <a:effectLst/>
                        </a:rPr>
                        <a:t>VK</a:t>
                      </a:r>
                      <a:r>
                        <a:rPr lang="ru-RU" sz="1600">
                          <a:effectLst/>
                        </a:rPr>
                        <a:t>: «Здоровье29».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 шт.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раз в неделю в течение 2015 года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Н.С. Пышнограева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Подготовка  и рассылка пресс-релизов и информационных материалов по профилактике сердечно-сосудистых заболеваний в печатные и электронные СМИ Архангельской области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 шт. 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раз в неделю в течение 2015 года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Н.С. </a:t>
                      </a:r>
                      <a:r>
                        <a:rPr lang="ru-RU" sz="1600" dirty="0" err="1">
                          <a:effectLst/>
                        </a:rPr>
                        <a:t>Пышнограева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371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Выпуск телевизионной передачи «Энциклопедия здоровья» по профилактике сердечно-сосудистых заболеваний (темы «Артериальная гипертония», «Инфаркт», «Инсульт»)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прокатов </a:t>
                      </a:r>
                      <a:br>
                        <a:rPr lang="ru-RU" sz="1600">
                          <a:effectLst/>
                        </a:rPr>
                      </a:b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Июль, сентябрь, октябрь, ноябрь, декабрь 2015  г.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Н.С. Пышнограева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  <a:tr h="61264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Печать плакатов для размещения в поликлиниках по теме: «Артериальная гипертония» 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 шт.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Август 2015 г.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Н.С. </a:t>
                      </a:r>
                      <a:r>
                        <a:rPr lang="ru-RU" sz="1600" dirty="0" err="1">
                          <a:effectLst/>
                        </a:rPr>
                        <a:t>Пышнограева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48" y="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плане мероприятий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проведению  Года борьбы с сердечно-сосудистыми заболеваниями в Архангельской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году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76" y="1037492"/>
            <a:ext cx="9992335" cy="487373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7A0000"/>
                </a:solidFill>
              </a:rPr>
              <a:t>Информирование населения по вопросам формирования здорового образа жизни и профилактики сердечно-сосудистых заболеваний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48395"/>
              </p:ext>
            </p:extLst>
          </p:nvPr>
        </p:nvGraphicFramePr>
        <p:xfrm>
          <a:off x="276559" y="1744112"/>
          <a:ext cx="11799276" cy="5257263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521579"/>
                <a:gridCol w="6462943"/>
                <a:gridCol w="1309742"/>
                <a:gridCol w="1897681"/>
                <a:gridCol w="1607331"/>
              </a:tblGrid>
              <a:tr h="513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информационных материалов для населения по профилактике сердечно-сосудистых заболеваний, правилах измерения АД, признаках острых сердечно-сосудистых заболеваний, отказу от табака, здоровому питанию, диспансеризации и профосмотрам: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В.В. Меркулова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523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Буклеты «Холестерин»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3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Брошюра «Дневник пациента с артериальной гипертонией»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59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Листовка «Шкала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90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Плакаты по курению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319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Буклеты «Правила измерения АД»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863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Плакат «Спасибо, что не курите. Мы дышим одним воздухом!»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65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Листовка «Россия-территория, свободная от курения»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57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Листовки «Курение и легкие»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618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Буклеты «Курильщик – это звучит горько»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5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Плакат «Бездымные способы употребления табака»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0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Буклеты «Время бросить курить»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373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Брошюра «Бросаю курить самостоятельно»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500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Листовка «Вместе против мозгового инсульта»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63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Буклеты «Десять правил для больного АГ»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2648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Буклеты и листовки по самопомощи при острых состояниях (гипертонический криз, сердечная недостаточность, сердечный приступ, нарушение мозгового кровообращения)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16000 шт.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- Август 2015 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0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48" y="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плане мероприятий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проведению  Года борьбы с сердечно-сосудистыми заболеваниями в Архангельской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году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76" y="1037492"/>
            <a:ext cx="9992335" cy="487373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7A0000"/>
                </a:solidFill>
              </a:rPr>
              <a:t>Информирование населения по вопросам формирования здорового образа жизни и профилактики сердечно-сосудистых заболеваний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707135"/>
              </p:ext>
            </p:extLst>
          </p:nvPr>
        </p:nvGraphicFramePr>
        <p:xfrm>
          <a:off x="617518" y="1733797"/>
          <a:ext cx="10887095" cy="4661916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481256"/>
                <a:gridCol w="5963305"/>
                <a:gridCol w="1208489"/>
                <a:gridCol w="1313296"/>
                <a:gridCol w="1920749"/>
              </a:tblGrid>
              <a:tr h="122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Работа горячей линии «Телефон здоровья» по профилактике ССЗ с участием ведущих специалистов медицинских организаций, в том числе направления «Стоп, инсульт!», «Если у Вас диагноз артериальная гипертония», «Задай вопрос детскому кардиологу», «Артериальная гипертония у лиц пожилого и старческого возраста», «Сердечно-сосудистые заболевания и их профилактика» и т.д.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 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Февраль 2015 – декабрь 2015 г.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Т.М. Тарутина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  <a:tr h="68997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работы горячей линии «Задай вопрос врачу кардиологу» посредством сайта </a:t>
                      </a:r>
                      <a:r>
                        <a:rPr lang="en-US" sz="1400" dirty="0">
                          <a:effectLst/>
                        </a:rPr>
                        <a:t>www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zdorovie</a:t>
                      </a:r>
                      <a:r>
                        <a:rPr lang="ru-RU" sz="1400" dirty="0">
                          <a:effectLst/>
                        </a:rPr>
                        <a:t>29.</a:t>
                      </a:r>
                      <a:r>
                        <a:rPr lang="en-US" sz="1400" dirty="0" err="1">
                          <a:effectLst/>
                        </a:rPr>
                        <a:t>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Март-декабрь 2015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Т.М. Тарутина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  <a:tr h="1630373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пресс-клуба по вопросам профилактики сердечно-сосудистых заболеваний и формирования здорового образа жизни: «Национальный год борьбы с сердечно-сосудистыми заболеваниями», «Всемирный день здоровья», «Всемирный день без табака», «Всемирный день сердца».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 шт.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Февраль 2015 г.,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апрель 2015 г.,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май 2015 г.,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сентябрь  2015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Н.С. </a:t>
                      </a:r>
                      <a:r>
                        <a:rPr lang="ru-RU" sz="1400" dirty="0" err="1">
                          <a:effectLst/>
                        </a:rPr>
                        <a:t>Пышнограева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  <a:tr h="47163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Издание и распространение календарей «12 правил активного долголетия» на 2016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500 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Август 2015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Т.М. Тарутина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4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48" y="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плане мероприятий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проведению  Года борьбы с сердечно-сосудистыми заболеваниями в Архангельской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году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76" y="1037492"/>
            <a:ext cx="9992335" cy="487373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Проведение пропагандистских акций, направленных на популяризацию здорового образа жизни</a:t>
            </a:r>
            <a:endParaRPr lang="ru-RU" sz="14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852298"/>
              </p:ext>
            </p:extLst>
          </p:nvPr>
        </p:nvGraphicFramePr>
        <p:xfrm>
          <a:off x="629392" y="1745674"/>
          <a:ext cx="11317185" cy="48322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85572"/>
                <a:gridCol w="1314329"/>
                <a:gridCol w="1428316"/>
                <a:gridCol w="2088968"/>
              </a:tblGrid>
              <a:tr h="3456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4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пунктов измерения АД в аптеках, в организациях, в торговых центрах, железнодорожных вокзалах, аэропорту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Проведение викторин для населения на знание целевых уровней АД и ХС (с одновременным проведением измерения артериального давления), правил здорового образа жизни и т.д.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Городка здоровья во время массовых мероприятий (</a:t>
                      </a:r>
                      <a:r>
                        <a:rPr lang="ru-RU" sz="1600" dirty="0" err="1">
                          <a:effectLst/>
                        </a:rPr>
                        <a:t>Маргаритинская</a:t>
                      </a:r>
                      <a:r>
                        <a:rPr lang="ru-RU" sz="1600" dirty="0">
                          <a:effectLst/>
                        </a:rPr>
                        <a:t> ярмарка и др.), профилактических акций, форумов Команда29 и др., в аптечных организациях.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Ежеквартально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В.В. Меркулова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  <a:tr h="1378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Проведение массовых мероприятий по пропаганде здорового образа жизни и повышению уровня информированности граждан по проблеме сердечно-сосудистых заболеваний в рамках проведения Всемирных дней здоровья: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В.В. Меркулова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6" marR="630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8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48" y="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плане мероприятий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проведению  Года борьбы с сердечно-сосудистыми заболеваниями в Архангельской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году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76" y="1037492"/>
            <a:ext cx="9992335" cy="487373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Проведение пропагандистских акций, направленных на популяризацию здорового образа жизни</a:t>
            </a:r>
            <a:endParaRPr lang="ru-RU" sz="14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677" y="1598271"/>
            <a:ext cx="11542816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здоровья: 7 апреля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тематических материалов по профилактике сердечно-сосудистых заболеваний, здоровому образу жизни на сайтах, социальных сетях, телевидение, ЖК-мониторах стендах и др.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публикаций о факторах риска развития сердечно-сосудистых заболеваний, вопросов профилактики и лечения в средствах массовой информации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для населения лекций, занятий по вопросам профилактики  сердечно-сосудистых заболеваний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 распространение среди населения  информационных материалов (листовки, буклеты, брошюры и т.д.)  по проблеме сердечно-сосудистых заболеваний, о признаках острых сосудистых заболеваний и состояний и алгоритме действий в случае их появления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без табака: 31 мая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тематических материалов по профилактике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табакокурения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здоровому образу жизни на сайтах, социальных сетях, телевидение, ЖК-мониторах и др.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для населения лекций, занятий по вопросам профилактики 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табакокурения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 распространение среди населения  информационных материалов (листовки, буклеты, брошюры и т.д.)  по проблеме профилактики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табакокурения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исследования функции легких 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-моба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«2015 шагов к здоровому сердцу» в рамках Всемирного дня без табака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апреля 2015 года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5800" y="1887409"/>
            <a:ext cx="10590212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5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Распоряжение министерства здравоохранения Архангельской области</a:t>
            </a:r>
          </a:p>
          <a:p>
            <a:pPr marL="0" marR="0" lvl="0" indent="365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 проведении Всемирного дня здоровья в 2015 году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проведением 07 апреля 2015 года Всемирного дня здоровья и в связи с тем, что 2015 год объявлен Национальным годом борьбы с сердечно-сосудистыми заболеваниями: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Главным врачам государственных медицинских организаций Архангельской области: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организовать и провести 07 апреля 2015 года мероприятия Всемирного дня здоровья в соответствии с прилагаемым планом мероприятий;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до 01 апреля 2015 года представить план мероприятий по проведению Всемирного дня здоровья в ГБУЗ Архангельской области «Архангельский центр медицинской профилактики»   по    адресу:    163045,     г.   Архангельск,  пр. Ломоносова, 311; по факсу: (8-8182) 27-63-50; по электронной почте: formylazd@mail.ru;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 16 апреля 2015 года представить отчет о проведении Всемирного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дня здоровья в ГБУЗ Архангельской области «Архангельский центр медицинской профилактики» по адресу: 163045, г. Архангельск, пр. Ломоносова, 311; по факсу (8-8182) 27-63-50; по электронной почте: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formylazd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@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mail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.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ru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(форма отчета прилагается).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48" y="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плане мероприятий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проведению  Года борьбы с сердечно-сосудистыми заболеваниями в Архангельской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году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76" y="1037492"/>
            <a:ext cx="9992335" cy="55414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Проведение пропагандистских акций, направленных на популяризацию здорового образа жизни</a:t>
            </a:r>
            <a:endParaRPr lang="ru-RU" sz="14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677" y="1598271"/>
            <a:ext cx="11542816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сердца: 29 сентября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тематических материалов по профилактике сердечно-сосудистых заболеваний, здоровому образу жизни на сайтах, социальных сетях, телевидение, ЖК-мониторах и др.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пунктов  измерения АД у населения,  уровня глюкозы и холестерина, популяризации системы интегральной оценки индивидуального риска SCORE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для населения лекций, занятий по вопросам профилактики  сердечно-сосудистых заболеваний 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 распространение среди населения  информационных материалов (листовки, буклеты, брошюры и т.д.)  по проблеме сердечно-сосудистых заболеваний, о признаках острых сосудистых заболеваний и состояний и алгоритме действий в случае их появления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с инсультом: 29 октября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тематических материалов по профилактике сердечно-сосудистых заболеваний, здоровому образу жизни на сайтах, социальных сетях, телевидение, ЖК-мониторах и др.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пунктов  измерения АД у населения,  уровня глюкозы и холестерина, популяризации системы интегральной оценки индивидуального риска SCORE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для населения лекций, занятий по вопросам профилактики  сердечно-сосудистых заболеваний 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 распространение среди населения  информационных материалов (листовки, буклеты, брошюры и т.д.)  по проблеме сердечно-сосудистых заболеваний, о признаках острых сосудистых заболеваний и состояний и алгоритме действий в случае их появления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tabLst>
                <a:tab pos="361950" algn="l"/>
              </a:tabLst>
            </a:pPr>
            <a:r>
              <a:rPr lang="en-GB" altLang="ru-RU" sz="3200" dirty="0">
                <a:solidFill>
                  <a:srgbClr val="FFCC00"/>
                </a:solidFill>
                <a:latin typeface="Arial Narrow" panose="020B0606020202030204" pitchFamily="34" charset="0"/>
              </a:rPr>
              <a:t>   </a:t>
            </a:r>
            <a:br>
              <a:rPr lang="en-GB" altLang="ru-RU" sz="3200" dirty="0">
                <a:solidFill>
                  <a:srgbClr val="FFCC00"/>
                </a:solidFill>
                <a:latin typeface="Arial Narrow" panose="020B0606020202030204" pitchFamily="34" charset="0"/>
              </a:rPr>
            </a:b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НЕИНФЕКЦИОННЫЕ ЗАБОЛЕВАНИЯ (</a:t>
            </a:r>
            <a:r>
              <a:rPr lang="en-US" altLang="ru-RU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NCD</a:t>
            </a: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) В ЗНАЧИТЕЛЬНОЙ СТЕПЕНИ ЯВЛЯЮТСЯ ПРЕДОТВРАТИМЫМИ ЗАБОЛЕВАНИЯМИ</a:t>
            </a:r>
            <a:r>
              <a:rPr lang="fi-FI" altLang="ru-RU" sz="3200" dirty="0">
                <a:solidFill>
                  <a:srgbClr val="FF9900"/>
                </a:solidFill>
                <a:latin typeface="Arial" panose="020B0604020202020204" pitchFamily="34" charset="0"/>
              </a:rPr>
              <a:t/>
            </a:r>
            <a:br>
              <a:rPr lang="fi-FI" altLang="ru-RU" sz="3200" dirty="0">
                <a:solidFill>
                  <a:srgbClr val="FF9900"/>
                </a:solidFill>
                <a:latin typeface="Arial" panose="020B0604020202020204" pitchFamily="34" charset="0"/>
              </a:rPr>
            </a:br>
            <a:endParaRPr lang="en-GB" altLang="ru-RU" sz="32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03388" y="1609725"/>
            <a:ext cx="8964612" cy="4537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</a:rPr>
              <a:t>Существует медицинское подтверждение </a:t>
            </a:r>
            <a:r>
              <a:rPr lang="ru-RU" altLang="ru-RU" sz="2000" dirty="0" err="1">
                <a:latin typeface="Arial" panose="020B0604020202020204" pitchFamily="34" charset="0"/>
              </a:rPr>
              <a:t>предотвратимости</a:t>
            </a:r>
            <a:r>
              <a:rPr lang="ru-RU" altLang="ru-RU" sz="2000" dirty="0">
                <a:latin typeface="Arial" panose="020B0604020202020204" pitchFamily="34" charset="0"/>
              </a:rPr>
              <a:t>. </a:t>
            </a:r>
            <a:endParaRPr lang="fi-FI" altLang="ru-RU" sz="20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</a:rPr>
              <a:t>Профилактика, ориентированная на население, является наиболее экономически эффективной и доступной возможностью для значительного улучшения состояния общественного здоровья по показателям </a:t>
            </a:r>
            <a:r>
              <a:rPr lang="en-US" altLang="ru-RU" sz="2000" dirty="0">
                <a:latin typeface="Arial" panose="020B0604020202020204" pitchFamily="34" charset="0"/>
              </a:rPr>
              <a:t>CC</a:t>
            </a:r>
            <a:r>
              <a:rPr lang="ru-RU" altLang="ru-RU" sz="2000" dirty="0">
                <a:latin typeface="Arial" panose="020B0604020202020204" pitchFamily="34" charset="0"/>
              </a:rPr>
              <a:t>З (</a:t>
            </a:r>
            <a:r>
              <a:rPr lang="en-US" altLang="ru-RU" sz="2000" dirty="0">
                <a:latin typeface="Arial" panose="020B0604020202020204" pitchFamily="34" charset="0"/>
              </a:rPr>
              <a:t>CVD</a:t>
            </a:r>
            <a:r>
              <a:rPr lang="ru-RU" altLang="ru-RU" sz="2000" dirty="0">
                <a:latin typeface="Arial" panose="020B0604020202020204" pitchFamily="34" charset="0"/>
              </a:rPr>
              <a:t>). </a:t>
            </a:r>
            <a:endParaRPr lang="fi-FI" altLang="ru-RU" sz="20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Arial" panose="020B0604020202020204" pitchFamily="34" charset="0"/>
              </a:rPr>
              <a:t>Существенные изменения определенных показателей среди </a:t>
            </a:r>
            <a:r>
              <a:rPr lang="fi-FI" altLang="ru-RU" sz="2000" dirty="0">
                <a:latin typeface="Arial" panose="020B0604020202020204" pitchFamily="34" charset="0"/>
              </a:rPr>
              <a:t>    </a:t>
            </a:r>
            <a:r>
              <a:rPr lang="ru-RU" altLang="ru-RU" sz="2000" dirty="0">
                <a:latin typeface="Arial" panose="020B0604020202020204" pitchFamily="34" charset="0"/>
              </a:rPr>
              <a:t>населения могут произойти за удивительно короткое время. </a:t>
            </a:r>
            <a:endParaRPr lang="fi-FI" altLang="ru-RU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GB" altLang="ru-RU" sz="2000" b="1" dirty="0">
                <a:latin typeface="Arial" panose="020B0604020202020204" pitchFamily="34" charset="0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ru-RU" sz="2000" b="1" dirty="0">
                <a:solidFill>
                  <a:srgbClr val="FFC000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ЧТО ДЕЛАТЬ</a:t>
            </a:r>
            <a:r>
              <a:rPr lang="fi-FI" altLang="ru-RU" sz="2000" dirty="0">
                <a:solidFill>
                  <a:schemeClr val="accent1"/>
                </a:solidFill>
                <a:latin typeface="Arial" panose="020B0604020202020204" pitchFamily="34" charset="0"/>
              </a:rPr>
              <a:t>			</a:t>
            </a:r>
            <a:r>
              <a:rPr lang="ru-RU" altLang="ru-RU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КАК ДЕЛАТЬ</a:t>
            </a:r>
            <a:endParaRPr lang="fi-FI" altLang="ru-RU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ru-RU" altLang="ru-RU" sz="2000" dirty="0">
                <a:solidFill>
                  <a:srgbClr val="FFCC00"/>
                </a:solidFill>
                <a:latin typeface="Arial" panose="020B0604020202020204" pitchFamily="34" charset="0"/>
              </a:rPr>
              <a:t> </a:t>
            </a:r>
            <a:endParaRPr lang="fi-FI" altLang="ru-RU" sz="2000" dirty="0">
              <a:solidFill>
                <a:srgbClr val="FFCC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GB" altLang="ru-RU" sz="20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Suorakulmio 4"/>
          <p:cNvSpPr>
            <a:spLocks noChangeArrowheads="1"/>
          </p:cNvSpPr>
          <p:nvPr/>
        </p:nvSpPr>
        <p:spPr bwMode="auto">
          <a:xfrm>
            <a:off x="1703388" y="5006976"/>
            <a:ext cx="89646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i-FI" sz="2000" dirty="0">
                <a:latin typeface="Arial" charset="0"/>
              </a:rPr>
              <a:t>  </a:t>
            </a:r>
            <a:r>
              <a:rPr lang="ru-RU" sz="2000" dirty="0">
                <a:latin typeface="Arial" charset="0"/>
              </a:rPr>
              <a:t>образ жизни, связанный с </a:t>
            </a:r>
            <a:r>
              <a:rPr lang="en-US" sz="2000" dirty="0">
                <a:latin typeface="Arial" charset="0"/>
              </a:rPr>
              <a:t>CC</a:t>
            </a:r>
            <a:r>
              <a:rPr lang="ru-RU" sz="2000" dirty="0">
                <a:latin typeface="Arial" charset="0"/>
              </a:rPr>
              <a:t>З имеет отношение и к другим </a:t>
            </a:r>
            <a:r>
              <a:rPr lang="fi-FI" sz="2000" dirty="0">
                <a:latin typeface="Arial" charset="0"/>
              </a:rPr>
              <a:t>   </a:t>
            </a:r>
          </a:p>
          <a:p>
            <a:pPr marL="0" lvl="2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fi-FI" sz="2000" dirty="0">
                <a:latin typeface="Arial" charset="0"/>
              </a:rPr>
              <a:t>     </a:t>
            </a:r>
            <a:r>
              <a:rPr lang="ru-RU" sz="2000" dirty="0">
                <a:latin typeface="Arial" charset="0"/>
              </a:rPr>
              <a:t>основным неинфекционным заболеваниям и их предотвращению.</a:t>
            </a:r>
            <a:r>
              <a:rPr lang="fi-FI" sz="2000" b="1" dirty="0">
                <a:latin typeface="Arial" charset="0"/>
                <a:cs typeface="Arial" charset="0"/>
              </a:rPr>
              <a:t>	  </a:t>
            </a:r>
          </a:p>
          <a:p>
            <a:pPr lvl="1" eaLnBrk="1" hangingPunct="1">
              <a:lnSpc>
                <a:spcPct val="6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fi-FI" sz="2000" b="1" dirty="0">
                <a:solidFill>
                  <a:srgbClr val="FFC000"/>
                </a:solidFill>
                <a:latin typeface="Arial" charset="0"/>
                <a:cs typeface="Arial" charset="0"/>
              </a:rPr>
              <a:t>			</a:t>
            </a:r>
          </a:p>
          <a:p>
            <a:pPr lvl="1" eaLnBrk="1" hangingPunct="1">
              <a:lnSpc>
                <a:spcPct val="60000"/>
              </a:lnSpc>
              <a:spcBef>
                <a:spcPct val="20000"/>
              </a:spcBef>
              <a:buClr>
                <a:srgbClr val="FFFF00"/>
              </a:buClr>
              <a:defRPr/>
            </a:pPr>
            <a:endParaRPr lang="fi-FI" sz="2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60000"/>
              </a:lnSpc>
              <a:spcBef>
                <a:spcPct val="20000"/>
              </a:spcBef>
              <a:buClr>
                <a:srgbClr val="FFFF00"/>
              </a:buClr>
              <a:tabLst>
                <a:tab pos="2514600" algn="l"/>
              </a:tabLst>
              <a:defRPr/>
            </a:pPr>
            <a:r>
              <a:rPr lang="fi-FI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	</a:t>
            </a:r>
            <a:r>
              <a:rPr lang="ru-RU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КОМПЛЕКСНАЯ ПРОФИЛАКТИКА</a:t>
            </a:r>
            <a:endParaRPr lang="fi-FI" sz="2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60000"/>
              </a:lnSpc>
              <a:spcBef>
                <a:spcPct val="20000"/>
              </a:spcBef>
              <a:buClr>
                <a:srgbClr val="FFFF00"/>
              </a:buClr>
              <a:defRPr/>
            </a:pPr>
            <a:endParaRPr lang="fi-FI" sz="2000" b="1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Nuoli oikealle 5"/>
          <p:cNvSpPr/>
          <p:nvPr/>
        </p:nvSpPr>
        <p:spPr bwMode="auto">
          <a:xfrm>
            <a:off x="4014178" y="4560094"/>
            <a:ext cx="790575" cy="34131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Nuoli oikealle 7"/>
          <p:cNvSpPr/>
          <p:nvPr/>
        </p:nvSpPr>
        <p:spPr bwMode="auto">
          <a:xfrm>
            <a:off x="2640014" y="5805488"/>
            <a:ext cx="790575" cy="34131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41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77925"/>
            <a:ext cx="8911687" cy="128089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плане мероприятий  по проведению  Года борьбы с сердечно-сосудистыми заболеваниями в Архангельской области в 2015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647" y="1658815"/>
            <a:ext cx="10708965" cy="377762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Активная работа школ для пациентов (АГ, СД, БА, Инсульт)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Активная работа Центров здоровья, выездные формы </a:t>
            </a:r>
            <a:r>
              <a:rPr lang="ru-RU" b="1" dirty="0" smtClean="0">
                <a:solidFill>
                  <a:schemeClr val="tx1"/>
                </a:solidFill>
              </a:rPr>
              <a:t>работы, обучение, консультирование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Работа в общеобразовательных школах, трудовых коллективах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Деятельность фельдшеров </a:t>
            </a:r>
            <a:r>
              <a:rPr lang="ru-RU" b="1" dirty="0" err="1" smtClean="0">
                <a:solidFill>
                  <a:schemeClr val="tx1"/>
                </a:solidFill>
              </a:rPr>
              <a:t>ФАПов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Проведение семинаров, учеб в коллективах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Участие волонтеров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Межсекторальный</a:t>
            </a:r>
            <a:r>
              <a:rPr lang="ru-RU" b="1" dirty="0" smtClean="0">
                <a:solidFill>
                  <a:schemeClr val="tx1"/>
                </a:solidFill>
              </a:rPr>
              <a:t> подход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648" y="4778549"/>
            <a:ext cx="1089812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ГНИЦ Профилактической медицины проводит конкурс среди Центров здоровья</a:t>
            </a:r>
            <a:r>
              <a:rPr lang="ru-RU" b="1" dirty="0" smtClean="0"/>
              <a:t>.</a:t>
            </a:r>
          </a:p>
          <a:p>
            <a:r>
              <a:rPr lang="ru-RU" dirty="0" smtClean="0">
                <a:solidFill>
                  <a:srgbClr val="333333"/>
                </a:solidFill>
                <a:latin typeface="Roboto Condensed"/>
              </a:rPr>
              <a:t>Заявки 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на участие в конкурсе следует направлять в Федеральный центр здоровья ФГБУ ГНИЦ профилактической медицины Минздрава России с период с 1 по 30 ноября 2015 г. Победители будут объявлены на Всероссийском совещании с участием врачей центров здоровья в декабре 2015 года. Победители конкурса получат ценные призы и грамоты.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8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9536" y="468682"/>
            <a:ext cx="8229600" cy="7817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Информационный и новостной </a:t>
            </a:r>
            <a:r>
              <a:rPr lang="ru-RU" sz="2000" b="1" dirty="0" err="1">
                <a:solidFill>
                  <a:srgbClr val="1F497D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000" b="1" dirty="0" err="1">
                <a:solidFill>
                  <a:srgbClr val="1F497D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нтернет-ресурс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 в области медицинской профилактики и ЗОЖ - сайт </a:t>
            </a:r>
            <a:r>
              <a:rPr lang="ru-RU" sz="2400" b="1" u="sng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hlinkClick r:id="rId2"/>
              </a:rPr>
              <a:t>www.zdorovie29.ru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30405" y="1751911"/>
            <a:ext cx="4968552" cy="32932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Главные разделы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: «Пациентам», «Специалистам», «Педагогам и родителям», «Медиа», «Диспансеризация», «Справочные материалы».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Большой информационный раздел «Здоровый образ жизни» -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статьи, материалы по ЗОЖ и  профилактике ХНИЗ.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«Педагогам и родителям» -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учебные модули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состоящие из лекций и презентаций для проведения классных часов, родительских собраний, уроков здоровья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В разделе «Медиа» –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  <a:latin typeface="Calibri"/>
                <a:ea typeface="Calibri" pitchFamily="34" charset="0"/>
                <a:cs typeface="Times New Roman" pitchFamily="18" charset="0"/>
              </a:rPr>
              <a:t>видео на темы ЗОЖ, архив телепередачи, макеты печатных материалов, газета «Наше здоровье» и др. </a:t>
            </a:r>
          </a:p>
        </p:txBody>
      </p:sp>
      <p:pic>
        <p:nvPicPr>
          <p:cNvPr id="6" name="Picture 2" descr="\\server\АЦМП\Игумнов Дмитрий\Конкурс презентаций ГНИЦ\АЦМП - Архангельский центр медицинской профилактики 2014-11-10 15-31-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28" y="1456692"/>
            <a:ext cx="3456384" cy="5150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23993" y="5589241"/>
            <a:ext cx="3450687" cy="830997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Ч</a:t>
            </a:r>
            <a:r>
              <a:rPr lang="ru-RU" sz="1600" b="1" kern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исло уникальных посетителей  сайта в 2014 году – </a:t>
            </a:r>
            <a:r>
              <a:rPr lang="ru-RU" sz="1600" b="1" kern="0" dirty="0">
                <a:solidFill>
                  <a:srgbClr val="132D4D"/>
                </a:solidFill>
                <a:latin typeface="Calibri"/>
                <a:ea typeface="+mn-ea"/>
                <a:cs typeface="+mn-cs"/>
              </a:rPr>
              <a:t>26756 человек, просмотров </a:t>
            </a:r>
            <a:r>
              <a:rPr lang="ru-RU" sz="1600" b="1" kern="0" dirty="0">
                <a:solidFill>
                  <a:srgbClr val="132D4D"/>
                </a:solidFill>
                <a:latin typeface="Calibri"/>
                <a:ea typeface="+mn-ea"/>
                <a:cs typeface="+mn-cs"/>
              </a:rPr>
              <a:t>– </a:t>
            </a:r>
            <a:r>
              <a:rPr lang="ru-RU" sz="1600" b="1" kern="0" dirty="0">
                <a:solidFill>
                  <a:srgbClr val="132D4D"/>
                </a:solidFill>
                <a:latin typeface="Calibri"/>
                <a:ea typeface="+mn-ea"/>
                <a:cs typeface="+mn-cs"/>
              </a:rPr>
              <a:t>87336</a:t>
            </a:r>
            <a:endParaRPr lang="ru-RU" sz="1600" b="1" kern="0" dirty="0">
              <a:solidFill>
                <a:srgbClr val="132D4D"/>
              </a:solidFill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74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Оказание помощи при отказе от курения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0428" y="980728"/>
            <a:ext cx="5183685" cy="249299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73050" algn="ctr">
              <a:lnSpc>
                <a:spcPct val="90000"/>
              </a:lnSpc>
              <a:spcBef>
                <a:spcPts val="600"/>
              </a:spcBef>
              <a:buClr>
                <a:srgbClr val="1F497D">
                  <a:lumMod val="50000"/>
                </a:srgbClr>
              </a:buClr>
              <a:tabLst>
                <a:tab pos="444500" algn="l"/>
              </a:tabLst>
              <a:defRPr/>
            </a:pP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Функционирует 5  </a:t>
            </a: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кабинета отказа от курения.</a:t>
            </a:r>
          </a:p>
          <a:p>
            <a:pPr indent="273050" algn="ctr">
              <a:lnSpc>
                <a:spcPct val="90000"/>
              </a:lnSpc>
              <a:spcBef>
                <a:spcPts val="600"/>
              </a:spcBef>
              <a:buClr>
                <a:srgbClr val="1F497D">
                  <a:lumMod val="50000"/>
                </a:srgbClr>
              </a:buClr>
              <a:tabLst>
                <a:tab pos="444500" algn="l"/>
              </a:tabLst>
              <a:defRPr/>
            </a:pP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За 2014 год обратилось  364 человека.</a:t>
            </a:r>
          </a:p>
          <a:p>
            <a:pPr indent="273050" algn="ctr">
              <a:lnSpc>
                <a:spcPct val="90000"/>
              </a:lnSpc>
              <a:spcBef>
                <a:spcPts val="600"/>
              </a:spcBef>
              <a:buClr>
                <a:srgbClr val="1F497D">
                  <a:lumMod val="50000"/>
                </a:srgbClr>
              </a:buClr>
              <a:tabLst>
                <a:tab pos="444500" algn="l"/>
              </a:tabLst>
              <a:defRPr/>
            </a:pP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ГБУЗ АО «АПНД»-312</a:t>
            </a:r>
          </a:p>
          <a:p>
            <a:pPr indent="273050" algn="ctr">
              <a:lnSpc>
                <a:spcPct val="90000"/>
              </a:lnSpc>
              <a:spcBef>
                <a:spcPts val="600"/>
              </a:spcBef>
              <a:buClr>
                <a:srgbClr val="1F497D">
                  <a:lumMod val="50000"/>
                </a:srgbClr>
              </a:buClr>
              <a:tabLst>
                <a:tab pos="444500" algn="l"/>
              </a:tabLst>
              <a:defRPr/>
            </a:pP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ГБУЗ АО «АЦМП»-42 ( кабинет функционирует 7 месяцев)</a:t>
            </a:r>
          </a:p>
          <a:p>
            <a:pPr indent="273050" algn="ctr">
              <a:lnSpc>
                <a:spcPct val="90000"/>
              </a:lnSpc>
              <a:spcBef>
                <a:spcPts val="600"/>
              </a:spcBef>
              <a:buClr>
                <a:srgbClr val="1F497D">
                  <a:lumMod val="50000"/>
                </a:srgbClr>
              </a:buClr>
              <a:tabLst>
                <a:tab pos="444500" algn="l"/>
              </a:tabLst>
              <a:defRPr/>
            </a:pP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ГБУЗ АО «АГП№1»-</a:t>
            </a: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6(кабинет </a:t>
            </a: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функционирует менее 1 месяца)</a:t>
            </a:r>
          </a:p>
          <a:p>
            <a:pPr indent="273050" algn="ctr">
              <a:lnSpc>
                <a:spcPct val="90000"/>
              </a:lnSpc>
              <a:spcBef>
                <a:spcPts val="600"/>
              </a:spcBef>
              <a:buClr>
                <a:srgbClr val="1F497D">
                  <a:lumMod val="50000"/>
                </a:srgbClr>
              </a:buClr>
              <a:tabLst>
                <a:tab pos="444500" algn="l"/>
              </a:tabLst>
              <a:defRPr/>
            </a:pP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ГБУЗ АО «АГКП№2»-4 (кабинет функционирует менее 1 месяца)</a:t>
            </a:r>
          </a:p>
          <a:p>
            <a:pPr indent="273050" algn="ctr">
              <a:lnSpc>
                <a:spcPct val="90000"/>
              </a:lnSpc>
              <a:spcBef>
                <a:spcPts val="600"/>
              </a:spcBef>
              <a:buClr>
                <a:srgbClr val="1F497D">
                  <a:lumMod val="50000"/>
                </a:srgbClr>
              </a:buClr>
              <a:tabLst>
                <a:tab pos="444500" algn="l"/>
              </a:tabLst>
              <a:defRPr/>
            </a:pP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Санаторий «Беломорье»-12 </a:t>
            </a:r>
            <a:r>
              <a:rPr lang="ru-RU" sz="1400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человек</a:t>
            </a:r>
            <a:endParaRPr lang="ru-RU" sz="1400" b="1" kern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Users\User\Desktop\конкурс презентаций\ФОТО отобранные\центры здоровья\2 г.б\Рисунок3.jpg"/>
          <p:cNvPicPr>
            <a:picLocks noChangeAspect="1" noChangeArrowheads="1"/>
          </p:cNvPicPr>
          <p:nvPr/>
        </p:nvPicPr>
        <p:blipFill>
          <a:blip r:embed="rId2" cstate="print"/>
          <a:srcRect t="7566" r="6019" b="15504"/>
          <a:stretch>
            <a:fillRect/>
          </a:stretch>
        </p:blipFill>
        <p:spPr bwMode="auto">
          <a:xfrm>
            <a:off x="7464153" y="1052736"/>
            <a:ext cx="2809203" cy="1777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\\Server\ацмп\конкурс презентаций ГНИЦ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68" y="3356993"/>
            <a:ext cx="4068148" cy="30538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5560" y="3645025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2015 году запланировано открытие   кабинетов по оказанию  помощи курящему человеку -  в шести организациях здравоохранения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Архангельск и 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Архангельской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1799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922" y="44598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плане мероприятий  по проведению  Года борьбы с сердечно-сосудистыми заболеваниями в Архангельской области в 2015 году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934634"/>
              </p:ext>
            </p:extLst>
          </p:nvPr>
        </p:nvGraphicFramePr>
        <p:xfrm>
          <a:off x="1318163" y="1325240"/>
          <a:ext cx="10566462" cy="4069905"/>
        </p:xfrm>
        <a:graphic>
          <a:graphicData uri="http://schemas.openxmlformats.org/drawingml/2006/table">
            <a:tbl>
              <a:tblPr firstRow="1" firstCol="1" bandRow="1"/>
              <a:tblGrid>
                <a:gridCol w="10364774"/>
                <a:gridCol w="201688"/>
              </a:tblGrid>
              <a:tr h="752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эффективности организации и оказания медицинской помощи больным с сердечно-сосудистыми заболеваниями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8" marR="6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диспансеризации определенных групп взрослого населения и профилактических осмотров.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8" marR="6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8144" marR="88144" marT="44072" marB="44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диспансерного наблюдения пациентов с сердечно-сосудистыми заболеваниями и граждан с высоким риском их развития.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8" marR="6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8144" marR="88144" marT="44072" marB="44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47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пациентов в школах артериальной гипертонии, инфаркта миокарда и инсульта, в том числе в целях повышения приверженности к лечению.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Организация цикла очных, а также дистанционных обучающих занятий для пациентов с инсультом и их родственников.</a:t>
                      </a:r>
                    </a:p>
                  </a:txBody>
                  <a:tcPr marL="66108" marR="6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8144" marR="88144" marT="44072" marB="44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89412" y="5779868"/>
            <a:ext cx="10331533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профессиональной подготовки специалистов по вопросам организации 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оказания медицинской помощи больным с сердечно-сосудистыми заболеваниями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25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7"/>
          <p:cNvSpPr txBox="1">
            <a:spLocks noChangeArrowheads="1"/>
          </p:cNvSpPr>
          <p:nvPr/>
        </p:nvSpPr>
        <p:spPr bwMode="auto">
          <a:xfrm>
            <a:off x="914400" y="1375024"/>
            <a:ext cx="10521538" cy="407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1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525463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525463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525463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525463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buFontTx/>
              <a:buChar char="-"/>
            </a:pPr>
            <a:r>
              <a:rPr kumimoji="0" lang="ru-RU" sz="2875" dirty="0"/>
              <a:t>Изменение парадигмы мышления общества, органов власти, бизнеса, медицинских работников на приоритет профилактики НИЗ и создание систем мотивации к здоровому образу жизни</a:t>
            </a:r>
            <a:r>
              <a:rPr kumimoji="0" lang="ru-RU" sz="2875" dirty="0" smtClean="0"/>
              <a:t>;</a:t>
            </a:r>
          </a:p>
          <a:p>
            <a:pPr>
              <a:buFontTx/>
              <a:buChar char="-"/>
            </a:pPr>
            <a:endParaRPr kumimoji="0" lang="ru-RU" sz="2875" dirty="0"/>
          </a:p>
          <a:p>
            <a:pPr>
              <a:buFontTx/>
              <a:buChar char="-"/>
            </a:pPr>
            <a:endParaRPr kumimoji="0" lang="ru-RU" sz="2875" dirty="0"/>
          </a:p>
          <a:p>
            <a:pPr>
              <a:buFontTx/>
              <a:buChar char="-"/>
            </a:pPr>
            <a:r>
              <a:rPr kumimoji="0" lang="ru-RU" sz="2875" dirty="0"/>
              <a:t>Разработка межведомственных программ и мероприятий по профилактике и снижению смертности от сердечно-сосудистых заболеваний в Национальный год борьбы с сердечно-сосудистыми заболеваниями</a:t>
            </a:r>
          </a:p>
        </p:txBody>
      </p:sp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429449" y="416502"/>
            <a:ext cx="7373044" cy="6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525463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525463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525463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525463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kumimoji="0" lang="ru-RU" sz="3594" b="1" u="sng">
                <a:solidFill>
                  <a:srgbClr val="2B67AF"/>
                </a:solidFill>
                <a:latin typeface="Times New Roman" charset="0"/>
                <a:cs typeface="Times New Roman" charset="0"/>
              </a:rPr>
              <a:t>Новые акценты в охране здоровья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10896" y="5961280"/>
            <a:ext cx="557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«Я осознал, что это просто, но это серьезно»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3858768" y="5449216"/>
            <a:ext cx="1737360" cy="12259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/>
            </a:r>
            <a:br>
              <a:rPr lang="ru-RU" sz="4000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9"/>
          <a:stretch>
            <a:fillRect/>
          </a:stretch>
        </p:blipFill>
        <p:spPr bwMode="auto">
          <a:xfrm>
            <a:off x="1981200" y="1539001"/>
            <a:ext cx="82956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3672" y="260648"/>
            <a:ext cx="5616426" cy="10794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A419A"/>
                </a:solidFill>
                <a:latin typeface="Times New Roman" pitchFamily="18" charset="0"/>
                <a:cs typeface="Times New Roman" pitchFamily="18" charset="0"/>
              </a:rPr>
              <a:t>ГБУЗ Архангельской области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A419A"/>
                </a:solidFill>
                <a:latin typeface="Times New Roman" pitchFamily="18" charset="0"/>
                <a:cs typeface="Times New Roman" pitchFamily="18" charset="0"/>
              </a:rPr>
              <a:t>«Архангельский центр медицинской профилактики»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163025, г.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Архангельск, пр.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Ломоносова, 311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факс: (8182) 27-63-50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formylazd@mail.ru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www.zdorovie29.ru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886185">
            <a:off x="-348512" y="3766448"/>
            <a:ext cx="5750169" cy="1205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Вы лучшие!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 rot="19886185">
            <a:off x="5943912" y="2681325"/>
            <a:ext cx="6216858" cy="1141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Спасибо вам за работу!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989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896448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Смертность от болезней системы кровообращения в различных странах (2010 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7001"/>
            <a:ext cx="9144000" cy="474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4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Неинфекционные заболевания определяют 76% всех причин смерти населения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1772817"/>
            <a:ext cx="7500937" cy="471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tsikko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158644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</a:rPr>
              <a:t>ЧЕТЫРЕ ВИДА НЕИНФЕКЦИОННЫХ ЗАБОЛЕВАНИЙ, В ЗНАЧИТЕЛЬНОЙ СТЕПЕНИ ПРЕДОТВРАТИМЫХ С ПОМОЩЬЮ ЭФФЕКТИВНЫХ ФОРМ ВМЕШАТЕЛЬСТВА, НАПРАВЛЕННЫХ НА ИХ ОБЩИЕ ИЗМЕНЯЕМЫЕ ФАКТОРЫ РИСКА</a:t>
            </a:r>
            <a:endParaRPr lang="fi-FI" altLang="ru-RU" sz="2000" dirty="0">
              <a:latin typeface="Arial" panose="020B0604020202020204" pitchFamily="34" charset="0"/>
            </a:endParaRPr>
          </a:p>
        </p:txBody>
      </p:sp>
      <p:sp>
        <p:nvSpPr>
          <p:cNvPr id="2048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CF1F1A-691F-4425-93DB-82B1C7609F8B}" type="datetime1">
              <a:rPr lang="en-GB"/>
              <a:pPr>
                <a:defRPr/>
              </a:pPr>
              <a:t>23/03/2015</a:t>
            </a:fld>
            <a:endParaRPr lang="en-GB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algn="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1775521" y="1889448"/>
          <a:ext cx="8568951" cy="392656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89452"/>
                <a:gridCol w="2290868"/>
                <a:gridCol w="1678458"/>
                <a:gridCol w="1274577"/>
                <a:gridCol w="1367798"/>
                <a:gridCol w="1367798"/>
              </a:tblGrid>
              <a:tr h="478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Причинные факторы риска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249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Употребление табака</a:t>
                      </a:r>
                      <a:endParaRPr lang="fi-FI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Нездоровое питание</a:t>
                      </a:r>
                      <a:endParaRPr lang="fi-FI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Отсутствие физической активности</a:t>
                      </a:r>
                      <a:endParaRPr lang="fi-FI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Вредное употребление алкоголя </a:t>
                      </a:r>
                      <a:endParaRPr lang="fi-FI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Неинфекционные заболевания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Болезни сердца и инсульт</a:t>
                      </a:r>
                      <a:endParaRPr lang="fi-FI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298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Диабет</a:t>
                      </a:r>
                      <a:endParaRPr lang="fi-FI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298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Рак</a:t>
                      </a:r>
                      <a:endParaRPr lang="fi-FI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/>
                        <a:t>V</a:t>
                      </a:r>
                      <a:endParaRPr lang="fi-FI" sz="1600" b="1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634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Хронические заболевания </a:t>
                      </a:r>
                      <a:r>
                        <a:rPr lang="ru-RU" sz="1600" dirty="0" smtClean="0"/>
                        <a:t>легких</a:t>
                      </a:r>
                      <a:endParaRPr lang="fi-FI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V</a:t>
                      </a: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876925"/>
            <a:ext cx="856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28688"/>
            <a:ext cx="9144000" cy="592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160" y="780288"/>
            <a:ext cx="8229600" cy="848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Вклад основных факторов риска в смертность населения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в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47528" y="3717032"/>
            <a:ext cx="8661648" cy="1152128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8610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Распространенность факторов риска НИЗ в Российской Федерации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88913"/>
            <a:ext cx="8642350" cy="1223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/>
              <a:t>Снижение смертности от ИБС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 </a:t>
            </a:r>
            <a:r>
              <a:rPr lang="ru-RU" sz="2700" b="1" dirty="0"/>
              <a:t>в Северной Карелии и Финляндии в течение 20 лет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за счет программ комплексной профилактики</a:t>
            </a:r>
            <a:r>
              <a:rPr lang="fi-FI" altLang="ru-RU" sz="3200" dirty="0"/>
              <a:t/>
            </a:r>
            <a:br>
              <a:rPr lang="fi-FI" altLang="ru-RU" sz="3200" dirty="0"/>
            </a:br>
            <a:r>
              <a:rPr lang="ru-RU" altLang="ru-RU" sz="2000" b="1" dirty="0"/>
              <a:t>Северная Карелия, мужчины в возрасте 35-64 лет (на 100 000 человек)</a:t>
            </a:r>
            <a:endParaRPr lang="en-US" altLang="ru-RU" sz="2000" b="1" dirty="0"/>
          </a:p>
        </p:txBody>
      </p:sp>
      <p:graphicFrame>
        <p:nvGraphicFramePr>
          <p:cNvPr id="64542" name="Group 30"/>
          <p:cNvGraphicFramePr>
            <a:graphicFrameLocks noGrp="1"/>
          </p:cNvGraphicFramePr>
          <p:nvPr>
            <p:ph sz="half" idx="1"/>
          </p:nvPr>
        </p:nvGraphicFramePr>
        <p:xfrm>
          <a:off x="1774825" y="1628776"/>
          <a:ext cx="4032250" cy="4608513"/>
        </p:xfrm>
        <a:graphic>
          <a:graphicData uri="http://schemas.openxmlformats.org/drawingml/2006/table">
            <a:tbl>
              <a:tblPr/>
              <a:tblGrid>
                <a:gridCol w="4032250"/>
              </a:tblGrid>
              <a:tr h="4608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47850" y="2133600"/>
          <a:ext cx="396398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6041660" imgH="5736833" progId="Excel.Chart.8">
                  <p:embed/>
                </p:oleObj>
              </mc:Choice>
              <mc:Fallback>
                <p:oleObj r:id="rId3" imgW="6041660" imgH="573683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133600"/>
                        <a:ext cx="3963988" cy="403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6" name="Group 7"/>
          <p:cNvGrpSpPr>
            <a:grpSpLocks/>
          </p:cNvGrpSpPr>
          <p:nvPr/>
        </p:nvGrpSpPr>
        <p:grpSpPr bwMode="auto">
          <a:xfrm>
            <a:off x="2640013" y="2708275"/>
            <a:ext cx="431800" cy="3024188"/>
            <a:chOff x="2231" y="2406"/>
            <a:chExt cx="488" cy="3105"/>
          </a:xfrm>
        </p:grpSpPr>
        <p:sp>
          <p:nvSpPr>
            <p:cNvPr id="4149" name="Line 8"/>
            <p:cNvSpPr>
              <a:spLocks noChangeShapeType="1"/>
            </p:cNvSpPr>
            <p:nvPr/>
          </p:nvSpPr>
          <p:spPr bwMode="auto">
            <a:xfrm>
              <a:off x="2231" y="2406"/>
              <a:ext cx="0" cy="3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Line 9"/>
            <p:cNvSpPr>
              <a:spLocks noChangeShapeType="1"/>
            </p:cNvSpPr>
            <p:nvPr/>
          </p:nvSpPr>
          <p:spPr bwMode="auto">
            <a:xfrm>
              <a:off x="2231" y="2406"/>
              <a:ext cx="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3359150" y="3213100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3359150" y="3213100"/>
            <a:ext cx="50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792538" y="2852738"/>
            <a:ext cx="2303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</a:rPr>
              <a:t>Расширение проекта </a:t>
            </a:r>
            <a:endParaRPr lang="fi-FI" altLang="ru-RU" sz="1400" b="1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</a:rPr>
              <a:t>до общенационального</a:t>
            </a:r>
            <a:r>
              <a:rPr lang="fi-FI" altLang="ru-RU" sz="1400" b="1">
                <a:solidFill>
                  <a:schemeClr val="tx1"/>
                </a:solidFill>
              </a:rPr>
              <a:t> </a:t>
            </a:r>
            <a:r>
              <a:rPr lang="ru-RU" altLang="ru-RU" sz="1400" b="1">
                <a:solidFill>
                  <a:schemeClr val="tx1"/>
                </a:solidFill>
              </a:rPr>
              <a:t>уровня</a:t>
            </a:r>
            <a:endParaRPr lang="fi-FI" altLang="ru-RU" sz="1400" b="1">
              <a:solidFill>
                <a:schemeClr val="tx1"/>
              </a:solidFill>
            </a:endParaRPr>
          </a:p>
        </p:txBody>
      </p:sp>
      <p:sp>
        <p:nvSpPr>
          <p:cNvPr id="4110" name="Text Box 12"/>
          <p:cNvSpPr txBox="1">
            <a:spLocks noChangeArrowheads="1"/>
          </p:cNvSpPr>
          <p:nvPr/>
        </p:nvSpPr>
        <p:spPr bwMode="auto">
          <a:xfrm>
            <a:off x="3000375" y="2451100"/>
            <a:ext cx="2039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</a:rPr>
              <a:t>Начало проекта </a:t>
            </a:r>
            <a:endParaRPr lang="fi-FI" altLang="ru-RU" sz="1400" b="1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</a:rPr>
              <a:t>«Северная Карелия»</a:t>
            </a:r>
            <a:endParaRPr lang="fi-FI" altLang="ru-RU" sz="1400" b="1">
              <a:solidFill>
                <a:schemeClr val="tx1"/>
              </a:solidFill>
            </a:endParaRP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3427413" y="3644900"/>
            <a:ext cx="2308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ru-RU" sz="1400" b="1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</a:rPr>
              <a:t>Северная Карелия -85%</a:t>
            </a:r>
            <a:endParaRPr lang="fi-FI" altLang="ru-RU" sz="1400" b="1">
              <a:solidFill>
                <a:schemeClr val="tx1"/>
              </a:solidFill>
            </a:endParaRP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3446464" y="5300664"/>
            <a:ext cx="21547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</a:rPr>
              <a:t>Вся Финляндия – 80%</a:t>
            </a:r>
            <a:endParaRPr lang="fi-FI" alt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64643" name="Group 131"/>
          <p:cNvGraphicFramePr>
            <a:graphicFrameLocks noGrp="1"/>
          </p:cNvGraphicFramePr>
          <p:nvPr>
            <p:ph sz="quarter" idx="3"/>
          </p:nvPr>
        </p:nvGraphicFramePr>
        <p:xfrm>
          <a:off x="6024564" y="1628776"/>
          <a:ext cx="4464049" cy="3833813"/>
        </p:xfrm>
        <a:graphic>
          <a:graphicData uri="http://schemas.openxmlformats.org/drawingml/2006/table">
            <a:tbl>
              <a:tblPr/>
              <a:tblGrid>
                <a:gridCol w="1944021"/>
                <a:gridCol w="720008"/>
                <a:gridCol w="599224"/>
                <a:gridCol w="1200796"/>
              </a:tblGrid>
              <a:tr h="55786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Показатели на 100 000 человек</a:t>
                      </a:r>
                      <a:endParaRPr kumimoji="0" lang="fi-FI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66647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1969-1971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Изменение с 1969-1971 до 2006</a:t>
                      </a:r>
                      <a:endParaRPr kumimoji="0" lang="fi-F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</a:tr>
              <a:tr h="5913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причины смертности</a:t>
                      </a: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1509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572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-62%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сердечно-сосудистые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заболевания</a:t>
                      </a: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855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182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-79%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3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Ишемическая болезнь сердца</a:t>
                      </a: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672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-85%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онкологические заболевания</a:t>
                      </a: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271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-65%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2208213" y="1844675"/>
            <a:ext cx="3249800" cy="33855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85725" indent="-85725">
              <a:tabLst>
                <a:tab pos="3765550" algn="l"/>
                <a:tab pos="4389438" algn="ctr"/>
                <a:tab pos="5648325" algn="ctr"/>
                <a:tab pos="7531100" algn="ctr"/>
              </a:tabLst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Ишемическая болезнь сердца</a:t>
            </a:r>
            <a:endParaRPr lang="fi-FI" sz="1600" b="1" u="sng" dirty="0">
              <a:latin typeface="Arial Narrow" pitchFamily="34" charset="0"/>
              <a:cs typeface="Arial" charset="0"/>
            </a:endParaRPr>
          </a:p>
        </p:txBody>
      </p:sp>
      <p:sp>
        <p:nvSpPr>
          <p:cNvPr id="1079" name="Text Box 55"/>
          <p:cNvSpPr txBox="1">
            <a:spLocks noChangeArrowheads="1"/>
          </p:cNvSpPr>
          <p:nvPr/>
        </p:nvSpPr>
        <p:spPr bwMode="auto">
          <a:xfrm>
            <a:off x="5951539" y="5680075"/>
            <a:ext cx="4044505" cy="92333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ru-RU" b="1" dirty="0">
                <a:latin typeface="Arial" charset="0"/>
                <a:cs typeface="Arial" charset="0"/>
              </a:rPr>
              <a:t>Увеличение здоровых лет жизни </a:t>
            </a:r>
            <a:endParaRPr lang="fi-FI" b="1" dirty="0"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ru-RU" b="1" dirty="0">
                <a:latin typeface="Arial" charset="0"/>
                <a:cs typeface="Arial" charset="0"/>
              </a:rPr>
              <a:t>населения Северной Карелии </a:t>
            </a:r>
            <a:endParaRPr lang="fi-FI" b="1" dirty="0"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ru-RU" b="1" dirty="0">
                <a:latin typeface="Arial" charset="0"/>
                <a:cs typeface="Arial" charset="0"/>
              </a:rPr>
              <a:t>почти на 10 лет</a:t>
            </a:r>
            <a:endParaRPr lang="fi-FI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0" y="1052737"/>
            <a:ext cx="9144000" cy="2015902"/>
          </a:xfrm>
          <a:solidFill>
            <a:srgbClr val="3366FF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Послание Президента Российской Федерации Федеральному Собранию Российской Федерации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5" name="Содержимое 4" descr="Без заголов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7" b="87"/>
          <a:stretch>
            <a:fillRect/>
          </a:stretch>
        </p:blipFill>
        <p:spPr>
          <a:xfrm>
            <a:off x="4008438" y="3789363"/>
            <a:ext cx="6202362" cy="2735262"/>
          </a:xfrm>
        </p:spPr>
      </p:pic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4" y="1"/>
            <a:ext cx="3984823" cy="11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077" name="Изображение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951" y="3573464"/>
            <a:ext cx="20351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3781425" y="3282951"/>
            <a:ext cx="68770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«Хотел бы обратить внимание на ещё один значимый показательный факт. В этом году в глобальном рейтинге здравоохранения Россия впервые признана благополучной страной. Это государства, где средняя продолжительность жизни превышает 70 лет. На данный момент этот показатель в России превысил 71 год. Считаю, что у нас есть все основания уже в ближайшей перспективе увеличить среднюю продолжительность жизни до 74 лет, добиться новой качественной динамики в снижении смертности. В этой связи </a:t>
            </a:r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предлагаю объявить 2015 год Национальным годом борьбы с сердечно-сосудистыми заболеваниями</a:t>
            </a:r>
            <a:r>
              <a:rPr lang="ru-RU" sz="1600">
                <a:latin typeface="Calibri" pitchFamily="34" charset="0"/>
              </a:rPr>
              <a:t>, которые являются основной причиной смертности сегодня, объединив для решения этой проблемы усилия медицинских работников, представителей культуры, образования, средств массовой информации, общественных и спортивных организаций».</a:t>
            </a:r>
          </a:p>
          <a:p>
            <a:pPr algn="r"/>
            <a:r>
              <a:rPr lang="ru-RU" sz="1600">
                <a:latin typeface="Calibri" pitchFamily="34" charset="0"/>
              </a:rPr>
              <a:t>В.В. Путин, 4 декабря 2014 года</a:t>
            </a:r>
          </a:p>
        </p:txBody>
      </p:sp>
    </p:spTree>
    <p:extLst>
      <p:ext uri="{BB962C8B-B14F-4D97-AF65-F5344CB8AC3E}">
        <p14:creationId xmlns:p14="http://schemas.microsoft.com/office/powerpoint/2010/main" val="20135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09647" y="2348880"/>
            <a:ext cx="6426714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Пять элементов модели формирования здорового образа жизни и профилактики неинфекционных заболеваний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7591" y="1907340"/>
            <a:ext cx="5184576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Формирование здорового образа жизни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0375" y="2339389"/>
            <a:ext cx="3221620" cy="1712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1 элемент модели</a:t>
            </a:r>
          </a:p>
          <a:p>
            <a:pPr algn="ctr"/>
            <a:endParaRPr lang="ru-RU" sz="135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Информирование граждан о факторах риска и мотивирование к ЗОЖ</a:t>
            </a:r>
          </a:p>
          <a:p>
            <a:pPr algn="ctr"/>
            <a:r>
              <a:rPr lang="ru-RU" sz="1350" b="1" i="1" dirty="0">
                <a:solidFill>
                  <a:schemeClr val="bg1"/>
                </a:solidFill>
              </a:rPr>
              <a:t>(СМИ, кино, телевидение, медицинские работники, общественные организации, работодатели, волонтеры)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44333" y="4565050"/>
            <a:ext cx="2171092" cy="86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4 элемент модели</a:t>
            </a:r>
          </a:p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Диспансерное наблюдение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46151" y="4578015"/>
            <a:ext cx="1931516" cy="849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5 элемент модели</a:t>
            </a:r>
          </a:p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Профилактика НИЗ в стационарах и санаториях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3002" y="2348880"/>
            <a:ext cx="3154666" cy="1723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2 элемент модели</a:t>
            </a:r>
          </a:p>
          <a:p>
            <a:pPr algn="ctr"/>
            <a:endParaRPr lang="ru-RU" sz="135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Обеспечение условий для ЗОЖ</a:t>
            </a:r>
          </a:p>
          <a:p>
            <a:pPr algn="ctr"/>
            <a:r>
              <a:rPr lang="ru-RU" sz="1350" b="1" i="1" dirty="0">
                <a:solidFill>
                  <a:schemeClr val="bg1"/>
                </a:solidFill>
              </a:rPr>
              <a:t>(Министерства, администрации регионов , городов, муниципалитеты, работодатели, общественные организации)</a:t>
            </a:r>
          </a:p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07676" y="4051486"/>
            <a:ext cx="6569991" cy="5204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Профилактика неинфекционных заболеваний в рамках  системы здравоохранения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20376" y="4571939"/>
            <a:ext cx="1979481" cy="855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3 элемент модели</a:t>
            </a:r>
          </a:p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Диспансеризация и профилактические  осмотры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693622" y="5427222"/>
            <a:ext cx="6831378" cy="573528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C00000"/>
                </a:solidFill>
              </a:rPr>
              <a:t>Единая профилактическая среда</a:t>
            </a:r>
          </a:p>
        </p:txBody>
      </p:sp>
      <p:sp>
        <p:nvSpPr>
          <p:cNvPr id="6" name="Овал 5"/>
          <p:cNvSpPr/>
          <p:nvPr/>
        </p:nvSpPr>
        <p:spPr>
          <a:xfrm>
            <a:off x="2045551" y="1847089"/>
            <a:ext cx="7992888" cy="222566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2613</Words>
  <Application>Microsoft Office PowerPoint</Application>
  <PresentationFormat>Широкоэкранный</PresentationFormat>
  <Paragraphs>401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Meiryo</vt:lpstr>
      <vt:lpstr>MS Mincho</vt:lpstr>
      <vt:lpstr>Arial</vt:lpstr>
      <vt:lpstr>Arial Narrow</vt:lpstr>
      <vt:lpstr>Calibri</vt:lpstr>
      <vt:lpstr>Century Gothic</vt:lpstr>
      <vt:lpstr>Roboto Condensed</vt:lpstr>
      <vt:lpstr>Symbol</vt:lpstr>
      <vt:lpstr>Times New Roman</vt:lpstr>
      <vt:lpstr>Wingdings</vt:lpstr>
      <vt:lpstr>Wingdings 3</vt:lpstr>
      <vt:lpstr>Легкий дым</vt:lpstr>
      <vt:lpstr>Диаграмма Microsoft Excel</vt:lpstr>
      <vt:lpstr>Реализация мероприятий в рамках национального года борьбы с сердечно-сосудистыми заболеваниями</vt:lpstr>
      <vt:lpstr>    НЕИНФЕКЦИОННЫЕ ЗАБОЛЕВАНИЯ (NCD) В ЗНАЧИТЕЛЬНОЙ СТЕПЕНИ ЯВЛЯЮТСЯ ПРЕДОТВРАТИМЫМИ ЗАБОЛЕВАНИЯМИ </vt:lpstr>
      <vt:lpstr>Смертность от болезней системы кровообращения в различных странах (2010 г.) </vt:lpstr>
      <vt:lpstr>Неинфекционные заболевания определяют 76% всех причин смерти населения Российской Федерации </vt:lpstr>
      <vt:lpstr>ЧЕТЫРЕ ВИДА НЕИНФЕКЦИОННЫХ ЗАБОЛЕВАНИЙ, В ЗНАЧИТЕЛЬНОЙ СТЕПЕНИ ПРЕДОТВРАТИМЫХ С ПОМОЩЬЮ ЭФФЕКТИВНЫХ ФОРМ ВМЕШАТЕЛЬСТВА, НАПРАВЛЕННЫХ НА ИХ ОБЩИЕ ИЗМЕНЯЕМЫЕ ФАКТОРЫ РИСКА</vt:lpstr>
      <vt:lpstr>Вклад основных факторов риска в смертность населения в Российской Федерации </vt:lpstr>
      <vt:lpstr>Снижение смертности от ИБС  в Северной Карелии и Финляндии в течение 20 лет за счет программ комплексной профилактики Северная Карелия, мужчины в возрасте 35-64 лет (на 100 000 человек)</vt:lpstr>
      <vt:lpstr>Послание Президента Российской Федерации Федеральному Собранию Российской Федерации</vt:lpstr>
      <vt:lpstr>Пять элементов модели формирования здорового образа жизни и профилактики неинфекционных заболеваний</vt:lpstr>
      <vt:lpstr>Презентация PowerPoint</vt:lpstr>
      <vt:lpstr>Организационные мероприятия</vt:lpstr>
      <vt:lpstr>О плане мероприятий  по проведению  Года борьбы с сердечно-сосудистыми заболеваниями в Архангельской области в 2015 году </vt:lpstr>
      <vt:lpstr>О плане мероприятий  по проведению  Года борьбы с сердечно-сосудистыми заболеваниями в Архангельской области в 2015 году </vt:lpstr>
      <vt:lpstr>О плане мероприятий  по проведению  Года борьбы с сердечно-сосудистыми заболеваниями в Архангельской области в 2015 году </vt:lpstr>
      <vt:lpstr>О плане мероприятий  по проведению  Года борьбы с сердечно-сосудистыми заболеваниями в Архангельской области в 2015 году </vt:lpstr>
      <vt:lpstr>О плане мероприятий  по проведению  Года борьбы с сердечно-сосудистыми заболеваниями в Архангельской области в 2015 году </vt:lpstr>
      <vt:lpstr>О плане мероприятий  по проведению  Года борьбы с сердечно-сосудистыми заболеваниями в Архангельской области в 2015 году </vt:lpstr>
      <vt:lpstr>7 апреля 2015 года</vt:lpstr>
      <vt:lpstr>О плане мероприятий  по проведению  Года борьбы с сердечно-сосудистыми заболеваниями в Архангельской области в 2015 году </vt:lpstr>
      <vt:lpstr>О плане мероприятий  по проведению  Года борьбы с сердечно-сосудистыми заболеваниями в Архангельской области в 2015 году</vt:lpstr>
      <vt:lpstr>Информационный и новостной интернет-ресурс в области медицинской профилактики и ЗОЖ - сайт www.zdorovie29.ru</vt:lpstr>
      <vt:lpstr>Оказание помощи при отказе от курения</vt:lpstr>
      <vt:lpstr>О плане мероприятий  по проведению  Года борьбы с сердечно-сосудистыми заболеваниями в Архангельской области в 2015 году </vt:lpstr>
      <vt:lpstr>Презентация PowerPoint</vt:lpstr>
      <vt:lpstr> 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мероприятий в рамках национального года борьбы с сердечно-сосудистыми заболеваниями</dc:title>
  <dc:creator>Chief</dc:creator>
  <cp:lastModifiedBy>Chief</cp:lastModifiedBy>
  <cp:revision>11</cp:revision>
  <dcterms:created xsi:type="dcterms:W3CDTF">2015-03-23T13:32:55Z</dcterms:created>
  <dcterms:modified xsi:type="dcterms:W3CDTF">2015-03-23T15:07:31Z</dcterms:modified>
</cp:coreProperties>
</file>