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8"/>
  </p:handoutMasterIdLst>
  <p:sldIdLst>
    <p:sldId id="282" r:id="rId2"/>
    <p:sldId id="284" r:id="rId3"/>
    <p:sldId id="305" r:id="rId4"/>
    <p:sldId id="306" r:id="rId5"/>
    <p:sldId id="307" r:id="rId6"/>
    <p:sldId id="308" r:id="rId7"/>
    <p:sldId id="309" r:id="rId8"/>
    <p:sldId id="310" r:id="rId9"/>
    <p:sldId id="258" r:id="rId10"/>
    <p:sldId id="259" r:id="rId11"/>
    <p:sldId id="260" r:id="rId12"/>
    <p:sldId id="261" r:id="rId13"/>
    <p:sldId id="262" r:id="rId14"/>
    <p:sldId id="294" r:id="rId15"/>
    <p:sldId id="264" r:id="rId16"/>
    <p:sldId id="265" r:id="rId17"/>
    <p:sldId id="266" r:id="rId18"/>
    <p:sldId id="288" r:id="rId19"/>
    <p:sldId id="287" r:id="rId20"/>
    <p:sldId id="299" r:id="rId21"/>
    <p:sldId id="285" r:id="rId22"/>
    <p:sldId id="289" r:id="rId23"/>
    <p:sldId id="267" r:id="rId24"/>
    <p:sldId id="268" r:id="rId25"/>
    <p:sldId id="290" r:id="rId26"/>
    <p:sldId id="292" r:id="rId27"/>
    <p:sldId id="293" r:id="rId28"/>
    <p:sldId id="269" r:id="rId29"/>
    <p:sldId id="301" r:id="rId30"/>
    <p:sldId id="304" r:id="rId31"/>
    <p:sldId id="302" r:id="rId32"/>
    <p:sldId id="270" r:id="rId33"/>
    <p:sldId id="291" r:id="rId34"/>
    <p:sldId id="271" r:id="rId35"/>
    <p:sldId id="272" r:id="rId36"/>
    <p:sldId id="273" r:id="rId37"/>
    <p:sldId id="274" r:id="rId38"/>
    <p:sldId id="295" r:id="rId39"/>
    <p:sldId id="296" r:id="rId40"/>
    <p:sldId id="276" r:id="rId41"/>
    <p:sldId id="297" r:id="rId42"/>
    <p:sldId id="277" r:id="rId43"/>
    <p:sldId id="300" r:id="rId44"/>
    <p:sldId id="312" r:id="rId45"/>
    <p:sldId id="314" r:id="rId46"/>
    <p:sldId id="280" r:id="rId4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92" autoAdjust="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25A4B4-9BDE-48FC-9BDD-57C75949D5B5}" type="doc">
      <dgm:prSet loTypeId="urn:microsoft.com/office/officeart/2005/8/layout/defaul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F67AC00C-CD00-43A8-AFA4-D65AE313C4F5}">
      <dgm:prSet phldrT="[Текст]"/>
      <dgm:spPr/>
      <dgm:t>
        <a:bodyPr/>
        <a:lstStyle/>
        <a:p>
          <a:r>
            <a:rPr lang="ru-RU" dirty="0" smtClean="0"/>
            <a:t>Отделение профилактики</a:t>
          </a:r>
          <a:endParaRPr lang="ru-RU" dirty="0"/>
        </a:p>
      </dgm:t>
    </dgm:pt>
    <dgm:pt modelId="{552FCE78-1B52-4EE5-86A1-D9919D9F850C}" type="parTrans" cxnId="{2047A831-6615-486F-B8A9-9DD6483BF0F6}">
      <dgm:prSet/>
      <dgm:spPr/>
      <dgm:t>
        <a:bodyPr/>
        <a:lstStyle/>
        <a:p>
          <a:endParaRPr lang="ru-RU"/>
        </a:p>
      </dgm:t>
    </dgm:pt>
    <dgm:pt modelId="{BDAEB831-AA10-4265-93BA-1530E4558624}" type="sibTrans" cxnId="{2047A831-6615-486F-B8A9-9DD6483BF0F6}">
      <dgm:prSet/>
      <dgm:spPr/>
      <dgm:t>
        <a:bodyPr/>
        <a:lstStyle/>
        <a:p>
          <a:endParaRPr lang="ru-RU"/>
        </a:p>
      </dgm:t>
    </dgm:pt>
    <dgm:pt modelId="{4F1683A5-95CE-4B2E-9D3E-B62E40FE34B2}">
      <dgm:prSet phldrT="[Текст]"/>
      <dgm:spPr/>
      <dgm:t>
        <a:bodyPr/>
        <a:lstStyle/>
        <a:p>
          <a:r>
            <a:rPr lang="ru-RU" dirty="0" smtClean="0"/>
            <a:t>Образование (Директора школ, колледжа)</a:t>
          </a:r>
          <a:endParaRPr lang="ru-RU" dirty="0"/>
        </a:p>
      </dgm:t>
    </dgm:pt>
    <dgm:pt modelId="{5E6C1274-5047-4850-B5C5-EB1DDC9D7DD6}" type="parTrans" cxnId="{85A0E7CA-2FFD-4A04-8251-D1E4368C3EB8}">
      <dgm:prSet/>
      <dgm:spPr/>
      <dgm:t>
        <a:bodyPr/>
        <a:lstStyle/>
        <a:p>
          <a:endParaRPr lang="ru-RU"/>
        </a:p>
      </dgm:t>
    </dgm:pt>
    <dgm:pt modelId="{CF8A6393-750B-4A4B-BF17-FFD3EE21BCC3}" type="sibTrans" cxnId="{85A0E7CA-2FFD-4A04-8251-D1E4368C3EB8}">
      <dgm:prSet/>
      <dgm:spPr/>
      <dgm:t>
        <a:bodyPr/>
        <a:lstStyle/>
        <a:p>
          <a:endParaRPr lang="ru-RU"/>
        </a:p>
      </dgm:t>
    </dgm:pt>
    <dgm:pt modelId="{6646488E-51E9-474A-97AC-F225932CB3F5}">
      <dgm:prSet phldrT="[Текст]"/>
      <dgm:spPr/>
      <dgm:t>
        <a:bodyPr/>
        <a:lstStyle/>
        <a:p>
          <a:r>
            <a:rPr lang="ru-RU" dirty="0" smtClean="0"/>
            <a:t>Общественные организации (Совет ветеранов)</a:t>
          </a:r>
          <a:endParaRPr lang="ru-RU" dirty="0"/>
        </a:p>
      </dgm:t>
    </dgm:pt>
    <dgm:pt modelId="{D042BEF3-E90E-4234-8F8B-6B3F8799DD75}" type="parTrans" cxnId="{E8D1D50A-8483-45CB-A798-206142C59871}">
      <dgm:prSet/>
      <dgm:spPr/>
      <dgm:t>
        <a:bodyPr/>
        <a:lstStyle/>
        <a:p>
          <a:endParaRPr lang="ru-RU"/>
        </a:p>
      </dgm:t>
    </dgm:pt>
    <dgm:pt modelId="{70424F5E-9CCA-4AB3-A95A-3D71CD8862A3}" type="sibTrans" cxnId="{E8D1D50A-8483-45CB-A798-206142C59871}">
      <dgm:prSet/>
      <dgm:spPr/>
      <dgm:t>
        <a:bodyPr/>
        <a:lstStyle/>
        <a:p>
          <a:endParaRPr lang="ru-RU"/>
        </a:p>
      </dgm:t>
    </dgm:pt>
    <dgm:pt modelId="{5EACA554-17FD-47A2-8B2C-5A298C165766}">
      <dgm:prSet phldrT="[Текст]"/>
      <dgm:spPr/>
      <dgm:t>
        <a:bodyPr/>
        <a:lstStyle/>
        <a:p>
          <a:r>
            <a:rPr lang="ru-RU" dirty="0" smtClean="0"/>
            <a:t>Торговые сети</a:t>
          </a:r>
          <a:endParaRPr lang="ru-RU" dirty="0"/>
        </a:p>
      </dgm:t>
    </dgm:pt>
    <dgm:pt modelId="{B1966897-15A0-4D0F-A628-A54CB0CFC6C9}" type="parTrans" cxnId="{F401711A-B5A3-4060-AB64-9622B1A8F9A6}">
      <dgm:prSet/>
      <dgm:spPr/>
      <dgm:t>
        <a:bodyPr/>
        <a:lstStyle/>
        <a:p>
          <a:endParaRPr lang="ru-RU"/>
        </a:p>
      </dgm:t>
    </dgm:pt>
    <dgm:pt modelId="{5E793899-DAB7-4ABE-B5BB-3E950428AEAC}" type="sibTrans" cxnId="{F401711A-B5A3-4060-AB64-9622B1A8F9A6}">
      <dgm:prSet/>
      <dgm:spPr/>
      <dgm:t>
        <a:bodyPr/>
        <a:lstStyle/>
        <a:p>
          <a:endParaRPr lang="ru-RU"/>
        </a:p>
      </dgm:t>
    </dgm:pt>
    <dgm:pt modelId="{76E029E7-1C31-49CF-868D-D9067D667D46}">
      <dgm:prSet phldrT="[Текст]"/>
      <dgm:spPr/>
      <dgm:t>
        <a:bodyPr/>
        <a:lstStyle/>
        <a:p>
          <a:r>
            <a:rPr lang="ru-RU" dirty="0" smtClean="0"/>
            <a:t>Библиотека (лектории)</a:t>
          </a:r>
          <a:endParaRPr lang="ru-RU" dirty="0"/>
        </a:p>
      </dgm:t>
    </dgm:pt>
    <dgm:pt modelId="{A2ED5E69-000C-49D2-BF32-AB9AA58D1214}" type="parTrans" cxnId="{43D3D467-0E73-4E36-B3CE-2E7A0935AD22}">
      <dgm:prSet/>
      <dgm:spPr/>
      <dgm:t>
        <a:bodyPr/>
        <a:lstStyle/>
        <a:p>
          <a:endParaRPr lang="ru-RU"/>
        </a:p>
      </dgm:t>
    </dgm:pt>
    <dgm:pt modelId="{7B4DB122-C46A-4DB0-A73D-4302579A54D1}" type="sibTrans" cxnId="{43D3D467-0E73-4E36-B3CE-2E7A0935AD22}">
      <dgm:prSet/>
      <dgm:spPr/>
      <dgm:t>
        <a:bodyPr/>
        <a:lstStyle/>
        <a:p>
          <a:endParaRPr lang="ru-RU"/>
        </a:p>
      </dgm:t>
    </dgm:pt>
    <dgm:pt modelId="{68681D48-C549-4206-B430-4F348D521874}" type="pres">
      <dgm:prSet presAssocID="{C925A4B4-9BDE-48FC-9BDD-57C75949D5B5}" presName="diagram" presStyleCnt="0">
        <dgm:presLayoutVars>
          <dgm:dir/>
          <dgm:resizeHandles val="exact"/>
        </dgm:presLayoutVars>
      </dgm:prSet>
      <dgm:spPr/>
    </dgm:pt>
    <dgm:pt modelId="{6F096858-8A05-4119-A4BF-F924C4D07B01}" type="pres">
      <dgm:prSet presAssocID="{F67AC00C-CD00-43A8-AFA4-D65AE313C4F5}" presName="node" presStyleLbl="node1" presStyleIdx="0" presStyleCnt="5">
        <dgm:presLayoutVars>
          <dgm:bulletEnabled val="1"/>
        </dgm:presLayoutVars>
      </dgm:prSet>
      <dgm:spPr/>
    </dgm:pt>
    <dgm:pt modelId="{92FA6224-1D14-4B34-B433-0B4F016F2CA9}" type="pres">
      <dgm:prSet presAssocID="{BDAEB831-AA10-4265-93BA-1530E4558624}" presName="sibTrans" presStyleCnt="0"/>
      <dgm:spPr/>
    </dgm:pt>
    <dgm:pt modelId="{C05504F7-0CAC-4B6A-AD4A-5D95C8440383}" type="pres">
      <dgm:prSet presAssocID="{4F1683A5-95CE-4B2E-9D3E-B62E40FE34B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085D98-0561-4352-87D4-A20655A0A054}" type="pres">
      <dgm:prSet presAssocID="{CF8A6393-750B-4A4B-BF17-FFD3EE21BCC3}" presName="sibTrans" presStyleCnt="0"/>
      <dgm:spPr/>
    </dgm:pt>
    <dgm:pt modelId="{47374D62-677A-43BD-96C4-33D56851CB9F}" type="pres">
      <dgm:prSet presAssocID="{6646488E-51E9-474A-97AC-F225932CB3F5}" presName="node" presStyleLbl="node1" presStyleIdx="2" presStyleCnt="5">
        <dgm:presLayoutVars>
          <dgm:bulletEnabled val="1"/>
        </dgm:presLayoutVars>
      </dgm:prSet>
      <dgm:spPr/>
    </dgm:pt>
    <dgm:pt modelId="{5E485D32-862E-4E62-9ED9-A3708A2AD4F9}" type="pres">
      <dgm:prSet presAssocID="{70424F5E-9CCA-4AB3-A95A-3D71CD8862A3}" presName="sibTrans" presStyleCnt="0"/>
      <dgm:spPr/>
    </dgm:pt>
    <dgm:pt modelId="{2F506E58-5292-48B4-B6E5-9C331B9DA2D2}" type="pres">
      <dgm:prSet presAssocID="{5EACA554-17FD-47A2-8B2C-5A298C165766}" presName="node" presStyleLbl="node1" presStyleIdx="3" presStyleCnt="5">
        <dgm:presLayoutVars>
          <dgm:bulletEnabled val="1"/>
        </dgm:presLayoutVars>
      </dgm:prSet>
      <dgm:spPr/>
    </dgm:pt>
    <dgm:pt modelId="{D970CDA9-76C0-4E01-9B26-6F71B5CDC1C6}" type="pres">
      <dgm:prSet presAssocID="{5E793899-DAB7-4ABE-B5BB-3E950428AEAC}" presName="sibTrans" presStyleCnt="0"/>
      <dgm:spPr/>
    </dgm:pt>
    <dgm:pt modelId="{2E91FDB0-2141-4C4B-9938-7C12BE511360}" type="pres">
      <dgm:prSet presAssocID="{76E029E7-1C31-49CF-868D-D9067D667D46}" presName="node" presStyleLbl="node1" presStyleIdx="4" presStyleCnt="5">
        <dgm:presLayoutVars>
          <dgm:bulletEnabled val="1"/>
        </dgm:presLayoutVars>
      </dgm:prSet>
      <dgm:spPr/>
    </dgm:pt>
  </dgm:ptLst>
  <dgm:cxnLst>
    <dgm:cxn modelId="{5111E286-4D4A-4D6D-AC0F-61F1BBD23B19}" type="presOf" srcId="{76E029E7-1C31-49CF-868D-D9067D667D46}" destId="{2E91FDB0-2141-4C4B-9938-7C12BE511360}" srcOrd="0" destOrd="0" presId="urn:microsoft.com/office/officeart/2005/8/layout/default"/>
    <dgm:cxn modelId="{574D3880-7425-49D8-B461-E1150420E513}" type="presOf" srcId="{5EACA554-17FD-47A2-8B2C-5A298C165766}" destId="{2F506E58-5292-48B4-B6E5-9C331B9DA2D2}" srcOrd="0" destOrd="0" presId="urn:microsoft.com/office/officeart/2005/8/layout/default"/>
    <dgm:cxn modelId="{E8D1D50A-8483-45CB-A798-206142C59871}" srcId="{C925A4B4-9BDE-48FC-9BDD-57C75949D5B5}" destId="{6646488E-51E9-474A-97AC-F225932CB3F5}" srcOrd="2" destOrd="0" parTransId="{D042BEF3-E90E-4234-8F8B-6B3F8799DD75}" sibTransId="{70424F5E-9CCA-4AB3-A95A-3D71CD8862A3}"/>
    <dgm:cxn modelId="{177B4A24-2EB6-4FF6-8F27-CB68A131AE9B}" type="presOf" srcId="{6646488E-51E9-474A-97AC-F225932CB3F5}" destId="{47374D62-677A-43BD-96C4-33D56851CB9F}" srcOrd="0" destOrd="0" presId="urn:microsoft.com/office/officeart/2005/8/layout/default"/>
    <dgm:cxn modelId="{43D3D467-0E73-4E36-B3CE-2E7A0935AD22}" srcId="{C925A4B4-9BDE-48FC-9BDD-57C75949D5B5}" destId="{76E029E7-1C31-49CF-868D-D9067D667D46}" srcOrd="4" destOrd="0" parTransId="{A2ED5E69-000C-49D2-BF32-AB9AA58D1214}" sibTransId="{7B4DB122-C46A-4DB0-A73D-4302579A54D1}"/>
    <dgm:cxn modelId="{2047A831-6615-486F-B8A9-9DD6483BF0F6}" srcId="{C925A4B4-9BDE-48FC-9BDD-57C75949D5B5}" destId="{F67AC00C-CD00-43A8-AFA4-D65AE313C4F5}" srcOrd="0" destOrd="0" parTransId="{552FCE78-1B52-4EE5-86A1-D9919D9F850C}" sibTransId="{BDAEB831-AA10-4265-93BA-1530E4558624}"/>
    <dgm:cxn modelId="{BF3AF244-1CB7-4EB7-9646-0781F332B210}" type="presOf" srcId="{C925A4B4-9BDE-48FC-9BDD-57C75949D5B5}" destId="{68681D48-C549-4206-B430-4F348D521874}" srcOrd="0" destOrd="0" presId="urn:microsoft.com/office/officeart/2005/8/layout/default"/>
    <dgm:cxn modelId="{B7AAD212-4949-4FB5-8880-E7DD58E262E5}" type="presOf" srcId="{4F1683A5-95CE-4B2E-9D3E-B62E40FE34B2}" destId="{C05504F7-0CAC-4B6A-AD4A-5D95C8440383}" srcOrd="0" destOrd="0" presId="urn:microsoft.com/office/officeart/2005/8/layout/default"/>
    <dgm:cxn modelId="{85A0E7CA-2FFD-4A04-8251-D1E4368C3EB8}" srcId="{C925A4B4-9BDE-48FC-9BDD-57C75949D5B5}" destId="{4F1683A5-95CE-4B2E-9D3E-B62E40FE34B2}" srcOrd="1" destOrd="0" parTransId="{5E6C1274-5047-4850-B5C5-EB1DDC9D7DD6}" sibTransId="{CF8A6393-750B-4A4B-BF17-FFD3EE21BCC3}"/>
    <dgm:cxn modelId="{F401711A-B5A3-4060-AB64-9622B1A8F9A6}" srcId="{C925A4B4-9BDE-48FC-9BDD-57C75949D5B5}" destId="{5EACA554-17FD-47A2-8B2C-5A298C165766}" srcOrd="3" destOrd="0" parTransId="{B1966897-15A0-4D0F-A628-A54CB0CFC6C9}" sibTransId="{5E793899-DAB7-4ABE-B5BB-3E950428AEAC}"/>
    <dgm:cxn modelId="{C944ABFC-542C-4477-9AF7-12D7866813C9}" type="presOf" srcId="{F67AC00C-CD00-43A8-AFA4-D65AE313C4F5}" destId="{6F096858-8A05-4119-A4BF-F924C4D07B01}" srcOrd="0" destOrd="0" presId="urn:microsoft.com/office/officeart/2005/8/layout/default"/>
    <dgm:cxn modelId="{84D3BA9A-3687-4EE6-95A2-F093F6184BCB}" type="presParOf" srcId="{68681D48-C549-4206-B430-4F348D521874}" destId="{6F096858-8A05-4119-A4BF-F924C4D07B01}" srcOrd="0" destOrd="0" presId="urn:microsoft.com/office/officeart/2005/8/layout/default"/>
    <dgm:cxn modelId="{88DD1356-E85B-4673-A4F1-6073838C5638}" type="presParOf" srcId="{68681D48-C549-4206-B430-4F348D521874}" destId="{92FA6224-1D14-4B34-B433-0B4F016F2CA9}" srcOrd="1" destOrd="0" presId="urn:microsoft.com/office/officeart/2005/8/layout/default"/>
    <dgm:cxn modelId="{04702D1E-283B-46C7-B102-BBEE352DE6F3}" type="presParOf" srcId="{68681D48-C549-4206-B430-4F348D521874}" destId="{C05504F7-0CAC-4B6A-AD4A-5D95C8440383}" srcOrd="2" destOrd="0" presId="urn:microsoft.com/office/officeart/2005/8/layout/default"/>
    <dgm:cxn modelId="{0EB83643-5523-455E-BB7E-405DED3E0062}" type="presParOf" srcId="{68681D48-C549-4206-B430-4F348D521874}" destId="{E8085D98-0561-4352-87D4-A20655A0A054}" srcOrd="3" destOrd="0" presId="urn:microsoft.com/office/officeart/2005/8/layout/default"/>
    <dgm:cxn modelId="{B1006B5D-3745-4478-A918-6EEB5721F8B2}" type="presParOf" srcId="{68681D48-C549-4206-B430-4F348D521874}" destId="{47374D62-677A-43BD-96C4-33D56851CB9F}" srcOrd="4" destOrd="0" presId="urn:microsoft.com/office/officeart/2005/8/layout/default"/>
    <dgm:cxn modelId="{D657C951-A203-4F80-9BFF-C155A6AF5699}" type="presParOf" srcId="{68681D48-C549-4206-B430-4F348D521874}" destId="{5E485D32-862E-4E62-9ED9-A3708A2AD4F9}" srcOrd="5" destOrd="0" presId="urn:microsoft.com/office/officeart/2005/8/layout/default"/>
    <dgm:cxn modelId="{D9326113-A0E3-40E2-AB80-5703114295D5}" type="presParOf" srcId="{68681D48-C549-4206-B430-4F348D521874}" destId="{2F506E58-5292-48B4-B6E5-9C331B9DA2D2}" srcOrd="6" destOrd="0" presId="urn:microsoft.com/office/officeart/2005/8/layout/default"/>
    <dgm:cxn modelId="{11F7CB86-ED1B-456C-AF04-22147D970937}" type="presParOf" srcId="{68681D48-C549-4206-B430-4F348D521874}" destId="{D970CDA9-76C0-4E01-9B26-6F71B5CDC1C6}" srcOrd="7" destOrd="0" presId="urn:microsoft.com/office/officeart/2005/8/layout/default"/>
    <dgm:cxn modelId="{81980A1D-0E76-4135-B0E2-4E6FCFED6003}" type="presParOf" srcId="{68681D48-C549-4206-B430-4F348D521874}" destId="{2E91FDB0-2141-4C4B-9938-7C12BE511360}" srcOrd="8" destOrd="0" presId="urn:microsoft.com/office/officeart/2005/8/layout/default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9CD545-779F-4315-A6AF-A4583663294B}" type="datetimeFigureOut">
              <a:rPr lang="ru-RU" smtClean="0"/>
              <a:t>25.03.2015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5FD56-C593-41FC-A17B-515F73D0BBA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88351-C9E7-4A35-9FC6-74624BF84A4F}" type="datetimeFigureOut">
              <a:rPr lang="ru-RU"/>
              <a:pPr>
                <a:defRPr/>
              </a:pPr>
              <a:t>25.03.2015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6FF55-19D7-4D25-95E8-EF627B4740C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11A68-20E9-4716-BFEE-E0FBB412F394}" type="datetimeFigureOut">
              <a:rPr lang="ru-RU"/>
              <a:pPr>
                <a:defRPr/>
              </a:pPr>
              <a:t>25.03.2015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98D4D-A55F-4947-94A3-8B0A461248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17B63-C8EF-4210-980D-CD97952416E5}" type="datetimeFigureOut">
              <a:rPr lang="ru-RU"/>
              <a:pPr>
                <a:defRPr/>
              </a:pPr>
              <a:t>25.03.2015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5FAB7-8A34-4187-A80A-D55F4243E4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51AC2-A3A9-49D0-94BC-4FAE78E86CD1}" type="datetimeFigureOut">
              <a:rPr lang="ru-RU"/>
              <a:pPr>
                <a:defRPr/>
              </a:pPr>
              <a:t>25.03.2015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FB3BF-46B5-4C0B-B74F-20D97EB7F47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F5C3D-6829-452C-B5BA-909906C86D1B}" type="datetimeFigureOut">
              <a:rPr lang="ru-RU"/>
              <a:pPr>
                <a:defRPr/>
              </a:pPr>
              <a:t>25.03.2015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4ACD4-4AB3-456A-8FBE-425EB6A4C4D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1EBE9-6856-44FC-A93B-A2B2FA29EF22}" type="datetimeFigureOut">
              <a:rPr lang="ru-RU"/>
              <a:pPr>
                <a:defRPr/>
              </a:pPr>
              <a:t>25.03.2015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A430C-EE90-4B66-9C75-7783DDCB2F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AA29C-BC8F-4F80-BAC1-7D6A843A706C}" type="datetimeFigureOut">
              <a:rPr lang="ru-RU"/>
              <a:pPr>
                <a:defRPr/>
              </a:pPr>
              <a:t>25.03.2015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01FDE-7DE8-496D-8801-E88439B4B1C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39E6B-EA9D-496F-92F8-6F531A06C75D}" type="datetimeFigureOut">
              <a:rPr lang="ru-RU"/>
              <a:pPr>
                <a:defRPr/>
              </a:pPr>
              <a:t>25.03.2015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B7242-4904-4CD7-9E16-3269C6E4C7F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5A287-C3CB-4F36-B06C-FED23DEE4275}" type="datetimeFigureOut">
              <a:rPr lang="ru-RU"/>
              <a:pPr>
                <a:defRPr/>
              </a:pPr>
              <a:t>25.03.2015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99A78-4254-4906-8C2C-4D8C607C9D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1C594-02E6-469D-8D80-05CA16F6438C}" type="datetimeFigureOut">
              <a:rPr lang="ru-RU"/>
              <a:pPr>
                <a:defRPr/>
              </a:pPr>
              <a:t>25.03.2015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6F581-3C91-43EF-BF0F-2C6266A27FF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17DDE-B720-4CF0-A845-0CCD494C1D11}" type="datetimeFigureOut">
              <a:rPr lang="ru-RU"/>
              <a:pPr>
                <a:defRPr/>
              </a:pPr>
              <a:t>25.03.2015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866D2-05A5-4AD1-A12F-A420AAC5CE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83DABB-3A0F-4859-8D8C-423ABD8DBCAB}" type="datetimeFigureOut">
              <a:rPr lang="ru-RU"/>
              <a:pPr>
                <a:defRPr/>
              </a:pPr>
              <a:t>25.03.2015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DB0D05-2A83-48CE-8E0C-4BCF1F755EB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971550" y="476250"/>
            <a:ext cx="7345363" cy="2232025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Взаимодействие различных звеньев системы медицинской профилактики в первичном здравоохранении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2063" y="2928938"/>
            <a:ext cx="3786187" cy="3429000"/>
          </a:xfrm>
        </p:spPr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Заведующая отделением медицинской профилактики 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ГБУЗ АО «Архангельская городская клиническая больница № 4» 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Миронова Людмила Валентиновна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Рисунок 3" descr="C:\Documents and Settings\user\Local Settings\Temp\Rar$DI32.796\k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3286125"/>
            <a:ext cx="431800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 smtClean="0"/>
              <a:t>Смотровой кабинет</a:t>
            </a:r>
            <a:endParaRPr lang="ru-RU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    В </a:t>
            </a:r>
            <a:r>
              <a:rPr lang="ru-RU" dirty="0"/>
              <a:t>кабинете осматривается: полость рта, нижняя губа, кожа, щитовидная железа, лимфоузлы, молочные железы, гениталии, прямая кишка, предстательная железа.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    За 2014 год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выполнено – 2134 посещения</a:t>
            </a:r>
            <a:r>
              <a:rPr lang="ru-RU" dirty="0"/>
              <a:t>, </a:t>
            </a: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выявлено </a:t>
            </a:r>
            <a:r>
              <a:rPr lang="ru-RU" dirty="0"/>
              <a:t>5 онко, 5 дисплазий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25" y="3609975"/>
            <a:ext cx="2530475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 smtClean="0"/>
              <a:t>Доврачебный кабинет</a:t>
            </a:r>
            <a:endParaRPr lang="ru-RU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910" y="1600200"/>
            <a:ext cx="8321703" cy="4799013"/>
          </a:xfrm>
        </p:spPr>
        <p:txBody>
          <a:bodyPr rtlCol="0">
            <a:normAutofit fontScale="77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    Сотрудниками </a:t>
            </a:r>
            <a:r>
              <a:rPr lang="ru-RU" dirty="0"/>
              <a:t>кабинета выполняется: </a:t>
            </a: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измерение </a:t>
            </a:r>
            <a:r>
              <a:rPr lang="ru-RU" dirty="0"/>
              <a:t>роста, веса,  АД, </a:t>
            </a: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снятие </a:t>
            </a:r>
            <a:r>
              <a:rPr lang="ru-RU" dirty="0"/>
              <a:t>ЭКГ, </a:t>
            </a: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оказание </a:t>
            </a:r>
            <a:r>
              <a:rPr lang="ru-RU" dirty="0"/>
              <a:t>доврачебной </a:t>
            </a: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помощи</a:t>
            </a:r>
            <a:r>
              <a:rPr lang="ru-RU" dirty="0"/>
              <a:t>, </a:t>
            </a: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оформление </a:t>
            </a:r>
            <a:r>
              <a:rPr lang="ru-RU" dirty="0"/>
              <a:t>выписок, </a:t>
            </a: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направление </a:t>
            </a:r>
            <a:r>
              <a:rPr lang="ru-RU" dirty="0"/>
              <a:t>на ФОГ</a:t>
            </a:r>
            <a:r>
              <a:rPr lang="ru-RU" dirty="0" smtClean="0"/>
              <a:t>,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r>
              <a:rPr lang="ru-RU" dirty="0"/>
              <a:t>осмотр перед </a:t>
            </a: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прививками </a:t>
            </a:r>
            <a:r>
              <a:rPr lang="ru-RU" dirty="0"/>
              <a:t>и др</a:t>
            </a:r>
            <a:r>
              <a:rPr lang="ru-RU" dirty="0" smtClean="0"/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В 2014 году – 10423 </a:t>
            </a:r>
            <a:r>
              <a:rPr lang="ru-RU" dirty="0" smtClean="0"/>
              <a:t>посещ</a:t>
            </a:r>
            <a:r>
              <a:rPr lang="ru-RU" dirty="0" smtClean="0"/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(в 2013 – 5918)</a:t>
            </a: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    </a:t>
            </a:r>
            <a:endParaRPr lang="ru-RU" dirty="0"/>
          </a:p>
        </p:txBody>
      </p:sp>
      <p:pic>
        <p:nvPicPr>
          <p:cNvPr id="7172" name="Picture 2" descr="E:\Профком\ФОТО\Профессия в лицах\Изображение 0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2571744"/>
            <a:ext cx="4223388" cy="361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 smtClean="0"/>
              <a:t>Школа Сахарного диабета</a:t>
            </a:r>
            <a:endParaRPr lang="ru-RU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57299"/>
            <a:ext cx="8229600" cy="5024452"/>
          </a:xfrm>
        </p:spPr>
        <p:txBody>
          <a:bodyPr rtlCol="0">
            <a:normAutofit fontScale="700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Темы занятий: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Определение </a:t>
            </a:r>
            <a:r>
              <a:rPr lang="ru-RU" dirty="0"/>
              <a:t>сахарного диабета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Самоконтроль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Питание при сахарном диабете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Острые осложнения при сахарном диабете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Поздние осложнения при сахарном диабете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Сахарозаменители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Препараты для лечения сахарного диабета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Физические нагрузки, алкоголь при сахарном диабете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/>
              <a:t> </a:t>
            </a:r>
            <a:r>
              <a:rPr lang="ru-RU" dirty="0" smtClean="0"/>
              <a:t>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/>
              <a:t> </a:t>
            </a:r>
            <a:r>
              <a:rPr lang="ru-RU" dirty="0" smtClean="0"/>
              <a:t>     </a:t>
            </a:r>
            <a:r>
              <a:rPr lang="ru-RU" dirty="0"/>
              <a:t>Обучено </a:t>
            </a:r>
            <a:r>
              <a:rPr lang="ru-RU" dirty="0" smtClean="0"/>
              <a:t>за 2014 год: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Групповые занятия: первично — </a:t>
            </a:r>
            <a:r>
              <a:rPr lang="ru-RU" dirty="0" smtClean="0"/>
              <a:t>218 </a:t>
            </a:r>
            <a:r>
              <a:rPr lang="ru-RU" dirty="0"/>
              <a:t>чел., </a:t>
            </a:r>
            <a:r>
              <a:rPr lang="ru-RU" dirty="0" smtClean="0"/>
              <a:t>работающие </a:t>
            </a:r>
            <a:r>
              <a:rPr lang="ru-RU" dirty="0"/>
              <a:t>— </a:t>
            </a:r>
            <a:r>
              <a:rPr lang="ru-RU" dirty="0" smtClean="0"/>
              <a:t>51 </a:t>
            </a:r>
            <a:r>
              <a:rPr lang="ru-RU" dirty="0"/>
              <a:t>чел</a:t>
            </a:r>
            <a:r>
              <a:rPr lang="ru-RU" dirty="0" smtClean="0"/>
              <a:t>.; 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Индивидуальные </a:t>
            </a:r>
            <a:r>
              <a:rPr lang="ru-RU" dirty="0" smtClean="0"/>
              <a:t>занятия – 135 чел.</a:t>
            </a:r>
            <a:r>
              <a:rPr lang="ru-RU" dirty="0" smtClean="0"/>
              <a:t> (в т.ч. 3 на дому)</a:t>
            </a: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Консультации </a:t>
            </a:r>
            <a:r>
              <a:rPr lang="ru-RU" dirty="0"/>
              <a:t>— </a:t>
            </a:r>
            <a:r>
              <a:rPr lang="ru-RU" dirty="0" smtClean="0"/>
              <a:t>276 </a:t>
            </a:r>
            <a:r>
              <a:rPr lang="ru-RU" dirty="0"/>
              <a:t>чел.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3663" y="1125538"/>
            <a:ext cx="23050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/>
              <a:t>Школа артериальной гипертонии (ШАГ</a:t>
            </a:r>
            <a:r>
              <a:rPr lang="ru-RU" b="1" dirty="0" smtClean="0"/>
              <a:t>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450"/>
          </a:xfrm>
        </p:spPr>
        <p:txBody>
          <a:bodyPr rtlCol="0">
            <a:normAutofit fontScale="700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Темы </a:t>
            </a:r>
            <a:r>
              <a:rPr lang="ru-RU" dirty="0"/>
              <a:t>занятий: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Артериальная гипертония. Физиология сердечно-сосудистой системы. Изменения при артериальной гипертонии. Факторы риска. Самоконтроль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Питание при артериальной гипертонии. Ожирение. Холестерин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Физические нагрузки при артериальной гипертонии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Стресс и методы борьбы со стрессом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Медикаментозная терапия при артериальной </a:t>
            </a: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гипертонии</a:t>
            </a:r>
            <a:r>
              <a:rPr lang="ru-RU" dirty="0"/>
              <a:t>. Фитотерапия. Осложнения </a:t>
            </a: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артериальной </a:t>
            </a:r>
            <a:r>
              <a:rPr lang="ru-RU" dirty="0"/>
              <a:t>гипертонии и первая помощь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/>
              <a:t> </a:t>
            </a:r>
            <a:r>
              <a:rPr lang="ru-RU" dirty="0" smtClean="0"/>
              <a:t>   </a:t>
            </a: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Обучено за 2014 год </a:t>
            </a:r>
            <a:r>
              <a:rPr lang="ru-RU" dirty="0"/>
              <a:t>— </a:t>
            </a:r>
            <a:r>
              <a:rPr lang="ru-RU" dirty="0" smtClean="0"/>
              <a:t>152 человека</a:t>
            </a:r>
            <a:r>
              <a:rPr lang="ru-RU" dirty="0"/>
              <a:t>, </a:t>
            </a: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из </a:t>
            </a:r>
            <a:r>
              <a:rPr lang="ru-RU" dirty="0"/>
              <a:t>них работающих — </a:t>
            </a:r>
            <a:r>
              <a:rPr lang="ru-RU" dirty="0" smtClean="0"/>
              <a:t>63 </a:t>
            </a:r>
            <a:r>
              <a:rPr lang="ru-RU" dirty="0"/>
              <a:t>чел. </a:t>
            </a:r>
            <a:r>
              <a:rPr lang="ru-RU" dirty="0" smtClean="0"/>
              <a:t>(41,4%)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Индивидуальные </a:t>
            </a:r>
            <a:r>
              <a:rPr lang="ru-RU" dirty="0"/>
              <a:t>консультации — </a:t>
            </a:r>
            <a:r>
              <a:rPr lang="ru-RU" dirty="0" smtClean="0"/>
              <a:t>238 </a:t>
            </a:r>
            <a:r>
              <a:rPr lang="ru-RU" dirty="0"/>
              <a:t>чел.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9220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26" y="3500438"/>
            <a:ext cx="2273285" cy="302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Занятия в ШАГ</a:t>
            </a:r>
          </a:p>
        </p:txBody>
      </p:sp>
      <p:pic>
        <p:nvPicPr>
          <p:cNvPr id="10243" name="Picture 2" descr="C:\Отделение профилактики\Фотоотчеты\День борьбы с АГ-2012\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3625515"/>
            <a:ext cx="3714745" cy="2786398"/>
          </a:xfrm>
          <a:noFill/>
        </p:spPr>
      </p:pic>
      <p:pic>
        <p:nvPicPr>
          <p:cNvPr id="10244" name="Picture 3" descr="C:\Отделение профилактики\Фотоотчеты\День борьбы с АГ-2012\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214422"/>
            <a:ext cx="3143261" cy="2357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 descr="F:\DCIM\100OLYMP\P32401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714752"/>
            <a:ext cx="3632240" cy="2724180"/>
          </a:xfrm>
          <a:prstGeom prst="rect">
            <a:avLst/>
          </a:prstGeom>
          <a:noFill/>
        </p:spPr>
      </p:pic>
      <p:pic>
        <p:nvPicPr>
          <p:cNvPr id="10246" name="Picture 6" descr="F:\DCIM\100OLYMP\P32402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214422"/>
            <a:ext cx="3155987" cy="2366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ru-RU" b="1" dirty="0" smtClean="0"/>
              <a:t>Школа бронхиальной астмы</a:t>
            </a:r>
            <a:endParaRPr lang="ru-RU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329237"/>
          </a:xfrm>
        </p:spPr>
        <p:txBody>
          <a:bodyPr rtlCol="0">
            <a:normAutofit fontScale="700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/>
              <a:t>Темы занятий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Что </a:t>
            </a:r>
            <a:r>
              <a:rPr lang="ru-RU" dirty="0"/>
              <a:t>такое бронхиальная астма? Понятие. Определение. Устройство дыхательных путей вне приступа и во время приступа.Триггеры астмы. Методы элиминации.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Пикфлоуметрия</a:t>
            </a:r>
            <a:r>
              <a:rPr lang="ru-RU" dirty="0"/>
              <a:t>. Методика использования прибора. Ведение дневника самоконтроля. Пищевая аллергия. Гипоаллергенная диета. Энтеросорбенты.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Основные </a:t>
            </a:r>
            <a:r>
              <a:rPr lang="ru-RU" dirty="0"/>
              <a:t>препараты в лечении астмы. Техника ингаляций. Использование спейсера, небулайзера. Лечение астмы в зависимости от степени тяжести.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Острый </a:t>
            </a:r>
            <a:r>
              <a:rPr lang="ru-RU" dirty="0"/>
              <a:t>приступ астмы и первая помощь. </a:t>
            </a: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/>
              <a:t> </a:t>
            </a:r>
            <a:r>
              <a:rPr lang="ru-RU" dirty="0" smtClean="0"/>
              <a:t>     Ночная астма.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Лечение </a:t>
            </a:r>
            <a:r>
              <a:rPr lang="ru-RU" dirty="0"/>
              <a:t>и профилактика БА.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     Немедикаментозные </a:t>
            </a:r>
            <a:r>
              <a:rPr lang="ru-RU" dirty="0"/>
              <a:t>методы лечения. </a:t>
            </a: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Обучено в 2014 году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Групповые занятия — </a:t>
            </a:r>
            <a:r>
              <a:rPr lang="ru-RU" dirty="0" smtClean="0"/>
              <a:t>105 </a:t>
            </a:r>
            <a:r>
              <a:rPr lang="ru-RU" dirty="0"/>
              <a:t>чел.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Индивидуальные занятия — </a:t>
            </a:r>
            <a:r>
              <a:rPr lang="ru-RU" dirty="0" smtClean="0"/>
              <a:t>102 </a:t>
            </a:r>
            <a:r>
              <a:rPr lang="ru-RU" dirty="0"/>
              <a:t>чел.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12292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25" y="4076700"/>
            <a:ext cx="3455988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 smtClean="0"/>
              <a:t>Школа </a:t>
            </a:r>
            <a:r>
              <a:rPr lang="ru-RU" b="1" dirty="0" smtClean="0"/>
              <a:t>остеоартроза</a:t>
            </a:r>
            <a:endParaRPr lang="ru-RU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1168400"/>
            <a:ext cx="8496300" cy="5573713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Темы </a:t>
            </a:r>
            <a:r>
              <a:rPr lang="ru-RU" dirty="0"/>
              <a:t>занятия «Как жить с остеоартрозом»: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Этиология, патогенез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Питание, ИМТ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ЛФК, упражнения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Массаж (легкие </a:t>
            </a: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dirty="0" smtClean="0"/>
              <a:t>упражнения</a:t>
            </a:r>
            <a:r>
              <a:rPr lang="ru-RU" dirty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Лечение: симптоматическое, </a:t>
            </a: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/>
              <a:t> </a:t>
            </a:r>
            <a:r>
              <a:rPr lang="ru-RU" dirty="0" smtClean="0"/>
              <a:t>     хондропротекторы</a:t>
            </a:r>
            <a:r>
              <a:rPr lang="ru-RU" dirty="0"/>
              <a:t>, БАДы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Народная медицина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/>
              <a:t>  </a:t>
            </a:r>
            <a:endParaRPr lang="ru-RU" dirty="0"/>
          </a:p>
        </p:txBody>
      </p:sp>
      <p:pic>
        <p:nvPicPr>
          <p:cNvPr id="13316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5" y="1785938"/>
            <a:ext cx="3778250" cy="257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 smtClean="0"/>
              <a:t>Школа </a:t>
            </a:r>
            <a:r>
              <a:rPr lang="ru-RU" b="1" dirty="0" smtClean="0"/>
              <a:t>Остеопороза</a:t>
            </a:r>
            <a:endParaRPr lang="ru-RU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71625"/>
            <a:ext cx="8229600" cy="455453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    Вопросы</a:t>
            </a:r>
            <a:r>
              <a:rPr lang="ru-RU" dirty="0"/>
              <a:t>, рассматривающие на занятиях: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Этиология,  патогенез остеопороза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Диагностика, правильная сдача анализов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Питание</a:t>
            </a:r>
            <a:r>
              <a:rPr lang="ru-RU" dirty="0"/>
              <a:t>, прием продуктов, </a:t>
            </a:r>
            <a:r>
              <a:rPr lang="ru-RU" dirty="0" smtClean="0"/>
              <a:t>богатых Са, витамин Д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ЛФК при остеопорозе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Лечение </a:t>
            </a:r>
            <a:r>
              <a:rPr lang="ru-RU" dirty="0"/>
              <a:t>и </a:t>
            </a:r>
            <a:r>
              <a:rPr lang="ru-RU" dirty="0" smtClean="0"/>
              <a:t>профилактика</a:t>
            </a:r>
            <a:endParaRPr lang="ru-RU" dirty="0"/>
          </a:p>
        </p:txBody>
      </p:sp>
      <p:pic>
        <p:nvPicPr>
          <p:cNvPr id="14340" name="Picture 2" descr="C:\Users\Пользователь\Desktop\osteoparoz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4238" y="4500563"/>
            <a:ext cx="2765425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2"/>
          <p:cNvSpPr>
            <a:spLocks noGrp="1"/>
          </p:cNvSpPr>
          <p:nvPr>
            <p:ph idx="1"/>
          </p:nvPr>
        </p:nvSpPr>
        <p:spPr>
          <a:xfrm>
            <a:off x="457200" y="357188"/>
            <a:ext cx="8229600" cy="6143625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</a:pPr>
            <a:r>
              <a:rPr lang="ru-RU" dirty="0" smtClean="0"/>
              <a:t>      </a:t>
            </a:r>
            <a:r>
              <a:rPr lang="de-DE" dirty="0" smtClean="0"/>
              <a:t>«Школу» </a:t>
            </a:r>
            <a:endParaRPr lang="ru-RU" dirty="0" smtClean="0"/>
          </a:p>
          <a:p>
            <a:pPr marL="0" indent="0" algn="just" eaLnBrk="1" hangingPunct="1">
              <a:buFont typeface="Arial" charset="0"/>
              <a:buNone/>
            </a:pPr>
            <a:r>
              <a:rPr lang="ru-RU" dirty="0" smtClean="0"/>
              <a:t>П</a:t>
            </a:r>
            <a:r>
              <a:rPr lang="de-DE" dirty="0" smtClean="0"/>
              <a:t>осеща</a:t>
            </a:r>
            <a:r>
              <a:rPr lang="ru-RU" dirty="0" smtClean="0"/>
              <a:t>ют пациенты с</a:t>
            </a:r>
            <a:r>
              <a:rPr lang="de-DE" dirty="0" smtClean="0"/>
              <a:t> </a:t>
            </a:r>
            <a:endParaRPr lang="ru-RU" dirty="0" smtClean="0"/>
          </a:p>
          <a:p>
            <a:pPr marL="0" indent="0" algn="just" eaLnBrk="1" hangingPunct="1">
              <a:buFont typeface="Arial" charset="0"/>
              <a:buNone/>
            </a:pPr>
            <a:r>
              <a:rPr lang="de-DE" dirty="0" smtClean="0"/>
              <a:t>заболевани</a:t>
            </a:r>
            <a:r>
              <a:rPr lang="ru-RU" dirty="0" smtClean="0"/>
              <a:t>ями</a:t>
            </a:r>
            <a:r>
              <a:rPr lang="de-DE" dirty="0" smtClean="0"/>
              <a:t> </a:t>
            </a:r>
            <a:endParaRPr lang="ru-RU" dirty="0" smtClean="0"/>
          </a:p>
          <a:p>
            <a:pPr marL="0" indent="0" algn="just" eaLnBrk="1" hangingPunct="1">
              <a:buFont typeface="Arial" charset="0"/>
              <a:buNone/>
            </a:pPr>
            <a:r>
              <a:rPr lang="de-DE" dirty="0" smtClean="0"/>
              <a:t>опорно-двигательного</a:t>
            </a:r>
            <a:endParaRPr lang="ru-RU" dirty="0" smtClean="0"/>
          </a:p>
          <a:p>
            <a:pPr marL="0" indent="0" algn="just" eaLnBrk="1" hangingPunct="1">
              <a:buFont typeface="Arial" charset="0"/>
              <a:buNone/>
            </a:pPr>
            <a:r>
              <a:rPr lang="de-DE" dirty="0" smtClean="0"/>
              <a:t> </a:t>
            </a:r>
            <a:r>
              <a:rPr lang="de-DE" dirty="0" smtClean="0"/>
              <a:t>аппарата</a:t>
            </a:r>
            <a:r>
              <a:rPr lang="de-DE" dirty="0" smtClean="0"/>
              <a:t>. </a:t>
            </a:r>
            <a:endParaRPr lang="ru-RU" dirty="0" smtClean="0"/>
          </a:p>
          <a:p>
            <a:pPr marL="0" indent="0" algn="just" eaLnBrk="1" hangingPunct="1">
              <a:buFont typeface="Arial" charset="0"/>
              <a:buNone/>
            </a:pPr>
            <a:r>
              <a:rPr lang="ru-RU" dirty="0" smtClean="0"/>
              <a:t>     </a:t>
            </a:r>
            <a:r>
              <a:rPr lang="de-DE" dirty="0" smtClean="0"/>
              <a:t>В </a:t>
            </a:r>
            <a:r>
              <a:rPr lang="de-DE" dirty="0" smtClean="0"/>
              <a:t>одну</a:t>
            </a:r>
            <a:r>
              <a:rPr lang="de-DE" dirty="0" smtClean="0"/>
              <a:t> </a:t>
            </a:r>
            <a:r>
              <a:rPr lang="de-DE" dirty="0" smtClean="0"/>
              <a:t>группу</a:t>
            </a:r>
            <a:r>
              <a:rPr lang="de-DE" dirty="0" smtClean="0"/>
              <a:t> </a:t>
            </a:r>
            <a:r>
              <a:rPr lang="de-DE" dirty="0" smtClean="0"/>
              <a:t>входят</a:t>
            </a:r>
            <a:r>
              <a:rPr lang="de-DE" dirty="0" smtClean="0"/>
              <a:t> </a:t>
            </a:r>
            <a:r>
              <a:rPr lang="de-DE" dirty="0" smtClean="0"/>
              <a:t>больные</a:t>
            </a:r>
            <a:r>
              <a:rPr lang="de-DE" dirty="0" smtClean="0"/>
              <a:t> </a:t>
            </a:r>
            <a:r>
              <a:rPr lang="de-DE" dirty="0" smtClean="0"/>
              <a:t>разные</a:t>
            </a:r>
            <a:r>
              <a:rPr lang="de-DE" dirty="0" smtClean="0"/>
              <a:t> </a:t>
            </a:r>
            <a:r>
              <a:rPr lang="de-DE" dirty="0" smtClean="0"/>
              <a:t>по</a:t>
            </a:r>
            <a:r>
              <a:rPr lang="de-DE" dirty="0" smtClean="0"/>
              <a:t> </a:t>
            </a:r>
            <a:r>
              <a:rPr lang="de-DE" dirty="0" smtClean="0"/>
              <a:t>возрасту</a:t>
            </a:r>
            <a:r>
              <a:rPr lang="de-DE" dirty="0" smtClean="0"/>
              <a:t> и с </a:t>
            </a:r>
            <a:r>
              <a:rPr lang="de-DE" dirty="0" smtClean="0"/>
              <a:t>разным</a:t>
            </a:r>
            <a:r>
              <a:rPr lang="de-DE" dirty="0" smtClean="0"/>
              <a:t> </a:t>
            </a:r>
            <a:r>
              <a:rPr lang="de-DE" dirty="0" smtClean="0"/>
              <a:t>стажем</a:t>
            </a:r>
            <a:r>
              <a:rPr lang="de-DE" dirty="0" smtClean="0"/>
              <a:t> </a:t>
            </a:r>
            <a:r>
              <a:rPr lang="de-DE" dirty="0" smtClean="0"/>
              <a:t>заболевания</a:t>
            </a:r>
            <a:r>
              <a:rPr lang="de-DE" dirty="0" smtClean="0"/>
              <a:t>. </a:t>
            </a:r>
            <a:r>
              <a:rPr lang="de-DE" dirty="0" smtClean="0"/>
              <a:t>Такое</a:t>
            </a:r>
            <a:r>
              <a:rPr lang="de-DE" dirty="0" smtClean="0"/>
              <a:t> </a:t>
            </a:r>
            <a:r>
              <a:rPr lang="de-DE" dirty="0" smtClean="0"/>
              <a:t>смешение</a:t>
            </a:r>
            <a:r>
              <a:rPr lang="de-DE" dirty="0" smtClean="0"/>
              <a:t> </a:t>
            </a:r>
            <a:r>
              <a:rPr lang="de-DE" dirty="0" smtClean="0"/>
              <a:t>допустимо</a:t>
            </a:r>
            <a:r>
              <a:rPr lang="de-DE" dirty="0" smtClean="0"/>
              <a:t>, </a:t>
            </a:r>
            <a:r>
              <a:rPr lang="de-DE" dirty="0" smtClean="0"/>
              <a:t>т.к</a:t>
            </a:r>
            <a:r>
              <a:rPr lang="de-DE" dirty="0" smtClean="0"/>
              <a:t>. </a:t>
            </a:r>
            <a:r>
              <a:rPr lang="de-DE" dirty="0" smtClean="0"/>
              <a:t>больные</a:t>
            </a:r>
            <a:r>
              <a:rPr lang="de-DE" dirty="0" smtClean="0"/>
              <a:t> с </a:t>
            </a:r>
            <a:r>
              <a:rPr lang="de-DE" dirty="0" smtClean="0"/>
              <a:t>большим</a:t>
            </a:r>
            <a:r>
              <a:rPr lang="de-DE" dirty="0" smtClean="0"/>
              <a:t> </a:t>
            </a:r>
            <a:r>
              <a:rPr lang="de-DE" dirty="0" smtClean="0"/>
              <a:t>стажем</a:t>
            </a:r>
            <a:r>
              <a:rPr lang="de-DE" dirty="0" smtClean="0"/>
              <a:t> </a:t>
            </a:r>
            <a:r>
              <a:rPr lang="de-DE" dirty="0" smtClean="0"/>
              <a:t>обмениваются</a:t>
            </a:r>
            <a:r>
              <a:rPr lang="de-DE" dirty="0" smtClean="0"/>
              <a:t> </a:t>
            </a:r>
            <a:r>
              <a:rPr lang="de-DE" dirty="0" smtClean="0"/>
              <a:t>опытом</a:t>
            </a:r>
            <a:r>
              <a:rPr lang="de-DE" dirty="0" smtClean="0"/>
              <a:t> с </a:t>
            </a:r>
            <a:r>
              <a:rPr lang="de-DE" dirty="0" smtClean="0"/>
              <a:t>недавно</a:t>
            </a:r>
            <a:r>
              <a:rPr lang="de-DE" dirty="0" smtClean="0"/>
              <a:t> </a:t>
            </a:r>
            <a:r>
              <a:rPr lang="de-DE" dirty="0" smtClean="0"/>
              <a:t>заболевшими</a:t>
            </a:r>
            <a:r>
              <a:rPr lang="de-DE" dirty="0" smtClean="0"/>
              <a:t>, </a:t>
            </a:r>
            <a:r>
              <a:rPr lang="de-DE" dirty="0" smtClean="0"/>
              <a:t>что</a:t>
            </a:r>
            <a:r>
              <a:rPr lang="de-DE" dirty="0" smtClean="0"/>
              <a:t> </a:t>
            </a:r>
            <a:r>
              <a:rPr lang="de-DE" dirty="0" smtClean="0"/>
              <a:t>идет</a:t>
            </a:r>
            <a:r>
              <a:rPr lang="de-DE" dirty="0" smtClean="0"/>
              <a:t> </a:t>
            </a:r>
            <a:r>
              <a:rPr lang="de-DE" dirty="0" smtClean="0"/>
              <a:t>последним</a:t>
            </a:r>
            <a:r>
              <a:rPr lang="de-DE" dirty="0" smtClean="0"/>
              <a:t> </a:t>
            </a:r>
            <a:r>
              <a:rPr lang="de-DE" dirty="0" smtClean="0"/>
              <a:t>на</a:t>
            </a:r>
            <a:r>
              <a:rPr lang="de-DE" dirty="0" smtClean="0"/>
              <a:t> </a:t>
            </a:r>
            <a:r>
              <a:rPr lang="de-DE" dirty="0" smtClean="0"/>
              <a:t>пользу</a:t>
            </a:r>
            <a:r>
              <a:rPr lang="de-DE" dirty="0" smtClean="0"/>
              <a:t>.   </a:t>
            </a:r>
            <a:endParaRPr lang="ru-RU" dirty="0" smtClean="0"/>
          </a:p>
        </p:txBody>
      </p:sp>
      <p:pic>
        <p:nvPicPr>
          <p:cNvPr id="15363" name="Picture 3" descr="C:\Users\Пользователь\Desktop\Osteoporosis_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3" y="357188"/>
            <a:ext cx="3968750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Занятия в школе </a:t>
            </a:r>
            <a:r>
              <a:rPr lang="ru-RU" dirty="0" smtClean="0"/>
              <a:t>остеоартроза</a:t>
            </a:r>
            <a:r>
              <a:rPr lang="ru-RU" dirty="0" smtClean="0"/>
              <a:t> и </a:t>
            </a:r>
            <a:r>
              <a:rPr lang="ru-RU" dirty="0" smtClean="0"/>
              <a:t>остеопороза</a:t>
            </a:r>
            <a:endParaRPr lang="ru-RU" dirty="0" smtClean="0"/>
          </a:p>
        </p:txBody>
      </p:sp>
      <p:pic>
        <p:nvPicPr>
          <p:cNvPr id="16387" name="Содержимое 3" descr="018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20" y="2357430"/>
            <a:ext cx="4548188" cy="3411537"/>
          </a:xfrm>
        </p:spPr>
      </p:pic>
      <p:pic>
        <p:nvPicPr>
          <p:cNvPr id="16388" name="Picture 2" descr="C:\Users\Пользователь\Desktop\Профилактика-1 квартал\P31300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643050"/>
            <a:ext cx="3370256" cy="252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C:\Users\Пользователь\Pictures\2015-02-15\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214818"/>
            <a:ext cx="3357586" cy="25181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57200" y="357188"/>
            <a:ext cx="8229600" cy="1428750"/>
          </a:xfrm>
        </p:spPr>
        <p:txBody>
          <a:bodyPr/>
          <a:lstStyle/>
          <a:p>
            <a:pPr eaLnBrk="1" hangingPunct="1"/>
            <a:r>
              <a:rPr lang="ru-RU" sz="3200" b="1" dirty="0" smtClean="0"/>
              <a:t>Медицинская профилактика -</a:t>
            </a:r>
            <a:r>
              <a:rPr lang="ru-RU" sz="3200" dirty="0" smtClean="0"/>
              <a:t> система профилактических мер, реализуемая через систему здравоохранения.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3125"/>
            <a:ext cx="8229600" cy="4181475"/>
          </a:xfrm>
        </p:spPr>
        <p:txBody>
          <a:bodyPr rtlCol="0">
            <a:normAutofit fontScale="70000" lnSpcReduction="20000"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400" b="1" dirty="0" smtClean="0"/>
              <a:t>индивидуальная -</a:t>
            </a:r>
            <a:r>
              <a:rPr lang="ru-RU" sz="3400" dirty="0" smtClean="0"/>
              <a:t> профилактические мероприятия, проводимые с отдельными индивидуумами;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400" b="1" dirty="0" smtClean="0"/>
              <a:t>групповая -</a:t>
            </a:r>
            <a:r>
              <a:rPr lang="ru-RU" sz="3400" dirty="0" smtClean="0"/>
              <a:t> профилактические мероприятия, проводимые с группами лиц, имеющих сходные симптомы и факторы риска (целевые группы);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400" b="1" dirty="0" smtClean="0"/>
              <a:t>популяционная</a:t>
            </a:r>
            <a:r>
              <a:rPr lang="ru-RU" sz="3400" dirty="0" smtClean="0"/>
              <a:t> (массовая) - профилактические мероприятия, охватывающие большие группы населения (популяцию) или все население в целом. Популяционный уровень профилактики, как правило, не ограничивается медицинскими мероприятиями - это местные программы профилактики или массовые кампании, направленные на укрепление здоровья и профилактику заболеваний.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Результаты обучения в школах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    Проведение </a:t>
            </a:r>
            <a:r>
              <a:rPr lang="ru-RU" dirty="0"/>
              <a:t>опроса после обучения, показало, что пациенты прошедшие Школу, имеют стойкое снижение поведенческих факторов риска, в частности обусловленных привычками питания, двигательной активностью, курением. </a:t>
            </a:r>
            <a:endParaRPr lang="ru-RU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r>
              <a:rPr lang="ru-RU" dirty="0" smtClean="0"/>
              <a:t>     Обучение </a:t>
            </a:r>
            <a:r>
              <a:rPr lang="ru-RU" dirty="0"/>
              <a:t>сопровождается увеличением числа пациентов регулярно принимающих препараты. </a:t>
            </a:r>
            <a:r>
              <a:rPr lang="ru-RU" dirty="0"/>
              <a:t>В группе обученных пациентов стойко снижалось число случаев временной нетрудоспособности, частота госпитализаций.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Школа здорового питания</a:t>
            </a: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401050" cy="49720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400" dirty="0" smtClean="0"/>
              <a:t>     На занятиях мы рассказываем как создать схему индивидуального питания, изменить привычки, </a:t>
            </a:r>
          </a:p>
          <a:p>
            <a:pPr eaLnBrk="1" hangingPunct="1">
              <a:buFont typeface="Arial" charset="0"/>
              <a:buNone/>
            </a:pPr>
            <a:r>
              <a:rPr lang="ru-RU" sz="2400" dirty="0" smtClean="0"/>
              <a:t>которые помогут сохранять вес на протяжении </a:t>
            </a:r>
          </a:p>
          <a:p>
            <a:pPr eaLnBrk="1" hangingPunct="1">
              <a:buFont typeface="Arial" charset="0"/>
              <a:buNone/>
            </a:pPr>
            <a:r>
              <a:rPr lang="ru-RU" sz="2400" dirty="0" smtClean="0"/>
              <a:t>достаточно длительного времени. </a:t>
            </a:r>
          </a:p>
          <a:p>
            <a:pPr algn="r" eaLnBrk="1" hangingPunct="1">
              <a:buFont typeface="Arial" charset="0"/>
              <a:buNone/>
            </a:pPr>
            <a:r>
              <a:rPr lang="ru-RU" sz="2400" dirty="0" smtClean="0"/>
              <a:t>Рассказываем, почему залогом здоровья </a:t>
            </a:r>
          </a:p>
          <a:p>
            <a:pPr algn="r" eaLnBrk="1" hangingPunct="1">
              <a:buFont typeface="Arial" charset="0"/>
              <a:buNone/>
            </a:pPr>
            <a:r>
              <a:rPr lang="ru-RU" sz="2400" dirty="0" smtClean="0"/>
              <a:t>является правильный завтрак, </a:t>
            </a:r>
          </a:p>
          <a:p>
            <a:pPr algn="r" eaLnBrk="1" hangingPunct="1">
              <a:buFont typeface="Arial" charset="0"/>
              <a:buNone/>
            </a:pPr>
            <a:r>
              <a:rPr lang="ru-RU" sz="2400" dirty="0" smtClean="0"/>
              <a:t>как можно достичь снижения веса без диет, </a:t>
            </a:r>
          </a:p>
          <a:p>
            <a:pPr algn="r" eaLnBrk="1" hangingPunct="1">
              <a:buFont typeface="Arial" charset="0"/>
              <a:buNone/>
            </a:pPr>
            <a:r>
              <a:rPr lang="ru-RU" sz="2400" dirty="0" smtClean="0"/>
              <a:t>психологические моменты </a:t>
            </a:r>
          </a:p>
          <a:p>
            <a:pPr algn="r" eaLnBrk="1" hangingPunct="1">
              <a:buFont typeface="Arial" charset="0"/>
              <a:buNone/>
            </a:pPr>
            <a:r>
              <a:rPr lang="ru-RU" sz="2400" dirty="0" smtClean="0"/>
              <a:t>при успешном снижении веса, </a:t>
            </a:r>
          </a:p>
          <a:p>
            <a:pPr algn="r" eaLnBrk="1" hangingPunct="1">
              <a:buFont typeface="Arial" charset="0"/>
              <a:buNone/>
            </a:pPr>
            <a:r>
              <a:rPr lang="ru-RU" sz="2400" dirty="0" smtClean="0"/>
              <a:t>как правильно выбирать продукты в магазине, </a:t>
            </a:r>
          </a:p>
          <a:p>
            <a:pPr algn="r" eaLnBrk="1" hangingPunct="1">
              <a:buFont typeface="Arial" charset="0"/>
              <a:buNone/>
            </a:pPr>
            <a:r>
              <a:rPr lang="ru-RU" sz="2400" dirty="0" smtClean="0"/>
              <a:t>как питаться вне дома и не поправиться и др.</a:t>
            </a:r>
          </a:p>
          <a:p>
            <a:pPr eaLnBrk="1" hangingPunct="1">
              <a:buFont typeface="Arial" charset="0"/>
              <a:buNone/>
            </a:pPr>
            <a:endParaRPr lang="ru-RU" sz="2400" dirty="0" smtClean="0"/>
          </a:p>
          <a:p>
            <a:pPr eaLnBrk="1" hangingPunct="1">
              <a:buFont typeface="Arial" charset="0"/>
              <a:buNone/>
            </a:pPr>
            <a:endParaRPr lang="ru-RU" sz="2400" dirty="0" smtClean="0"/>
          </a:p>
          <a:p>
            <a:pPr eaLnBrk="1" hangingPunct="1">
              <a:buFont typeface="Arial" charset="0"/>
              <a:buNone/>
            </a:pPr>
            <a:endParaRPr lang="ru-RU" sz="2400" dirty="0" smtClean="0"/>
          </a:p>
          <a:p>
            <a:pPr eaLnBrk="1" hangingPunct="1">
              <a:buFont typeface="Arial" charset="0"/>
              <a:buNone/>
            </a:pPr>
            <a:endParaRPr lang="ru-RU" sz="2400" dirty="0" smtClean="0"/>
          </a:p>
        </p:txBody>
      </p:sp>
      <p:pic>
        <p:nvPicPr>
          <p:cNvPr id="17412" name="Picture 2" descr="C:\Users\Пользователь\Desktop\pit_gi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6625" y="1643063"/>
            <a:ext cx="1601788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 descr="C:\Users\Пользователь\Desktop\77WSzD46li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038" y="3357563"/>
            <a:ext cx="2470150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3614738" cy="2857500"/>
          </a:xfrm>
        </p:spPr>
        <p:txBody>
          <a:bodyPr/>
          <a:lstStyle/>
          <a:p>
            <a:pPr eaLnBrk="1" hangingPunct="1"/>
            <a:r>
              <a:rPr lang="ru-RU" dirty="0" smtClean="0"/>
              <a:t>Занятия в школе здорового питания</a:t>
            </a:r>
          </a:p>
        </p:txBody>
      </p:sp>
      <p:pic>
        <p:nvPicPr>
          <p:cNvPr id="18435" name="Picture 3" descr="C:\Users\Пользователь\Desktop\Профилактика-1 квартал\P314005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" y="3357563"/>
            <a:ext cx="4452938" cy="3340100"/>
          </a:xfrm>
          <a:noFill/>
        </p:spPr>
      </p:pic>
      <p:pic>
        <p:nvPicPr>
          <p:cNvPr id="18436" name="Picture 4" descr="C:\Users\Пользователь\Desktop\Профилактика-1 квартал\P31200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85750"/>
            <a:ext cx="43815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 smtClean="0"/>
              <a:t>Школа будущей матери</a:t>
            </a:r>
            <a:endParaRPr lang="ru-RU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400675"/>
          </a:xfrm>
        </p:spPr>
        <p:txBody>
          <a:bodyPr rtlCol="0">
            <a:normAutofit fontScale="70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    Вопросы</a:t>
            </a:r>
            <a:r>
              <a:rPr lang="ru-RU" dirty="0"/>
              <a:t>, рассматривающие на занятиях: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Витаминотерапия у беременных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Что исключить во время беременности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Питание беременных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Личная гигиена беременных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Посещение бассейна, занятия йоги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Одежда для </a:t>
            </a:r>
            <a:r>
              <a:rPr lang="ru-RU" dirty="0" smtClean="0"/>
              <a:t>беременных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Проблемы беременных: изжога, геморрой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Уход за ребенком: </a:t>
            </a:r>
            <a:endParaRPr lang="ru-RU" dirty="0" smtClean="0"/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использование </a:t>
            </a:r>
            <a:r>
              <a:rPr lang="ru-RU" dirty="0"/>
              <a:t>подгузников, купание, </a:t>
            </a:r>
            <a:endParaRPr lang="ru-RU" dirty="0" smtClean="0"/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подмывание</a:t>
            </a:r>
            <a:r>
              <a:rPr lang="ru-RU" dirty="0"/>
              <a:t>, туалет глаз, ушей, </a:t>
            </a:r>
            <a:r>
              <a:rPr lang="ru-RU" dirty="0" smtClean="0"/>
              <a:t>носа</a:t>
            </a:r>
            <a:r>
              <a:rPr lang="ru-RU" dirty="0"/>
              <a:t>, </a:t>
            </a:r>
            <a:r>
              <a:rPr lang="ru-RU" dirty="0" smtClean="0"/>
              <a:t>ногтей;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Уход </a:t>
            </a:r>
            <a:r>
              <a:rPr lang="ru-RU" dirty="0"/>
              <a:t>за </a:t>
            </a:r>
            <a:r>
              <a:rPr lang="ru-RU" dirty="0" smtClean="0"/>
              <a:t>кожей; Одежда </a:t>
            </a:r>
            <a:r>
              <a:rPr lang="ru-RU" dirty="0"/>
              <a:t>ребенка; </a:t>
            </a:r>
            <a:endParaRPr lang="ru-RU" dirty="0" smtClean="0"/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принадлежности </a:t>
            </a:r>
            <a:r>
              <a:rPr lang="ru-RU" dirty="0"/>
              <a:t>— кроватка, коляска и т.д.</a:t>
            </a:r>
          </a:p>
          <a:p>
            <a:pPr marL="0" indent="0"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    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19460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425" y="1196975"/>
            <a:ext cx="287972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860800"/>
            <a:ext cx="29527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229600" cy="15017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/>
              <a:t> </a:t>
            </a:r>
            <a:r>
              <a:rPr lang="ru-RU" b="1" dirty="0">
                <a:solidFill>
                  <a:srgbClr val="C00000"/>
                </a:solidFill>
              </a:rPr>
              <a:t>1 марта – Международный день борьбы с наркоманией и наркобизнесом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1507" name="Объект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2276475"/>
            <a:ext cx="4897438" cy="3168650"/>
          </a:xfrm>
        </p:spPr>
      </p:pic>
      <p:pic>
        <p:nvPicPr>
          <p:cNvPr id="21508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2852738"/>
            <a:ext cx="3665538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Всемирный день борьбы со </a:t>
            </a:r>
            <a:r>
              <a:rPr lang="ru-RU" dirty="0" smtClean="0"/>
              <a:t>СПИДом</a:t>
            </a:r>
            <a:endParaRPr lang="ru-RU" dirty="0" smtClean="0"/>
          </a:p>
        </p:txBody>
      </p:sp>
      <p:pic>
        <p:nvPicPr>
          <p:cNvPr id="22531" name="Picture 2" descr="C:\Отделение профилактики\Проведение дней здоровья\СПИД\Борьба со СПИД\05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3941763"/>
            <a:ext cx="3500437" cy="2625725"/>
          </a:xfrm>
          <a:noFill/>
        </p:spPr>
      </p:pic>
      <p:pic>
        <p:nvPicPr>
          <p:cNvPr id="22532" name="Picture 3" descr="C:\Отделение профилактики\Проведение дней здоровья\СПИД\Борьба со СПИД\0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500188"/>
            <a:ext cx="3214688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 descr="C:\Отделение профилактики\Проведение дней здоровья\СПИД\Борьба со СПИД\0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63" y="3929063"/>
            <a:ext cx="352425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5" descr="C:\Отделение профилактики\Проведение дней здоровья\СПИД\Борьба со СПИД\06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1500188"/>
            <a:ext cx="3143250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57200" y="500063"/>
            <a:ext cx="8229600" cy="2071687"/>
          </a:xfrm>
        </p:spPr>
        <p:txBody>
          <a:bodyPr/>
          <a:lstStyle/>
          <a:p>
            <a:pPr eaLnBrk="1" hangingPunct="1"/>
            <a:r>
              <a:rPr lang="ru-RU" dirty="0" smtClean="0"/>
              <a:t>Всемирный День борьбы с артериальной гипертонией</a:t>
            </a:r>
            <a:br>
              <a:rPr lang="ru-RU" dirty="0" smtClean="0"/>
            </a:br>
            <a:r>
              <a:rPr lang="ru-RU" dirty="0" smtClean="0"/>
              <a:t>(акция в ТЦ </a:t>
            </a:r>
            <a:r>
              <a:rPr lang="ru-RU" dirty="0" smtClean="0"/>
              <a:t>Петромост</a:t>
            </a:r>
            <a:r>
              <a:rPr lang="ru-RU" dirty="0" smtClean="0"/>
              <a:t>)</a:t>
            </a:r>
          </a:p>
        </p:txBody>
      </p:sp>
      <p:pic>
        <p:nvPicPr>
          <p:cNvPr id="23555" name="Picture 2" descr="C:\Отделение профилактики\Фотоотчеты\День борьбы с АГ-2012\0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2714625"/>
            <a:ext cx="4000500" cy="3000375"/>
          </a:xfrm>
          <a:noFill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3286125"/>
            <a:ext cx="4114800" cy="30861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Отделение профилактики\Фотоотчеты\День борьбы с АГ-2012\00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3429000"/>
            <a:ext cx="3976688" cy="2982913"/>
          </a:xfrm>
          <a:noFill/>
        </p:spPr>
      </p:pic>
      <p:pic>
        <p:nvPicPr>
          <p:cNvPr id="24579" name="Picture 3" descr="C:\Отделение профилактики\Фотоотчеты\2012-10-02\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500063"/>
            <a:ext cx="3857625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C:\Отделение профилактики\Фотоотчеты\2012-10-02\0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8" y="3643313"/>
            <a:ext cx="4000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C:\Отделение профилактики\Фотоотчеты\2012-10-02\02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214313"/>
            <a:ext cx="2465388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</a:rPr>
              <a:t>Всемирного дня борьбы с туберкулезом — 24 марта</a:t>
            </a:r>
            <a:r>
              <a:rPr lang="ru-RU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25603" name="Объект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1484313"/>
            <a:ext cx="4232275" cy="2301877"/>
          </a:xfrm>
        </p:spPr>
      </p:pic>
      <p:pic>
        <p:nvPicPr>
          <p:cNvPr id="25605" name="Picture 5" descr="F:\DCIM\100OLYMP\P3190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214686"/>
            <a:ext cx="4489496" cy="33671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928694"/>
          </a:xfrm>
        </p:spPr>
        <p:txBody>
          <a:bodyPr/>
          <a:lstStyle/>
          <a:p>
            <a:r>
              <a:rPr lang="ru-RU" b="1" dirty="0" smtClean="0"/>
              <a:t>4 февраля — всемирный день борьбы против рака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54277" name="Picture 5" descr="C:\Users\Пользователь\Pictures\2015-02-15\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3929066"/>
            <a:ext cx="3405716" cy="2554287"/>
          </a:xfrm>
          <a:prstGeom prst="rect">
            <a:avLst/>
          </a:prstGeom>
          <a:noFill/>
        </p:spPr>
      </p:pic>
      <p:pic>
        <p:nvPicPr>
          <p:cNvPr id="54278" name="Picture 6" descr="C:\Users\Пользователь\Pictures\2015-02-15\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571612"/>
            <a:ext cx="3000396" cy="2250298"/>
          </a:xfrm>
          <a:prstGeom prst="rect">
            <a:avLst/>
          </a:prstGeom>
          <a:noFill/>
        </p:spPr>
      </p:pic>
      <p:pic>
        <p:nvPicPr>
          <p:cNvPr id="54279" name="Picture 7" descr="C:\Users\Пользователь\Pictures\2015-02-15\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214554"/>
            <a:ext cx="4751435" cy="3563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571636"/>
          </a:xfrm>
        </p:spPr>
        <p:txBody>
          <a:bodyPr/>
          <a:lstStyle/>
          <a:p>
            <a:r>
              <a:rPr lang="ru-RU" b="1" dirty="0" smtClean="0"/>
              <a:t>Профилактика первичная (</a:t>
            </a:r>
            <a:r>
              <a:rPr lang="ru-RU" b="1" dirty="0" smtClean="0"/>
              <a:t>Primary</a:t>
            </a:r>
            <a:r>
              <a:rPr lang="ru-RU" b="1" dirty="0" smtClean="0"/>
              <a:t> </a:t>
            </a:r>
            <a:r>
              <a:rPr lang="ru-RU" b="1" dirty="0" smtClean="0"/>
              <a:t>prevention</a:t>
            </a:r>
            <a:r>
              <a:rPr lang="ru-RU" b="1" dirty="0" smtClean="0"/>
              <a:t>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71678"/>
            <a:ext cx="8229600" cy="4054485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-</a:t>
            </a:r>
            <a:r>
              <a:rPr lang="ru-RU" dirty="0" smtClean="0"/>
              <a:t> комплекс медицинских и немедицинских мероприятий, направленных на предупреждение развития отклонений в состоянии здоровья и заболеваний, общих для всего населения, отдельных региональных, социальных, возрастных, профессиональных и иных групп и индивидуумов.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000132"/>
          </a:xfrm>
        </p:spPr>
        <p:txBody>
          <a:bodyPr/>
          <a:lstStyle/>
          <a:p>
            <a:r>
              <a:rPr lang="ru-RU" sz="4000" dirty="0" smtClean="0"/>
              <a:t>Сотрудничество с образовательными учреждениями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2400" dirty="0" smtClean="0"/>
              <a:t>Выход с лекциями в коллектив педагогов, на собрания для родителей, в общежитие студентов</a:t>
            </a:r>
            <a:endParaRPr lang="ru-RU" sz="2400" dirty="0"/>
          </a:p>
        </p:txBody>
      </p:sp>
      <p:pic>
        <p:nvPicPr>
          <p:cNvPr id="55298" name="Picture 2" descr="F:\DCIM\100OLYMP\P2260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143248"/>
            <a:ext cx="4286280" cy="3214710"/>
          </a:xfrm>
          <a:prstGeom prst="rect">
            <a:avLst/>
          </a:prstGeom>
          <a:noFill/>
        </p:spPr>
      </p:pic>
      <p:pic>
        <p:nvPicPr>
          <p:cNvPr id="6" name="Picture 3" descr="F:\DCIM\100OLYMP\P22600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410876"/>
            <a:ext cx="3214710" cy="2411033"/>
          </a:xfrm>
          <a:prstGeom prst="rect">
            <a:avLst/>
          </a:prstGeom>
          <a:noFill/>
        </p:spPr>
      </p:pic>
      <p:pic>
        <p:nvPicPr>
          <p:cNvPr id="7" name="Picture 2" descr="F:\DCIM\100OLYMP\P2260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929066"/>
            <a:ext cx="3429024" cy="257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186766" cy="1131910"/>
          </a:xfrm>
        </p:spPr>
        <p:txBody>
          <a:bodyPr/>
          <a:lstStyle/>
          <a:p>
            <a:pPr algn="l"/>
            <a:r>
              <a:rPr lang="ru-RU" dirty="0" smtClean="0"/>
              <a:t>«</a:t>
            </a:r>
            <a:r>
              <a:rPr lang="ru-RU" dirty="0" smtClean="0"/>
              <a:t>Раздатка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3250" name="Picture 2" descr="F:\DCIM\100OLYMP\P2240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928802"/>
            <a:ext cx="3394472" cy="4525963"/>
          </a:xfrm>
          <a:prstGeom prst="rect">
            <a:avLst/>
          </a:prstGeom>
          <a:noFill/>
        </p:spPr>
      </p:pic>
      <p:pic>
        <p:nvPicPr>
          <p:cNvPr id="53251" name="Picture 3" descr="F:\DCIM\100OLYMP\P2260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4071942"/>
            <a:ext cx="3524243" cy="2643182"/>
          </a:xfrm>
          <a:prstGeom prst="rect">
            <a:avLst/>
          </a:prstGeom>
          <a:noFill/>
        </p:spPr>
      </p:pic>
      <p:pic>
        <p:nvPicPr>
          <p:cNvPr id="53252" name="Picture 4" descr="C:\Users\Пользователь\Pictures\2015-02-15\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785794"/>
            <a:ext cx="3917992" cy="29384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</a:rPr>
              <a:t>Участие в акции 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>
                <a:solidFill>
                  <a:srgbClr val="C00000"/>
                </a:solidFill>
              </a:rPr>
              <a:t>Поморье без табака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4005263"/>
            <a:ext cx="3457575" cy="2662237"/>
          </a:xfrm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1412875"/>
            <a:ext cx="36925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5750" y="4005263"/>
            <a:ext cx="3556000" cy="266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Прямоугольник 3"/>
          <p:cNvSpPr>
            <a:spLocks noChangeArrowheads="1"/>
          </p:cNvSpPr>
          <p:nvPr/>
        </p:nvSpPr>
        <p:spPr bwMode="auto">
          <a:xfrm>
            <a:off x="468313" y="1628775"/>
            <a:ext cx="33115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</a:rPr>
              <a:t>Среди воспитанников детских  дошкольных учреждений проведен конкурс рисунков «Курить – здоровью вредить!»; среди школьников и учащихся проведен конкурс плакатов по теме борьбы с </a:t>
            </a:r>
            <a:r>
              <a:rPr lang="ru-RU" dirty="0">
                <a:latin typeface="Calibri" pitchFamily="34" charset="0"/>
              </a:rPr>
              <a:t>табакокурением</a:t>
            </a:r>
            <a:r>
              <a:rPr lang="ru-RU" dirty="0">
                <a:latin typeface="Calibri" pitchFamily="34" charset="0"/>
              </a:rPr>
              <a:t>;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Выставка рисунков в ТЦ «</a:t>
            </a:r>
            <a:r>
              <a:rPr lang="ru-RU" dirty="0" smtClean="0"/>
              <a:t>Петромост</a:t>
            </a:r>
            <a:r>
              <a:rPr lang="ru-RU" dirty="0" smtClean="0"/>
              <a:t>»</a:t>
            </a:r>
          </a:p>
        </p:txBody>
      </p:sp>
      <p:pic>
        <p:nvPicPr>
          <p:cNvPr id="27651" name="Рисунок 4" descr="C:\Users\Luda\Pictures\2012-06-04\0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500188"/>
            <a:ext cx="4214813" cy="317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2" descr="C:\Отделение профилактики\Фотоотчеты\Профилактика с кур\004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14313" y="3465513"/>
            <a:ext cx="4214812" cy="3160712"/>
          </a:xfr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Конкурс плакатов</a:t>
            </a:r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628775"/>
            <a:ext cx="3744913" cy="4995863"/>
          </a:xfrm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649413"/>
            <a:ext cx="3776662" cy="501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ru-RU" dirty="0" smtClean="0"/>
              <a:t>Конкурс уголков здоровья</a:t>
            </a:r>
          </a:p>
        </p:txBody>
      </p:sp>
      <p:pic>
        <p:nvPicPr>
          <p:cNvPr id="296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466850"/>
            <a:ext cx="3600450" cy="2455863"/>
          </a:xfrm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84313"/>
            <a:ext cx="38766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Рисунок 7" descr="Описание: C:\Users\Luda\Pictures\2012-02-29\0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675" y="4076700"/>
            <a:ext cx="3914775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6163" y="4076700"/>
            <a:ext cx="4138612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700" dirty="0"/>
              <a:t>Всем желающим пациентам и сотрудникам проведена спирометрия и </a:t>
            </a:r>
            <a:r>
              <a:rPr lang="ru-RU" sz="2700" dirty="0" smtClean="0"/>
              <a:t>даны консультации </a:t>
            </a:r>
            <a:r>
              <a:rPr lang="ru-RU" sz="2700" dirty="0"/>
              <a:t>по вопросам профилактики табакокурения и способах отказа от табака. </a:t>
            </a:r>
            <a:endParaRPr lang="ru-RU" dirty="0"/>
          </a:p>
        </p:txBody>
      </p:sp>
      <p:pic>
        <p:nvPicPr>
          <p:cNvPr id="307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989138"/>
            <a:ext cx="4332287" cy="3267075"/>
          </a:xfrm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2781300"/>
            <a:ext cx="26955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1475"/>
          </a:xfrm>
        </p:spPr>
        <p:txBody>
          <a:bodyPr/>
          <a:lstStyle/>
          <a:p>
            <a:pPr eaLnBrk="1" hangingPunct="1"/>
            <a:r>
              <a:rPr lang="ru-RU" sz="2400" b="1" dirty="0" smtClean="0"/>
              <a:t>Демонстрация фильма для всех желающих «Как бросить курить» в актовом зале поликлиники и презентация лекции профессора Жданова «Вся правда о табаке» для пациентов и сотрудников дневного стационара</a:t>
            </a:r>
            <a:endParaRPr lang="ru-RU" sz="2400" dirty="0" smtClean="0"/>
          </a:p>
        </p:txBody>
      </p:sp>
      <p:pic>
        <p:nvPicPr>
          <p:cNvPr id="317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2060575"/>
            <a:ext cx="4086225" cy="3067050"/>
          </a:xfrm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357563"/>
            <a:ext cx="4086225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Акция «Подари мне жизнь»</a:t>
            </a:r>
          </a:p>
        </p:txBody>
      </p:sp>
      <p:pic>
        <p:nvPicPr>
          <p:cNvPr id="32771" name="Picture 2" descr="C:\Отделение профилактики\Фотоотчеты\Подари мне жизнь\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85813" y="1643063"/>
            <a:ext cx="3394075" cy="4525962"/>
          </a:xfrm>
          <a:noFill/>
        </p:spPr>
      </p:pic>
      <p:pic>
        <p:nvPicPr>
          <p:cNvPr id="32772" name="Picture 3" descr="C:\Отделение профилактики\Фотоотчеты\Подари мне жизнь\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1285875"/>
            <a:ext cx="35242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4" descr="C:\Отделение профилактики\Фотоотчеты\Подари мне жизнь\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3" y="4000500"/>
            <a:ext cx="35242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ru-RU" dirty="0" smtClean="0"/>
              <a:t>День пожилого </a:t>
            </a:r>
            <a:br>
              <a:rPr lang="ru-RU" dirty="0" smtClean="0"/>
            </a:br>
            <a:r>
              <a:rPr lang="ru-RU" dirty="0" smtClean="0"/>
              <a:t>человека</a:t>
            </a:r>
          </a:p>
        </p:txBody>
      </p:sp>
      <p:pic>
        <p:nvPicPr>
          <p:cNvPr id="33795" name="Picture 2" descr="C:\Отделение профилактики\Проведение дней здоровья\Старение\ФОТО-здоровое старение\0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1563" y="1571625"/>
            <a:ext cx="3357562" cy="2517775"/>
          </a:xfrm>
          <a:noFill/>
        </p:spPr>
      </p:pic>
      <p:pic>
        <p:nvPicPr>
          <p:cNvPr id="33796" name="Picture 3" descr="C:\Отделение профилактики\Проведение дней здоровья\Старение\ФОТО-здоровое старение\0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77800"/>
            <a:ext cx="414337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4" descr="C:\Отделение профилактики\Проведение дней здоровья\Старение\ФОТО-здоровое старение\0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4143375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5" descr="C:\Отделение профилактики\Проведение дней здоровья\Старение\Пожилые\0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357563"/>
            <a:ext cx="4071938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500066"/>
          </a:xfrm>
        </p:spPr>
        <p:txBody>
          <a:bodyPr/>
          <a:lstStyle/>
          <a:p>
            <a:r>
              <a:rPr lang="ru-RU" sz="3600" b="1" dirty="0" smtClean="0"/>
              <a:t>Первичная профилактика</a:t>
            </a:r>
            <a:r>
              <a:rPr lang="ru-RU" sz="3600" dirty="0" smtClean="0"/>
              <a:t> включает: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928670"/>
            <a:ext cx="8472518" cy="5643602"/>
          </a:xfrm>
        </p:spPr>
        <p:txBody>
          <a:bodyPr/>
          <a:lstStyle/>
          <a:p>
            <a:pPr>
              <a:buNone/>
            </a:pPr>
            <a:r>
              <a:rPr lang="ru-RU" sz="1400" dirty="0" smtClean="0"/>
              <a:t>А</a:t>
            </a:r>
            <a:r>
              <a:rPr lang="ru-RU" sz="1400" dirty="0" smtClean="0"/>
              <a:t>) </a:t>
            </a:r>
            <a:r>
              <a:rPr lang="ru-RU" sz="1600" dirty="0" smtClean="0"/>
              <a:t>Меры по снижению влияния вредных факторов</a:t>
            </a:r>
            <a:r>
              <a:rPr lang="ru-RU" sz="1600" b="1" dirty="0" smtClean="0"/>
              <a:t> </a:t>
            </a:r>
            <a:r>
              <a:rPr lang="ru-RU" sz="1600" dirty="0" smtClean="0"/>
              <a:t>на организм человека (улучшение качества атмосферного воздуха, питьевой воды, структуры и качества питания, условий труда, быта и отдыха, уровня психосоциального стресса и других, влияющих на качество жизни), проведение экологического и санитарно-гигиенического контроля.</a:t>
            </a:r>
          </a:p>
          <a:p>
            <a:pPr>
              <a:buNone/>
            </a:pPr>
            <a:r>
              <a:rPr lang="ru-RU" sz="1600" dirty="0" smtClean="0"/>
              <a:t>Б) Меры по формированию здорового образа жизни, в том числе:</a:t>
            </a:r>
          </a:p>
          <a:p>
            <a:pPr>
              <a:buNone/>
            </a:pPr>
            <a:r>
              <a:rPr lang="ru-RU" sz="1600" dirty="0" smtClean="0"/>
              <a:t>• создание информационно-пропагандистской системы повышения уровня знаний всех категорий населения о негативном влиянии факторов риска на здоровье, возможностях его снижения;</a:t>
            </a:r>
          </a:p>
          <a:p>
            <a:pPr>
              <a:buNone/>
            </a:pPr>
            <a:r>
              <a:rPr lang="ru-RU" sz="1600" dirty="0" smtClean="0"/>
              <a:t>• обучение здоровью;</a:t>
            </a:r>
          </a:p>
          <a:p>
            <a:pPr>
              <a:buNone/>
            </a:pPr>
            <a:r>
              <a:rPr lang="ru-RU" sz="1600" dirty="0" smtClean="0"/>
              <a:t>• меры</a:t>
            </a:r>
            <a:r>
              <a:rPr lang="ru-RU" sz="1600" b="1" dirty="0" smtClean="0"/>
              <a:t> </a:t>
            </a:r>
            <a:r>
              <a:rPr lang="ru-RU" sz="1600" dirty="0" smtClean="0"/>
              <a:t>по снижению распространенности курения и потребления табачных изделий, снижению потребления алкоголя, профилактика потребления наркотиков и наркотических средств;</a:t>
            </a:r>
          </a:p>
          <a:p>
            <a:pPr>
              <a:buNone/>
            </a:pPr>
            <a:r>
              <a:rPr lang="ru-RU" sz="1600" dirty="0" smtClean="0"/>
              <a:t>• побуждение населения к физически активному образу жизни, занятиям физической культурой, туризмом и спортом, повышение доступности этих видов оздоровления.                                                          </a:t>
            </a:r>
          </a:p>
          <a:p>
            <a:pPr>
              <a:buNone/>
            </a:pPr>
            <a:r>
              <a:rPr lang="ru-RU" sz="1600" dirty="0" smtClean="0"/>
              <a:t>В) Меры по предупреждению развития соматических и психических заболеваний и травм, в том числе профессионально обусловленных, несчастных случаев, </a:t>
            </a:r>
            <a:r>
              <a:rPr lang="ru-RU" sz="1600" dirty="0" smtClean="0"/>
              <a:t>инвалидизации</a:t>
            </a:r>
            <a:r>
              <a:rPr lang="ru-RU" sz="1600" dirty="0" smtClean="0"/>
              <a:t> и смертности от неестественных причин, дорожно-транспортного травматизма и др.</a:t>
            </a:r>
          </a:p>
          <a:p>
            <a:pPr>
              <a:buNone/>
            </a:pPr>
            <a:r>
              <a:rPr lang="ru-RU" sz="1600" dirty="0" smtClean="0"/>
              <a:t>Г) Выявление в ходе проведения профилактических медицинских осмотров вредных для</a:t>
            </a:r>
            <a:r>
              <a:rPr lang="ru-RU" sz="1600" b="1" dirty="0" smtClean="0"/>
              <a:t> здоровья</a:t>
            </a:r>
            <a:r>
              <a:rPr lang="ru-RU" sz="1600" dirty="0" smtClean="0"/>
              <a:t> факторов, в том числе и поведенческого характера, для принятия мер по их устранению с целью снижения уровня действия факторов риска.</a:t>
            </a:r>
          </a:p>
          <a:p>
            <a:endParaRPr lang="ru-RU" sz="16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dirty="0" smtClean="0"/>
              <a:t>Согласно приказа о </a:t>
            </a:r>
            <a:r>
              <a:rPr lang="ru-RU" sz="3600" b="1" dirty="0" smtClean="0"/>
              <a:t>карантинных мероприятиях</a:t>
            </a:r>
            <a:r>
              <a:rPr lang="ru-RU" sz="3600" dirty="0" smtClean="0"/>
              <a:t> по гриппу в учреждении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2988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Подготовлены: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информационные материалы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 листовки</a:t>
            </a:r>
            <a:r>
              <a:rPr lang="ru-RU" dirty="0"/>
              <a:t>, памятки, </a:t>
            </a: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проведены </a:t>
            </a:r>
            <a:r>
              <a:rPr lang="ru-RU" dirty="0"/>
              <a:t>беседы, </a:t>
            </a: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/>
              <a:t> </a:t>
            </a:r>
            <a:r>
              <a:rPr lang="ru-RU" dirty="0" smtClean="0"/>
              <a:t>   лекции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выпущены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санбюллетени 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75" y="3860800"/>
            <a:ext cx="5329238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35843" name="Picture 2" descr="C:\Отделение профилактики\Проведение дней здоровья\Старение\ФОТО-здоровое старение\0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179388"/>
            <a:ext cx="8215313" cy="6161087"/>
          </a:xfr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172878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Распространены материалы по профилактике клещевого энцефалита</a:t>
            </a:r>
          </a:p>
        </p:txBody>
      </p:sp>
      <p:sp>
        <p:nvSpPr>
          <p:cNvPr id="36867" name="Объект 2"/>
          <p:cNvSpPr>
            <a:spLocks noGrp="1"/>
          </p:cNvSpPr>
          <p:nvPr>
            <p:ph idx="1"/>
          </p:nvPr>
        </p:nvSpPr>
        <p:spPr>
          <a:xfrm>
            <a:off x="457200" y="2349500"/>
            <a:ext cx="8229600" cy="377666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dirty="0" smtClean="0"/>
              <a:t>Оформлен уголок здоровья: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dirty="0" smtClean="0"/>
              <a:t>«Профилактика», 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dirty="0" smtClean="0"/>
              <a:t>«Первая помощь», 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dirty="0" smtClean="0"/>
              <a:t>«Вакцинация»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dirty="0" smtClean="0"/>
              <a:t>Распространены 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dirty="0" smtClean="0"/>
              <a:t>памятки, листовки</a:t>
            </a:r>
          </a:p>
        </p:txBody>
      </p:sp>
      <p:pic>
        <p:nvPicPr>
          <p:cNvPr id="36868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9300" y="2997200"/>
            <a:ext cx="4427538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Разработка памяток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5972188" cy="4525963"/>
          </a:xfrm>
        </p:spPr>
        <p:txBody>
          <a:bodyPr/>
          <a:lstStyle/>
          <a:p>
            <a:r>
              <a:rPr lang="ru-RU" sz="2800" dirty="0" smtClean="0"/>
              <a:t>Для участковой службы: инструктаж по наблюдению за больными сахарным диабетом на дому для участковых медицинских, страдающими артериальной гипертонией, бронхиальной астмой;</a:t>
            </a:r>
          </a:p>
          <a:p>
            <a:r>
              <a:rPr lang="ru-RU" sz="2800" dirty="0" smtClean="0"/>
              <a:t>Профилактика онкологических заболеваний</a:t>
            </a:r>
          </a:p>
          <a:p>
            <a:r>
              <a:rPr lang="ru-RU" sz="2800" dirty="0" smtClean="0"/>
              <a:t>Профилактика гриппа и др.</a:t>
            </a:r>
          </a:p>
          <a:p>
            <a:endParaRPr lang="ru-RU" dirty="0"/>
          </a:p>
        </p:txBody>
      </p:sp>
      <p:pic>
        <p:nvPicPr>
          <p:cNvPr id="52226" name="Picture 2" descr="F:\DCIM\100OLYMP\P3250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2214553"/>
            <a:ext cx="2482453" cy="33099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Межведомственное взаимодействие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ъект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832475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</a:pPr>
            <a:r>
              <a:rPr lang="ru-RU" dirty="0" smtClean="0"/>
              <a:t>     </a:t>
            </a:r>
            <a:r>
              <a:rPr lang="ru-RU" sz="4000" dirty="0" smtClean="0"/>
              <a:t>Таким образом, широкое внедрение образовательных мероприятий многофакторной профилактики позволяет улучшить прогноз и качество жизни пациентов, снизить экономические потери общества в связи с осложнениями заболеваний.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Спасибо за внимание!</a:t>
            </a:r>
          </a:p>
        </p:txBody>
      </p:sp>
      <p:sp>
        <p:nvSpPr>
          <p:cNvPr id="3891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ru-RU" dirty="0" smtClean="0"/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41438"/>
            <a:ext cx="8429683" cy="524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54098"/>
          </a:xfrm>
        </p:spPr>
        <p:txBody>
          <a:bodyPr/>
          <a:lstStyle/>
          <a:p>
            <a:r>
              <a:rPr lang="ru-RU" sz="3600" b="1" dirty="0" smtClean="0"/>
              <a:t>Профилактика вторичная (</a:t>
            </a:r>
            <a:r>
              <a:rPr lang="ru-RU" sz="3600" b="1" dirty="0" smtClean="0"/>
              <a:t>sесondary</a:t>
            </a:r>
            <a:r>
              <a:rPr lang="ru-RU" sz="3600" b="1" dirty="0" smtClean="0"/>
              <a:t> </a:t>
            </a:r>
            <a:r>
              <a:rPr lang="ru-RU" sz="3600" b="1" dirty="0" smtClean="0"/>
              <a:t>prevention</a:t>
            </a:r>
            <a:r>
              <a:rPr lang="ru-RU" sz="3600" b="1" dirty="0" smtClean="0"/>
              <a:t>)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4340237"/>
          </a:xfrm>
        </p:spPr>
        <p:txBody>
          <a:bodyPr/>
          <a:lstStyle/>
          <a:p>
            <a:pPr algn="just">
              <a:buNone/>
            </a:pPr>
            <a:r>
              <a:rPr lang="ru-RU" b="1" dirty="0" smtClean="0"/>
              <a:t>-</a:t>
            </a:r>
            <a:r>
              <a:rPr lang="ru-RU" dirty="0" smtClean="0"/>
              <a:t> </a:t>
            </a:r>
            <a:r>
              <a:rPr lang="ru-RU" sz="2800" dirty="0" smtClean="0"/>
              <a:t>комплекс медицинских, социальных, санитарно-гигиенических, психологических и иных мер, направленных на раннее выявление и предупреждение обострений, осложнений и </a:t>
            </a:r>
            <a:r>
              <a:rPr lang="ru-RU" sz="2800" dirty="0" smtClean="0"/>
              <a:t>хронизации</a:t>
            </a:r>
            <a:r>
              <a:rPr lang="ru-RU" sz="2800" dirty="0" smtClean="0"/>
              <a:t> заболеваний, ограничений жизнедеятельности, вызывающих </a:t>
            </a:r>
            <a:r>
              <a:rPr lang="ru-RU" sz="2800" dirty="0" smtClean="0"/>
              <a:t>дезадаптацию</a:t>
            </a:r>
            <a:r>
              <a:rPr lang="ru-RU" sz="2800" dirty="0" smtClean="0"/>
              <a:t> больных в обществе, снижение трудоспособности, в том числе </a:t>
            </a:r>
            <a:r>
              <a:rPr lang="ru-RU" sz="2800" dirty="0" smtClean="0"/>
              <a:t>инвалидизации</a:t>
            </a:r>
            <a:r>
              <a:rPr lang="ru-RU" sz="2800" dirty="0" smtClean="0"/>
              <a:t> и преждевременной смертности.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/>
          <a:lstStyle/>
          <a:p>
            <a:pPr algn="just">
              <a:buNone/>
            </a:pPr>
            <a:r>
              <a:rPr lang="ru-RU" sz="2800" dirty="0" smtClean="0"/>
              <a:t>Амбулаторно-поликлиническую </a:t>
            </a:r>
            <a:r>
              <a:rPr lang="ru-RU" sz="2800" dirty="0" smtClean="0"/>
              <a:t>помощь получают ежегодно более 70% детей и 65% взрослых. Вместе с тем в современных условиях население готово более активно заботиться о своем здоровье. Это отмечают около 40% как здоровых, так и больных лиц, как женщин, так и мужчин. Поэтому в значительной степени возрастает роль первичного звена здравоохранения в осуществлении профилактической деятельности.</a:t>
            </a:r>
          </a:p>
          <a:p>
            <a:pPr algn="just">
              <a:buNone/>
            </a:pPr>
            <a:r>
              <a:rPr lang="ru-RU" sz="2800" dirty="0" smtClean="0"/>
              <a:t>Таким образом,</a:t>
            </a:r>
            <a:r>
              <a:rPr lang="ru-RU" sz="2800" b="1" dirty="0" smtClean="0"/>
              <a:t> объект профилактики в первичном звене - все население участков, прикрепленных к ВОП или поликлинике</a:t>
            </a:r>
            <a:r>
              <a:rPr lang="ru-RU" b="1" dirty="0" smtClean="0"/>
              <a:t>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sz="3200" b="1" dirty="0" smtClean="0"/>
              <a:t>Задачи профилактики в первичном звене: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/>
          <a:lstStyle/>
          <a:p>
            <a:pPr>
              <a:buNone/>
            </a:pPr>
            <a:r>
              <a:rPr lang="ru-RU" sz="2800" dirty="0" smtClean="0"/>
              <a:t>• </a:t>
            </a:r>
            <a:r>
              <a:rPr lang="ru-RU" sz="2400" dirty="0" smtClean="0"/>
              <a:t>выявить и зарегистрировать жителей своего участка с факторами риска, начальными стадиями заболевания, с заболеваниями и провести с ними установленные профилактические мероприятия (первичной, вторичной, третичной профилактики), включая обучение навыкам, сберегающим и укрепляющим здоровье;</a:t>
            </a:r>
          </a:p>
          <a:p>
            <a:pPr>
              <a:buNone/>
            </a:pPr>
            <a:r>
              <a:rPr lang="ru-RU" sz="2400" dirty="0" smtClean="0"/>
              <a:t>• и обучить «здоровью здоровых» - обучить людей и отработать</a:t>
            </a:r>
            <a:r>
              <a:rPr lang="ru-RU" sz="2400" b="1" dirty="0" smtClean="0"/>
              <a:t> </a:t>
            </a:r>
            <a:r>
              <a:rPr lang="ru-RU" sz="2400" dirty="0" smtClean="0"/>
              <a:t>их навыки</a:t>
            </a:r>
            <a:r>
              <a:rPr lang="ru-RU" sz="2400" b="1" dirty="0" smtClean="0"/>
              <a:t> </a:t>
            </a:r>
            <a:r>
              <a:rPr lang="ru-RU" sz="2400" dirty="0" smtClean="0"/>
              <a:t>по сохранению и укреплению здоровья в широком смысле этого слова, мерам личной и общественной профилактики основных заболеваний, в том числе рациональному</a:t>
            </a:r>
          </a:p>
          <a:p>
            <a:r>
              <a:rPr lang="ru-RU" sz="2400" dirty="0" smtClean="0"/>
              <a:t>питанию, физической активности, соблюдению правил эпидемиологического благополучия.</a:t>
            </a: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/>
          <a:lstStyle/>
          <a:p>
            <a:pPr algn="just">
              <a:buNone/>
            </a:pPr>
            <a:r>
              <a:rPr lang="ru-RU" sz="3600" dirty="0" smtClean="0"/>
              <a:t>Для эффективной профилактики неинфекционных заболеваний и «болезней поведения» медработники первичного звена </a:t>
            </a:r>
            <a:r>
              <a:rPr lang="ru-RU" sz="3600" dirty="0" smtClean="0"/>
              <a:t>здравоохранения </a:t>
            </a:r>
            <a:r>
              <a:rPr lang="ru-RU" sz="3600" b="1" i="1" dirty="0" smtClean="0"/>
              <a:t>осуществляют </a:t>
            </a:r>
            <a:r>
              <a:rPr lang="ru-RU" sz="3600" b="1" i="1" dirty="0" smtClean="0"/>
              <a:t>профилактическую деятельность трех видов: индивидуальную, с группами населения и популяционную (в местном сообществе) -</a:t>
            </a:r>
            <a:r>
              <a:rPr lang="ru-RU" sz="3600" dirty="0" smtClean="0"/>
              <a:t> эти виды являются взаимодополняющими.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 smtClean="0"/>
              <a:t>Структура </a:t>
            </a:r>
            <a:r>
              <a:rPr lang="ru-RU" b="1" dirty="0" smtClean="0"/>
              <a:t>отделения </a:t>
            </a:r>
            <a:endParaRPr lang="ru-RU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ru-RU" dirty="0" smtClean="0"/>
              <a:t>Смотровой кабинет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ru-RU" dirty="0" smtClean="0"/>
              <a:t>Доврачебный кабинет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ru-RU" dirty="0" smtClean="0"/>
              <a:t>Обучающие </a:t>
            </a:r>
            <a:r>
              <a:rPr lang="ru-RU" dirty="0"/>
              <a:t>школы:  </a:t>
            </a: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Школа сахарного диабета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Школа артериальной гипертонии (ШАГ)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Бронхиальной астмы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Школа </a:t>
            </a:r>
            <a:r>
              <a:rPr lang="ru-RU" dirty="0"/>
              <a:t>больных, перенесших </a:t>
            </a:r>
            <a:r>
              <a:rPr lang="ru-RU" dirty="0" smtClean="0"/>
              <a:t>ОНМК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Школа остеопороза и остеоартроза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Школа молодых родителей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Школа здорового питания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dirty="0" smtClean="0"/>
              <a:t>4. Кабинет диспансеризации (проводится атропометрия и оформление документов) и кабинет врача-терапевта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1251</Words>
  <Application>Microsoft Office PowerPoint</Application>
  <PresentationFormat>Экран (4:3)</PresentationFormat>
  <Paragraphs>202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0" baseType="lpstr">
      <vt:lpstr>Arial</vt:lpstr>
      <vt:lpstr>Calibri</vt:lpstr>
      <vt:lpstr>Times New Roman</vt:lpstr>
      <vt:lpstr>Тема Office</vt:lpstr>
      <vt:lpstr>Взаимодействие различных звеньев системы медицинской профилактики в первичном здравоохранении</vt:lpstr>
      <vt:lpstr>Медицинская профилактика - система профилактических мер, реализуемая через систему здравоохранения.</vt:lpstr>
      <vt:lpstr>Профилактика первичная (Primary prevention)</vt:lpstr>
      <vt:lpstr>Первичная профилактика включает: </vt:lpstr>
      <vt:lpstr>Профилактика вторичная (sесondary prevention)</vt:lpstr>
      <vt:lpstr>Слайд 6</vt:lpstr>
      <vt:lpstr>Задачи профилактики в первичном звене:</vt:lpstr>
      <vt:lpstr>Слайд 8</vt:lpstr>
      <vt:lpstr>Структура отделения </vt:lpstr>
      <vt:lpstr>Смотровой кабинет</vt:lpstr>
      <vt:lpstr>Доврачебный кабинет</vt:lpstr>
      <vt:lpstr>Школа Сахарного диабета</vt:lpstr>
      <vt:lpstr>Школа артериальной гипертонии (ШАГ)</vt:lpstr>
      <vt:lpstr>Занятия в ШАГ</vt:lpstr>
      <vt:lpstr>Школа бронхиальной астмы</vt:lpstr>
      <vt:lpstr>Школа остеоартроза</vt:lpstr>
      <vt:lpstr>Школа Остеопороза</vt:lpstr>
      <vt:lpstr>Слайд 18</vt:lpstr>
      <vt:lpstr>Занятия в школе остеоартроза и остеопороза</vt:lpstr>
      <vt:lpstr>Результаты обучения в школах</vt:lpstr>
      <vt:lpstr>Школа здорового питания</vt:lpstr>
      <vt:lpstr>Занятия в школе здорового питания</vt:lpstr>
      <vt:lpstr>Школа будущей матери</vt:lpstr>
      <vt:lpstr> 1 марта – Международный день борьбы с наркоманией и наркобизнесом</vt:lpstr>
      <vt:lpstr>Всемирный день борьбы со СПИДом</vt:lpstr>
      <vt:lpstr>Всемирный День борьбы с артериальной гипертонией (акция в ТЦ Петромост)</vt:lpstr>
      <vt:lpstr>Слайд 27</vt:lpstr>
      <vt:lpstr>Всемирного дня борьбы с туберкулезом — 24 марта </vt:lpstr>
      <vt:lpstr>4 февраля — всемирный день борьбы против рака </vt:lpstr>
      <vt:lpstr>Сотрудничество с образовательными учреждениями </vt:lpstr>
      <vt:lpstr>«Раздатка»</vt:lpstr>
      <vt:lpstr>Участие в акции  «Поморье без табака»</vt:lpstr>
      <vt:lpstr>Выставка рисунков в ТЦ «Петромост»</vt:lpstr>
      <vt:lpstr>Конкурс плакатов</vt:lpstr>
      <vt:lpstr>Конкурс уголков здоровья</vt:lpstr>
      <vt:lpstr>Всем желающим пациентам и сотрудникам проведена спирометрия и даны консультации по вопросам профилактики табакокурения и способах отказа от табака. </vt:lpstr>
      <vt:lpstr>Демонстрация фильма для всех желающих «Как бросить курить» в актовом зале поликлиники и презентация лекции профессора Жданова «Вся правда о табаке» для пациентов и сотрудников дневного стационара</vt:lpstr>
      <vt:lpstr>Акция «Подари мне жизнь»</vt:lpstr>
      <vt:lpstr>День пожилого  человека</vt:lpstr>
      <vt:lpstr>Согласно приказа о карантинных мероприятиях по гриппу в учреждении</vt:lpstr>
      <vt:lpstr>Слайд 41</vt:lpstr>
      <vt:lpstr>Распространены материалы по профилактике клещевого энцефалита</vt:lpstr>
      <vt:lpstr>Разработка памяток</vt:lpstr>
      <vt:lpstr>Межведомственное взаимодействие</vt:lpstr>
      <vt:lpstr>Слайд 45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работе отделения медицинской профилактики ГБУЗ АО «АГКБ № 4»  за 1 квартал 2012 года</dc:title>
  <dc:creator>Luda</dc:creator>
  <cp:lastModifiedBy>Пользователь</cp:lastModifiedBy>
  <cp:revision>80</cp:revision>
  <dcterms:created xsi:type="dcterms:W3CDTF">2012-05-04T21:31:59Z</dcterms:created>
  <dcterms:modified xsi:type="dcterms:W3CDTF">2015-03-25T20:49:28Z</dcterms:modified>
</cp:coreProperties>
</file>