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81" r:id="rId9"/>
    <p:sldId id="269" r:id="rId10"/>
    <p:sldId id="270" r:id="rId11"/>
    <p:sldId id="271" r:id="rId12"/>
    <p:sldId id="272" r:id="rId13"/>
    <p:sldId id="283" r:id="rId14"/>
    <p:sldId id="273" r:id="rId15"/>
    <p:sldId id="274" r:id="rId16"/>
    <p:sldId id="276" r:id="rId17"/>
    <p:sldId id="278" r:id="rId18"/>
    <p:sldId id="282" r:id="rId19"/>
    <p:sldId id="279" r:id="rId20"/>
    <p:sldId id="284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8FF"/>
    <a:srgbClr val="C94C96"/>
    <a:srgbClr val="F6C1DA"/>
    <a:srgbClr val="F09901"/>
    <a:srgbClr val="F59E00"/>
    <a:srgbClr val="FBE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743" autoAdjust="0"/>
  </p:normalViewPr>
  <p:slideViewPr>
    <p:cSldViewPr snapToGrid="0">
      <p:cViewPr varScale="1">
        <p:scale>
          <a:sx n="97" d="100"/>
          <a:sy n="97" d="100"/>
        </p:scale>
        <p:origin x="3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12FD7-9876-4FE5-8325-1B1CF40F370E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B123-5872-4C32-9973-9E01F612A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8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Занятие составлено по материалам методического</a:t>
            </a:r>
            <a:r>
              <a:rPr lang="ru-RU" baseline="0" dirty="0" smtClean="0"/>
              <a:t> пособия</a:t>
            </a:r>
            <a:r>
              <a:rPr lang="ru-RU" dirty="0" smtClean="0"/>
              <a:t> Всемирной</a:t>
            </a:r>
            <a:r>
              <a:rPr lang="ru-RU" baseline="0" dirty="0" smtClean="0"/>
              <a:t> организации здравоохранения «Руководство по детскому питанию и физической активности». </a:t>
            </a:r>
            <a:r>
              <a:rPr lang="ru-RU" dirty="0" smtClean="0"/>
              <a:t>Занятие </a:t>
            </a:r>
            <a:r>
              <a:rPr lang="ru-RU" baseline="0" dirty="0" smtClean="0"/>
              <a:t> рекомендовано для </a:t>
            </a:r>
            <a:r>
              <a:rPr lang="ru-RU" dirty="0" smtClean="0"/>
              <a:t>учащихся 3 – 5 классов.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1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Переваривание пищи начинается уже во рту - под действием амилазы слюны начинают перевариваться углеводы.   Плохое пережевывание пищи ведет к  нарушению пищеварения в желудке</a:t>
            </a:r>
            <a:r>
              <a:rPr lang="ru-RU" baseline="0" dirty="0" smtClean="0"/>
              <a:t>, </a:t>
            </a:r>
            <a:r>
              <a:rPr lang="ru-RU" dirty="0" smtClean="0"/>
              <a:t>неполному проникновению соляной кислоты в крупный пищевой комок и вследствие этого там могут размножаться вредные бактерии, которые потом попадают в кишечник и вызывают его заболевания.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12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Когда </a:t>
            </a:r>
            <a:r>
              <a:rPr lang="ru-RU" dirty="0" smtClean="0"/>
              <a:t>мы едим наше внимание должно быть сконцентрировано на еде для того  чтобы все процессы пищеварения проходили правильно. Для нашего здоровья очень важно чувствовать вкус, запах, консистенцию еды, есть с удовольствием, а не механически пережевывать пищу. Кроме того, если мы   поглощены чем-то другим, когда едим, например смотрим кино, то  просто можем не среагировать на сигналы мозга о том, что уже сыты.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 началом зарядки</a:t>
            </a:r>
            <a:r>
              <a:rPr lang="ru-RU" baseline="0" dirty="0" smtClean="0"/>
              <a:t> попросить ребят встать. Ф</a:t>
            </a:r>
            <a:r>
              <a:rPr lang="ru-RU" dirty="0" smtClean="0"/>
              <a:t>изкульт</a:t>
            </a:r>
            <a:r>
              <a:rPr lang="ru-RU" baseline="0" dirty="0" smtClean="0"/>
              <a:t>минутку повторить лучше 2 – 3 раза.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37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составления рациона </a:t>
            </a:r>
            <a:r>
              <a:rPr lang="ru-RU" baseline="0" dirty="0" smtClean="0"/>
              <a:t> предложить детям рассказать почему они выбрали те или иные продукты.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6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выполнения</a:t>
            </a:r>
            <a:r>
              <a:rPr lang="ru-RU" baseline="0" dirty="0" smtClean="0"/>
              <a:t> задания</a:t>
            </a:r>
            <a:r>
              <a:rPr lang="ru-RU" dirty="0" smtClean="0"/>
              <a:t>  предложить детям рассказать почему они выбрали те или иные продукты.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6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Отгадки: апельсин, яблоко, </a:t>
            </a:r>
            <a:r>
              <a:rPr lang="ru-RU" dirty="0" err="1" smtClean="0"/>
              <a:t>чсерешня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3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Отгадки: арбуз, банан, клубника.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0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1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белки, жиры, углеводы, витамины и минеральные вещества. Белки - это в первую очередь строительный материал для наших клеток, углеводы – источник энергии (они бывают простые и сложные), жиры – источники жирорастворимых витаминов и запас энергии. Витамины  и микроэлементы  – незаменимые участники химических реакций и физиологических процессов.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Каждая группа продуктов богата определенными веществами необходимыми для правильной работы нашего организма. Овощи, зелень, фрукты и ягоды богаты витаминами и пищевыми волокнами, которые благоприятно влияют на работу кишечника и выводят вредные вещества из организма. Злаки – источник углеводов, растительного белка, витаминов разных групп, минералов. Мясо, птица, рыба, яйца, морепродукты – источники полноценного животного белка. Молоко и кисломолочные продукты содержат белки и жиры, служат источником микроэлементов необходимых для построения костей. Масла – важнейший источник незаменимых жирных кислот, витаминов А, Е, К. Бобовые (горох, бобы, чечевица, нут, </a:t>
            </a:r>
            <a:r>
              <a:rPr lang="ru-RU" dirty="0" err="1" smtClean="0"/>
              <a:t>маш</a:t>
            </a:r>
            <a:r>
              <a:rPr lang="ru-RU" dirty="0" smtClean="0"/>
              <a:t>, соевые бобы) служат источником растительного белка, углеводов, витаминов, полезных микроэлементов, клетчатки. Визуальный способ определения порции с помощью руки: кулак ребенка соответствует размеру его порции для всех групп колеса питания, кроме масел. Размер большого пальца ребенка поможет определить нужное ему количество жиров.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5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Требование питаться регулярно, соблюдать режим питания  обусловлено важнейшей закономерностью, связанной с деятельностью нашего организма. Все процессы, протекающие в нашем организме носят ритмичный характер и регулярность, что является непременным условием хорошей работы столь сложной системы, которой является детский организм.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5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быстро растете, часто испытываете физические и умственные нагрузки, поэтому вашему организму требуется много энергии. Доказано, что отсутствие завтрака значительно снижает концентрацию внимания, а дети, которые пропускают завтрак, склонны к набору веса. Дети, привыкшие пропускать завтрак, едят больше вредных сладких продуктов в течение дня и употребляют меньше овощей и фруктов.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2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Овощи, зелень, фрукты и ягоды богаты витаминами и пищевыми волокнами, которые благоприятно влияют на работу кишечника и выводят вредные вещества из организма.  Они также способствуют хорошему пищеварению. Есть их можно в разных видах: сырыми, тушеными, вареными, запеченными, квашенными. Каждый день нужно съедать не менее 400 гр. (или 5 порций) овощей, ягод, фруктов. Важно - сюда не входит картофель и батат. Овощи и не очень сладкие фрукты-хороший вариант небольших перекусов.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9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 вредно перекусывать </a:t>
            </a:r>
            <a:r>
              <a:rPr lang="ru-RU" dirty="0" err="1" smtClean="0"/>
              <a:t>фастфудом</a:t>
            </a:r>
            <a:r>
              <a:rPr lang="ru-RU" dirty="0" smtClean="0"/>
              <a:t>, кондитерскими изделиями, запивая еду сладкой газировкой. Здоровые пищевые привычки предполагают, что в течение дня между основными приемами пищи можно есть овощи  и фрукты, овощные и  фруктовые чипсы или </a:t>
            </a:r>
            <a:r>
              <a:rPr lang="ru-RU" dirty="0" err="1" smtClean="0"/>
              <a:t>фрипсы</a:t>
            </a:r>
            <a:r>
              <a:rPr lang="ru-RU" dirty="0" smtClean="0"/>
              <a:t> (фрукты, высушенные без сахара и добавок), орехи, натуральную пастилу без сахара, </a:t>
            </a:r>
            <a:r>
              <a:rPr lang="ru-RU" dirty="0" err="1" smtClean="0"/>
              <a:t>цельнозерновые</a:t>
            </a:r>
            <a:r>
              <a:rPr lang="ru-RU" dirty="0" smtClean="0"/>
              <a:t> хлебцы, сухофрукты или батончики на основе сухофруктов, печенье из цельного зерна. Важно, чтобы то, что вы съедите было не очень сладким.  Примерный размер порции перекуса – ладонь или кулак.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0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 есть как можно меньше продуктов с высоким содержанием сахара, таких как конфеты, кукурузные палочки, сладкие кукурузные хлопья, мюсли с добавлением сахара, сладкие подушечки, батончики, </a:t>
            </a:r>
            <a:r>
              <a:rPr lang="ru-RU" dirty="0" err="1" smtClean="0"/>
              <a:t>карамелизированные</a:t>
            </a:r>
            <a:r>
              <a:rPr lang="ru-RU" dirty="0" smtClean="0"/>
              <a:t> орешки. Старайтесь пить как можно меньше напитков, в которых присутствуют добавленные сахара: газированные и негазированные прохладительные напитки; фруктовые и овощные соки и нектары; сладкие компоты; напитки на основе воды и молока со вкусовыми добавками; энергетические и спортивные напитки; бутилированные чай и кофе. Свободные сахара должны составлять менее 5% от общей потребляемой энергии, что эквивалентно 25 г сахара (или 6 чайным ложкам без верха) для человека с нормальным весом, потребляющего около2000 ккал в день. 1 кусок сахара (1 чайная ложка) = 5 гр. В питьевом сладком йогурте объемом 330 мл. содержится 7 кусков сахара.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5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Вода обеспечивает доставку кислорода и питательных веществ ко всем органам тела и выводит токсичные продукты клеточного метаболизма. Приблизительно 70%  твоего тела  состоит из воды; чтобы ты мог интеллектуально развиваться и оставаться здоровым, нужно ежедневно получать воду в достаточном количестве. Головная боль и усталость - основные признаки того, что твоему организму не хватает воды.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BB123-5872-4C32-9973-9E01F612AA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2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7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2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1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4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2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88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2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1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3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5534-FA36-4A77-9405-C0ADC28FF245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8C-2D86-4A22-AF0E-C8869AEC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11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23072" y="4226767"/>
            <a:ext cx="10745856" cy="2247770"/>
            <a:chOff x="723072" y="3797559"/>
            <a:chExt cx="10745856" cy="2247770"/>
          </a:xfrm>
        </p:grpSpPr>
        <p:pic>
          <p:nvPicPr>
            <p:cNvPr id="1026" name="Picture 2" descr="Cute little girl holding fruit and vitamin car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8" t="17763" r="18378" b="17763"/>
            <a:stretch/>
          </p:blipFill>
          <p:spPr bwMode="auto">
            <a:xfrm>
              <a:off x="723072" y="3881535"/>
              <a:ext cx="2232750" cy="2079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ute little boy holding fruit and vitamin car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4" t="16045" r="18114" b="16045"/>
            <a:stretch/>
          </p:blipFill>
          <p:spPr bwMode="auto">
            <a:xfrm>
              <a:off x="2955822" y="3816220"/>
              <a:ext cx="2150583" cy="221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ute little boy holding fruit and vitamin car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0" t="15160" r="19240" b="15160"/>
            <a:stretch/>
          </p:blipFill>
          <p:spPr bwMode="auto">
            <a:xfrm>
              <a:off x="5106406" y="3797559"/>
              <a:ext cx="2105645" cy="2247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ute little girl holding fruit and vitamin card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2" t="17669" r="18142" b="17669"/>
            <a:stretch/>
          </p:blipFill>
          <p:spPr bwMode="auto">
            <a:xfrm>
              <a:off x="7209981" y="3881536"/>
              <a:ext cx="2303228" cy="2083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ute little boy holding fruit and vitamin card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5" t="16896" r="19245" b="16896"/>
            <a:stretch/>
          </p:blipFill>
          <p:spPr bwMode="auto">
            <a:xfrm>
              <a:off x="9513210" y="3853543"/>
              <a:ext cx="1955718" cy="213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4105" y="1863048"/>
            <a:ext cx="8023788" cy="191821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Правильно </a:t>
            </a:r>
            <a:r>
              <a:rPr lang="ru-RU" b="1" dirty="0">
                <a:solidFill>
                  <a:srgbClr val="6C38FF"/>
                </a:solidFill>
                <a:latin typeface="Proxima Nova Rg" panose="02000506030000020004" pitchFamily="2" charset="0"/>
              </a:rPr>
              <a:t>питайся </a:t>
            </a:r>
            <a:r>
              <a:rPr lang="ru-RU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–здоровья </a:t>
            </a:r>
            <a:r>
              <a:rPr lang="ru-RU" b="1" dirty="0">
                <a:solidFill>
                  <a:srgbClr val="6C38FF"/>
                </a:solidFill>
                <a:latin typeface="Proxima Nova Rg" panose="02000506030000020004" pitchFamily="2" charset="0"/>
              </a:rPr>
              <a:t>набирайся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75" y="586841"/>
            <a:ext cx="4496848" cy="7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2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696685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Лучший напиток – это вода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3514724" y="2609863"/>
            <a:ext cx="784996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Твой организм не может существовать без воды. </a:t>
            </a:r>
            <a:r>
              <a:rPr lang="ru-RU" sz="2400" dirty="0" smtClean="0">
                <a:latin typeface="Proxima Nova Rg" panose="02000506030000020004" pitchFamily="2" charset="0"/>
              </a:rPr>
              <a:t>Без воды организм не может выполнить ни одну свою функцию. </a:t>
            </a:r>
          </a:p>
          <a:p>
            <a:pPr>
              <a:spcBef>
                <a:spcPts val="300"/>
              </a:spcBef>
            </a:pPr>
            <a:r>
              <a:rPr lang="ru-RU" sz="2400" dirty="0" smtClean="0">
                <a:latin typeface="Proxima Nova Rg" panose="02000506030000020004" pitchFamily="2" charset="0"/>
              </a:rPr>
              <a:t>Вода содержится в продуктах питания, но этого недостаточно, и очень важно в течение дня пить чистую питьевую воду.</a:t>
            </a:r>
          </a:p>
          <a:p>
            <a:pPr>
              <a:spcBef>
                <a:spcPts val="300"/>
              </a:spcBef>
            </a:pPr>
            <a:endParaRPr lang="ru-RU" sz="2400" b="1" dirty="0" smtClean="0">
              <a:latin typeface="Proxima Nova Rg" panose="02000506030000020004" pitchFamily="2" charset="0"/>
            </a:endParaRPr>
          </a:p>
        </p:txBody>
      </p:sp>
      <p:pic>
        <p:nvPicPr>
          <p:cNvPr id="4098" name="Picture 2" descr="Kid drinking clean water. little caucasian boy character with bottle in hand enjoying fresh aqua. child drink, refreshment, healthy lifestyle, thirst and body hydration. cartoon vector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r="18741"/>
          <a:stretch/>
        </p:blipFill>
        <p:spPr bwMode="auto">
          <a:xfrm>
            <a:off x="486196" y="1521061"/>
            <a:ext cx="2785430" cy="43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4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696685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Жуй, не торопись!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5065016" y="2335737"/>
            <a:ext cx="638311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800" b="1" dirty="0" smtClean="0">
                <a:latin typeface="Proxima Nova Rg" panose="02000506030000020004" pitchFamily="2" charset="0"/>
              </a:rPr>
              <a:t>У нашего желудка нет зубов.</a:t>
            </a:r>
          </a:p>
          <a:p>
            <a:pPr>
              <a:spcBef>
                <a:spcPts val="600"/>
              </a:spcBef>
            </a:pPr>
            <a:r>
              <a:rPr lang="ru-RU" sz="2800" dirty="0" smtClean="0">
                <a:latin typeface="Proxima Nova Rg" panose="02000506030000020004" pitchFamily="2" charset="0"/>
              </a:rPr>
              <a:t>Важно не торопиться, тщательно пережевывать пищу, чтобы пища  хорошо переварилась </a:t>
            </a:r>
            <a:br>
              <a:rPr lang="ru-RU" sz="2800" dirty="0" smtClean="0">
                <a:latin typeface="Proxima Nova Rg" panose="02000506030000020004" pitchFamily="2" charset="0"/>
              </a:rPr>
            </a:br>
            <a:r>
              <a:rPr lang="ru-RU" sz="2800" dirty="0" smtClean="0">
                <a:latin typeface="Proxima Nova Rg" panose="02000506030000020004" pitchFamily="2" charset="0"/>
              </a:rPr>
              <a:t>и усвоилась.</a:t>
            </a:r>
          </a:p>
        </p:txBody>
      </p:sp>
      <p:pic>
        <p:nvPicPr>
          <p:cNvPr id="5124" name="Picture 4" descr="Young good looking woman eat fruit and vegeta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10179" r="15868" b="10179"/>
          <a:stretch/>
        </p:blipFill>
        <p:spPr bwMode="auto">
          <a:xfrm>
            <a:off x="748044" y="1770333"/>
            <a:ext cx="3816196" cy="33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87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696685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Есть нужно, не отвлекаясь 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4860026" y="2022899"/>
            <a:ext cx="6379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800" b="1" dirty="0" smtClean="0">
                <a:latin typeface="Proxima Nova Rg" panose="02000506030000020004" pitchFamily="2" charset="0"/>
              </a:rPr>
              <a:t>Если во время еды отвлекаться: </a:t>
            </a:r>
            <a:br>
              <a:rPr lang="ru-RU" sz="2800" b="1" dirty="0" smtClean="0">
                <a:latin typeface="Proxima Nova Rg" panose="02000506030000020004" pitchFamily="2" charset="0"/>
              </a:rPr>
            </a:br>
            <a:r>
              <a:rPr lang="ru-RU" sz="2800" dirty="0" smtClean="0">
                <a:latin typeface="Proxima Nova Rg" panose="02000506030000020004" pitchFamily="2" charset="0"/>
              </a:rPr>
              <a:t>читать, играть или смотреть в гаджеты – организм не сможет правильно переварить пищу и усвоить полезные вещества. </a:t>
            </a:r>
            <a:br>
              <a:rPr lang="ru-RU" sz="2800" dirty="0" smtClean="0">
                <a:latin typeface="Proxima Nova Rg" panose="02000506030000020004" pitchFamily="2" charset="0"/>
              </a:rPr>
            </a:br>
            <a:r>
              <a:rPr lang="ru-RU" sz="2800" dirty="0" smtClean="0">
                <a:latin typeface="Proxima Nova Rg" panose="02000506030000020004" pitchFamily="2" charset="0"/>
              </a:rPr>
              <a:t>Кроме того, можно съесть намного больше, чем нужно.</a:t>
            </a:r>
            <a:endParaRPr lang="ru-RU" sz="2800" b="1" dirty="0" smtClean="0">
              <a:latin typeface="Proxima Nova Rg" panose="02000506030000020004" pitchFamily="2" charset="0"/>
            </a:endParaRPr>
          </a:p>
        </p:txBody>
      </p:sp>
      <p:pic>
        <p:nvPicPr>
          <p:cNvPr id="6146" name="Picture 2" descr="Cartoon charecter watching t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r="9310"/>
          <a:stretch/>
        </p:blipFill>
        <p:spPr bwMode="auto">
          <a:xfrm>
            <a:off x="772663" y="2166181"/>
            <a:ext cx="3557798" cy="2800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52450" y="2022899"/>
            <a:ext cx="3981450" cy="31085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52450" y="2012112"/>
            <a:ext cx="3981450" cy="31085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20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696685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C38FF"/>
                </a:solidFill>
                <a:latin typeface="Proxima Nova Rg" panose="02000506030000020004" pitchFamily="2" charset="0"/>
              </a:rPr>
              <a:t>Физкультминутка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2324099" y="1784373"/>
            <a:ext cx="8178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Proxima Nova Rg" panose="02000506030000020004" pitchFamily="2" charset="0"/>
              </a:rPr>
              <a:t>Вот так яблоко! </a:t>
            </a:r>
            <a:r>
              <a:rPr lang="ru-RU" sz="2400" i="1" dirty="0" smtClean="0">
                <a:latin typeface="Proxima Nova Rg" panose="02000506030000020004" pitchFamily="2" charset="0"/>
              </a:rPr>
              <a:t>(руки вперед),</a:t>
            </a:r>
            <a:endParaRPr lang="ru-RU" sz="2400" i="1" dirty="0">
              <a:latin typeface="Proxima Nova Rg" panose="02000506030000020004" pitchFamily="2" charset="0"/>
            </a:endParaRPr>
          </a:p>
          <a:p>
            <a:r>
              <a:rPr lang="ru-RU" sz="2400" b="1" dirty="0">
                <a:latin typeface="Proxima Nova Rg" panose="02000506030000020004" pitchFamily="2" charset="0"/>
              </a:rPr>
              <a:t>Оно</a:t>
            </a:r>
            <a:r>
              <a:rPr lang="ru-RU" sz="2400" dirty="0">
                <a:latin typeface="Proxima Nova Rg" panose="02000506030000020004" pitchFamily="2" charset="0"/>
              </a:rPr>
              <a:t> </a:t>
            </a:r>
            <a:r>
              <a:rPr lang="ru-RU" sz="2400" i="1" dirty="0">
                <a:latin typeface="Proxima Nova Rg" panose="02000506030000020004" pitchFamily="2" charset="0"/>
              </a:rPr>
              <a:t>(руки в стороны)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Соку сладкого полно. </a:t>
            </a:r>
            <a:r>
              <a:rPr lang="ru-RU" sz="2400" i="1" dirty="0">
                <a:latin typeface="Proxima Nova Rg" panose="02000506030000020004" pitchFamily="2" charset="0"/>
              </a:rPr>
              <a:t>(руки в пояс)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Руку протяните, </a:t>
            </a:r>
            <a:r>
              <a:rPr lang="ru-RU" sz="2400" i="1" dirty="0">
                <a:latin typeface="Proxima Nova Rg" panose="02000506030000020004" pitchFamily="2" charset="0"/>
              </a:rPr>
              <a:t>(протянули руки вперед)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Яблоко сорвите. </a:t>
            </a:r>
            <a:r>
              <a:rPr lang="ru-RU" sz="2400" i="1" dirty="0">
                <a:latin typeface="Proxima Nova Rg" panose="02000506030000020004" pitchFamily="2" charset="0"/>
              </a:rPr>
              <a:t>(руки вверх)</a:t>
            </a:r>
          </a:p>
          <a:p>
            <a:r>
              <a:rPr lang="ru-RU" sz="2400" b="1" dirty="0" smtClean="0">
                <a:latin typeface="Proxima Nova Rg" panose="02000506030000020004" pitchFamily="2" charset="0"/>
              </a:rPr>
              <a:t>Стал </a:t>
            </a:r>
            <a:r>
              <a:rPr lang="ru-RU" sz="2400" b="1" dirty="0">
                <a:latin typeface="Proxima Nova Rg" panose="02000506030000020004" pitchFamily="2" charset="0"/>
              </a:rPr>
              <a:t>ветер веточку качать </a:t>
            </a:r>
            <a:r>
              <a:rPr lang="ru-RU" sz="2400" i="1" dirty="0">
                <a:latin typeface="Proxima Nova Rg" panose="02000506030000020004" pitchFamily="2" charset="0"/>
              </a:rPr>
              <a:t>(качаем вверху руками)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Трудно яблоко достать </a:t>
            </a:r>
            <a:r>
              <a:rPr lang="ru-RU" sz="2400" i="1" dirty="0">
                <a:latin typeface="Proxima Nova Rg" panose="02000506030000020004" pitchFamily="2" charset="0"/>
              </a:rPr>
              <a:t>(подтянулись)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Подпрыгну, руку протяну </a:t>
            </a:r>
            <a:r>
              <a:rPr lang="ru-RU" sz="2400" i="1" dirty="0">
                <a:latin typeface="Proxima Nova Rg" panose="02000506030000020004" pitchFamily="2" charset="0"/>
              </a:rPr>
              <a:t>(подпрыгнули)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И быстро яблоко сорву </a:t>
            </a:r>
            <a:r>
              <a:rPr lang="ru-RU" sz="2400" i="1" dirty="0">
                <a:latin typeface="Proxima Nova Rg" panose="02000506030000020004" pitchFamily="2" charset="0"/>
              </a:rPr>
              <a:t>(хлопок в ладоши над головой)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Вот так яблоко </a:t>
            </a:r>
            <a:r>
              <a:rPr lang="ru-RU" sz="2400" dirty="0" smtClean="0">
                <a:latin typeface="Proxima Nova Rg" panose="02000506030000020004" pitchFamily="2" charset="0"/>
              </a:rPr>
              <a:t>(руки вперед)</a:t>
            </a:r>
            <a:endParaRPr lang="ru-RU" sz="2400" i="1" dirty="0">
              <a:latin typeface="Proxima Nova Rg" panose="02000506030000020004" pitchFamily="2" charset="0"/>
            </a:endParaRPr>
          </a:p>
          <a:p>
            <a:r>
              <a:rPr lang="ru-RU" sz="2400" b="1" dirty="0">
                <a:latin typeface="Proxima Nova Rg" panose="02000506030000020004" pitchFamily="2" charset="0"/>
              </a:rPr>
              <a:t>Оно</a:t>
            </a:r>
            <a:r>
              <a:rPr lang="ru-RU" sz="2400" dirty="0">
                <a:latin typeface="Proxima Nova Rg" panose="02000506030000020004" pitchFamily="2" charset="0"/>
              </a:rPr>
              <a:t> </a:t>
            </a:r>
            <a:r>
              <a:rPr lang="ru-RU" sz="2400" i="1" dirty="0">
                <a:latin typeface="Proxima Nova Rg" panose="02000506030000020004" pitchFamily="2" charset="0"/>
              </a:rPr>
              <a:t>(руки в стороны)</a:t>
            </a:r>
          </a:p>
          <a:p>
            <a:r>
              <a:rPr lang="ru-RU" sz="2400" b="1" dirty="0">
                <a:latin typeface="Proxima Nova Rg" panose="02000506030000020004" pitchFamily="2" charset="0"/>
              </a:rPr>
              <a:t>Соку сладкого полно. </a:t>
            </a:r>
            <a:r>
              <a:rPr lang="ru-RU" sz="2400" i="1" dirty="0" smtClean="0">
                <a:latin typeface="Proxima Nova Rg" panose="02000506030000020004" pitchFamily="2" charset="0"/>
              </a:rPr>
              <a:t>(</a:t>
            </a:r>
            <a:r>
              <a:rPr lang="ru-RU" sz="2400" i="1" dirty="0">
                <a:latin typeface="Proxima Nova Rg" panose="02000506030000020004" pitchFamily="2" charset="0"/>
              </a:rPr>
              <a:t>руки в пояс</a:t>
            </a:r>
            <a:r>
              <a:rPr lang="ru-RU" sz="2400" i="1" dirty="0" smtClean="0">
                <a:latin typeface="Proxima Nova Rg" panose="02000506030000020004" pitchFamily="2" charset="0"/>
              </a:rPr>
              <a:t>)</a:t>
            </a:r>
            <a:endParaRPr lang="ru-RU" sz="2400" i="1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3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6C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85874" y="346514"/>
            <a:ext cx="9620250" cy="6353175"/>
            <a:chOff x="1285874" y="346514"/>
            <a:chExt cx="9620250" cy="635317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874" y="346514"/>
              <a:ext cx="9620250" cy="635317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568751" y="419878"/>
              <a:ext cx="3610947" cy="1156995"/>
            </a:xfrm>
            <a:prstGeom prst="rect">
              <a:avLst/>
            </a:prstGeom>
            <a:solidFill>
              <a:srgbClr val="F6C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494786" y="398210"/>
            <a:ext cx="422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Proxima Nova Rg" panose="02000506030000020004" pitchFamily="2" charset="0"/>
              </a:rPr>
              <a:t>Выбери продукты, которые ты </a:t>
            </a:r>
            <a:br>
              <a:rPr lang="ru-RU" dirty="0" smtClean="0">
                <a:latin typeface="Proxima Nova Rg" panose="02000506030000020004" pitchFamily="2" charset="0"/>
              </a:rPr>
            </a:br>
            <a:r>
              <a:rPr lang="ru-RU" dirty="0" smtClean="0">
                <a:latin typeface="Proxima Nova Rg" panose="02000506030000020004" pitchFamily="2" charset="0"/>
              </a:rPr>
              <a:t>ешь каждый день, и напиши их </a:t>
            </a:r>
            <a:br>
              <a:rPr lang="ru-RU" dirty="0" smtClean="0">
                <a:latin typeface="Proxima Nova Rg" panose="02000506030000020004" pitchFamily="2" charset="0"/>
              </a:rPr>
            </a:br>
            <a:r>
              <a:rPr lang="ru-RU" dirty="0" smtClean="0">
                <a:latin typeface="Proxima Nova Rg" panose="02000506030000020004" pitchFamily="2" charset="0"/>
              </a:rPr>
              <a:t>на тарелках с завтраком, обедом, полдником и ужином</a:t>
            </a:r>
            <a:endParaRPr lang="ru-RU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3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6C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34" y="449944"/>
            <a:ext cx="6949732" cy="5958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3150" y="371475"/>
            <a:ext cx="1543050" cy="342900"/>
          </a:xfrm>
          <a:prstGeom prst="rect">
            <a:avLst/>
          </a:prstGeom>
          <a:solidFill>
            <a:srgbClr val="F6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11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6C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343150" y="371475"/>
            <a:ext cx="1543050" cy="342900"/>
          </a:xfrm>
          <a:prstGeom prst="rect">
            <a:avLst/>
          </a:prstGeom>
          <a:solidFill>
            <a:srgbClr val="F6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220687" y="1150714"/>
            <a:ext cx="7749132" cy="5338592"/>
            <a:chOff x="1567543" y="247997"/>
            <a:chExt cx="9055419" cy="62385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038" y="371475"/>
              <a:ext cx="9053924" cy="611505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567543" y="247997"/>
              <a:ext cx="2380343" cy="1087316"/>
            </a:xfrm>
            <a:prstGeom prst="rect">
              <a:avLst/>
            </a:prstGeom>
            <a:solidFill>
              <a:srgbClr val="F6C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748044" y="568223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94C96"/>
                </a:solidFill>
                <a:latin typeface="Proxima Nova Rg" panose="02000506030000020004" pitchFamily="2" charset="0"/>
              </a:rPr>
              <a:t>Здоровый перекус</a:t>
            </a:r>
            <a:endParaRPr lang="ru-RU" sz="4000" b="1" dirty="0">
              <a:solidFill>
                <a:srgbClr val="C94C96"/>
              </a:solidFill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395" y="455385"/>
            <a:ext cx="8495939" cy="62297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82615" y="371475"/>
            <a:ext cx="2039816" cy="552348"/>
          </a:xfrm>
          <a:prstGeom prst="rect">
            <a:avLst/>
          </a:prstGeom>
          <a:solidFill>
            <a:srgbClr val="F6C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10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E70D1A-130E-41D1-9424-4A3935BB34A1}"/>
              </a:ext>
            </a:extLst>
          </p:cNvPr>
          <p:cNvSpPr/>
          <p:nvPr/>
        </p:nvSpPr>
        <p:spPr>
          <a:xfrm>
            <a:off x="0" y="51999"/>
            <a:ext cx="12192000" cy="6858000"/>
          </a:xfrm>
          <a:prstGeom prst="rect">
            <a:avLst/>
          </a:prstGeom>
          <a:solidFill>
            <a:srgbClr val="F09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59E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1099" t="47881" r="14255" b="17698"/>
          <a:stretch/>
        </p:blipFill>
        <p:spPr>
          <a:xfrm>
            <a:off x="159997" y="333065"/>
            <a:ext cx="1420384" cy="2230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 l="86389" t="64900" b="5434"/>
          <a:stretch>
            <a:fillRect/>
          </a:stretch>
        </p:blipFill>
        <p:spPr>
          <a:xfrm>
            <a:off x="10872050" y="4278924"/>
            <a:ext cx="1319950" cy="1922585"/>
          </a:xfrm>
          <a:custGeom>
            <a:avLst/>
            <a:gdLst>
              <a:gd name="connsiteX0" fmla="*/ 0 w 1319950"/>
              <a:gd name="connsiteY0" fmla="*/ 0 h 1922585"/>
              <a:gd name="connsiteX1" fmla="*/ 1319950 w 1319950"/>
              <a:gd name="connsiteY1" fmla="*/ 0 h 1922585"/>
              <a:gd name="connsiteX2" fmla="*/ 1319950 w 1319950"/>
              <a:gd name="connsiteY2" fmla="*/ 1922585 h 1922585"/>
              <a:gd name="connsiteX3" fmla="*/ 0 w 1319950"/>
              <a:gd name="connsiteY3" fmla="*/ 1922585 h 192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950" h="1922585">
                <a:moveTo>
                  <a:pt x="0" y="0"/>
                </a:moveTo>
                <a:lnTo>
                  <a:pt x="1319950" y="0"/>
                </a:lnTo>
                <a:lnTo>
                  <a:pt x="1319950" y="1922585"/>
                </a:lnTo>
                <a:lnTo>
                  <a:pt x="0" y="1922585"/>
                </a:lnTo>
                <a:close/>
              </a:path>
            </a:pathLst>
          </a:custGeom>
        </p:spPr>
      </p:pic>
      <p:grpSp>
        <p:nvGrpSpPr>
          <p:cNvPr id="4" name="Группа 3"/>
          <p:cNvGrpSpPr/>
          <p:nvPr/>
        </p:nvGrpSpPr>
        <p:grpSpPr>
          <a:xfrm>
            <a:off x="3178736" y="381752"/>
            <a:ext cx="5834528" cy="6297238"/>
            <a:chOff x="3469129" y="147105"/>
            <a:chExt cx="5834528" cy="629723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469129" y="147105"/>
              <a:ext cx="5834528" cy="6297238"/>
            </a:xfrm>
            <a:prstGeom prst="roundRect">
              <a:avLst>
                <a:gd name="adj" fmla="val 68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0DBDA-91A1-E443-A356-77BB44447699}"/>
                </a:ext>
              </a:extLst>
            </p:cNvPr>
            <p:cNvSpPr txBox="1"/>
            <p:nvPr/>
          </p:nvSpPr>
          <p:spPr>
            <a:xfrm>
              <a:off x="4020213" y="1337733"/>
              <a:ext cx="4723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sz="2400" b="1" dirty="0" smtClean="0">
                  <a:latin typeface="Proxima Nova Rg" panose="02000506030000020004" pitchFamily="2" charset="0"/>
                </a:rPr>
                <a:t>Круглый</a:t>
              </a:r>
              <a:r>
                <a:rPr lang="ru-RU" sz="2400" b="1" dirty="0">
                  <a:latin typeface="Proxima Nova Rg" panose="02000506030000020004" pitchFamily="2" charset="0"/>
                </a:rPr>
                <a:t>, сочный, рыжий </a:t>
              </a:r>
              <a:r>
                <a:rPr lang="ru-RU" sz="2400" b="1" dirty="0" smtClean="0">
                  <a:latin typeface="Proxima Nova Rg" panose="02000506030000020004" pitchFamily="2" charset="0"/>
                </a:rPr>
                <a:t>я,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r>
                <a:rPr lang="ru-RU" sz="2400" b="1" dirty="0" smtClean="0">
                  <a:latin typeface="Proxima Nova Rg" panose="02000506030000020004" pitchFamily="2" charset="0"/>
                </a:rPr>
                <a:t>Много </a:t>
              </a:r>
              <a:r>
                <a:rPr lang="ru-RU" sz="2400" b="1" dirty="0">
                  <a:latin typeface="Proxima Nova Rg" panose="02000506030000020004" pitchFamily="2" charset="0"/>
                </a:rPr>
                <a:t>сока у </a:t>
              </a:r>
              <a:r>
                <a:rPr lang="ru-RU" sz="2400" b="1" dirty="0" smtClean="0">
                  <a:latin typeface="Proxima Nova Rg" panose="02000506030000020004" pitchFamily="2" charset="0"/>
                </a:rPr>
                <a:t>меня</a:t>
              </a:r>
              <a:r>
                <a:rPr lang="en-US" sz="2400" b="1" dirty="0">
                  <a:latin typeface="Proxima Nova Rg" panose="02000506030000020004" pitchFamily="2" charset="0"/>
                </a:rPr>
                <a:t>.</a:t>
              </a:r>
              <a:endParaRPr lang="ru-RU" sz="2400" b="1" dirty="0" smtClean="0">
                <a:latin typeface="Proxima Nova Rg" panose="02000506030000020004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C0DBDA-91A1-E443-A356-77BB44447699}"/>
                </a:ext>
              </a:extLst>
            </p:cNvPr>
            <p:cNvSpPr txBox="1"/>
            <p:nvPr/>
          </p:nvSpPr>
          <p:spPr>
            <a:xfrm>
              <a:off x="3985042" y="2443220"/>
              <a:ext cx="47233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sz="2400" b="1" dirty="0" smtClean="0">
                  <a:latin typeface="Proxima Nova Rg" panose="02000506030000020004" pitchFamily="2" charset="0"/>
                </a:rPr>
                <a:t>Вкусное и красное, 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r>
                <a:rPr lang="ru-RU" sz="2400" b="1" dirty="0" smtClean="0">
                  <a:latin typeface="Proxima Nova Rg" panose="02000506030000020004" pitchFamily="2" charset="0"/>
                </a:rPr>
                <a:t>Хрустящее, прекрасное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r>
                <a:rPr lang="ru-RU" sz="2400" b="1" dirty="0" smtClean="0">
                  <a:latin typeface="Proxima Nova Rg" panose="02000506030000020004" pitchFamily="2" charset="0"/>
                </a:rPr>
                <a:t>Кислое и сладкое,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r>
                <a:rPr lang="ru-RU" sz="2400" b="1" dirty="0" smtClean="0">
                  <a:latin typeface="Proxima Nova Rg" panose="02000506030000020004" pitchFamily="2" charset="0"/>
                </a:rPr>
                <a:t>Наливное, яркое!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endParaRPr lang="ru-RU" sz="2400" b="1" dirty="0" smtClean="0">
                <a:latin typeface="Proxima Nova Rg" panose="02000506030000020004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C0DBDA-91A1-E443-A356-77BB44447699}"/>
                </a:ext>
              </a:extLst>
            </p:cNvPr>
            <p:cNvSpPr txBox="1"/>
            <p:nvPr/>
          </p:nvSpPr>
          <p:spPr>
            <a:xfrm>
              <a:off x="3985042" y="4382212"/>
              <a:ext cx="47233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sz="2400" b="1" dirty="0" smtClean="0">
                  <a:latin typeface="Proxima Nova Rg" panose="02000506030000020004" pitchFamily="2" charset="0"/>
                </a:rPr>
                <a:t>Спелая и сладкая,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r>
                <a:rPr lang="ru-RU" sz="2400" b="1" dirty="0" smtClean="0">
                  <a:latin typeface="Proxima Nova Rg" panose="02000506030000020004" pitchFamily="2" charset="0"/>
                </a:rPr>
                <a:t>С косточкой внутри,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r>
                <a:rPr lang="ru-RU" sz="2400" b="1" dirty="0" smtClean="0">
                  <a:latin typeface="Proxima Nova Rg" panose="02000506030000020004" pitchFamily="2" charset="0"/>
                </a:rPr>
                <a:t>На зеленой веточке</a:t>
              </a:r>
              <a:br>
                <a:rPr lang="ru-RU" sz="2400" b="1" dirty="0" smtClean="0">
                  <a:latin typeface="Proxima Nova Rg" panose="02000506030000020004" pitchFamily="2" charset="0"/>
                </a:rPr>
              </a:br>
              <a:r>
                <a:rPr lang="ru-RU" sz="2400" b="1" dirty="0" smtClean="0">
                  <a:latin typeface="Proxima Nova Rg" panose="02000506030000020004" pitchFamily="2" charset="0"/>
                </a:rPr>
                <a:t>С подружкой вместе мы.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66837" t="-155" r="14927" b="70725"/>
          <a:stretch/>
        </p:blipFill>
        <p:spPr>
          <a:xfrm>
            <a:off x="9777045" y="381752"/>
            <a:ext cx="1768509" cy="19072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82365" t="26949" r="5408" b="52894"/>
          <a:stretch/>
        </p:blipFill>
        <p:spPr>
          <a:xfrm>
            <a:off x="804168" y="5022957"/>
            <a:ext cx="1185706" cy="130628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748044" y="586689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Загадки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40100" y="1347352"/>
            <a:ext cx="5486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40100" y="2563799"/>
            <a:ext cx="5486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40100" y="4456099"/>
            <a:ext cx="5486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6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E70D1A-130E-41D1-9424-4A3935BB34A1}"/>
              </a:ext>
            </a:extLst>
          </p:cNvPr>
          <p:cNvSpPr/>
          <p:nvPr/>
        </p:nvSpPr>
        <p:spPr>
          <a:xfrm>
            <a:off x="0" y="51999"/>
            <a:ext cx="12192000" cy="6858000"/>
          </a:xfrm>
          <a:prstGeom prst="rect">
            <a:avLst/>
          </a:prstGeom>
          <a:solidFill>
            <a:srgbClr val="F09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59E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71099" t="47881" r="14255" b="17698"/>
          <a:stretch/>
        </p:blipFill>
        <p:spPr>
          <a:xfrm>
            <a:off x="159997" y="333065"/>
            <a:ext cx="1420384" cy="2230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rcRect l="86389" t="64900" b="5434"/>
          <a:stretch>
            <a:fillRect/>
          </a:stretch>
        </p:blipFill>
        <p:spPr>
          <a:xfrm>
            <a:off x="10872050" y="4278924"/>
            <a:ext cx="1319950" cy="1922585"/>
          </a:xfrm>
          <a:custGeom>
            <a:avLst/>
            <a:gdLst>
              <a:gd name="connsiteX0" fmla="*/ 0 w 1319950"/>
              <a:gd name="connsiteY0" fmla="*/ 0 h 1922585"/>
              <a:gd name="connsiteX1" fmla="*/ 1319950 w 1319950"/>
              <a:gd name="connsiteY1" fmla="*/ 0 h 1922585"/>
              <a:gd name="connsiteX2" fmla="*/ 1319950 w 1319950"/>
              <a:gd name="connsiteY2" fmla="*/ 1922585 h 1922585"/>
              <a:gd name="connsiteX3" fmla="*/ 0 w 1319950"/>
              <a:gd name="connsiteY3" fmla="*/ 1922585 h 192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9950" h="1922585">
                <a:moveTo>
                  <a:pt x="0" y="0"/>
                </a:moveTo>
                <a:lnTo>
                  <a:pt x="1319950" y="0"/>
                </a:lnTo>
                <a:lnTo>
                  <a:pt x="1319950" y="1922585"/>
                </a:lnTo>
                <a:lnTo>
                  <a:pt x="0" y="1922585"/>
                </a:lnTo>
                <a:close/>
              </a:path>
            </a:pathLst>
          </a:cu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54717" y="381752"/>
            <a:ext cx="6075881" cy="6279292"/>
          </a:xfrm>
          <a:prstGeom prst="roundRect">
            <a:avLst>
              <a:gd name="adj" fmla="val 6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3563555" y="1448432"/>
            <a:ext cx="5148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Полосатый и зеленый,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С кучей косточек внутри,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Если спелый – красный, сладкий,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И во мне много воды.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3563554" y="3097210"/>
            <a:ext cx="4189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Спелый, желтый, сладкий,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С толстой кожурой.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Хочешь витаминов?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Быстрей меня открой.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66837" t="-155" r="14927" b="70725"/>
          <a:stretch/>
        </p:blipFill>
        <p:spPr>
          <a:xfrm>
            <a:off x="9777045" y="381752"/>
            <a:ext cx="1768509" cy="19072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82365" t="26949" r="5408" b="52894"/>
          <a:stretch/>
        </p:blipFill>
        <p:spPr>
          <a:xfrm>
            <a:off x="804168" y="5022957"/>
            <a:ext cx="1185706" cy="1306287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748044" y="636151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Загадки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3563554" y="4777394"/>
            <a:ext cx="469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В жаркий солнечный денёк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Вижу яркий огонёк.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С грядки я его сорвал,</a:t>
            </a:r>
            <a:br>
              <a:rPr lang="ru-RU" sz="2400" b="1" dirty="0" smtClean="0">
                <a:latin typeface="Proxima Nova Rg" panose="02000506030000020004" pitchFamily="2" charset="0"/>
              </a:rPr>
            </a:br>
            <a:r>
              <a:rPr lang="ru-RU" sz="2400" b="1" dirty="0" smtClean="0">
                <a:latin typeface="Proxima Nova Rg" panose="02000506030000020004" pitchFamily="2" charset="0"/>
              </a:rPr>
              <a:t>Красной ягодкой назвал.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40100" y="3056192"/>
            <a:ext cx="5486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40100" y="1347352"/>
            <a:ext cx="5486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40100" y="4680722"/>
            <a:ext cx="5486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70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696685"/>
            <a:ext cx="10616642" cy="6615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Соедини пословицы </a:t>
            </a:r>
            <a:r>
              <a:rPr lang="ru-RU" sz="3200" b="1" dirty="0">
                <a:solidFill>
                  <a:srgbClr val="6C38FF"/>
                </a:solidFill>
                <a:latin typeface="Proxima Nova Rg" panose="02000506030000020004" pitchFamily="2" charset="0"/>
              </a:rPr>
              <a:t>о </a:t>
            </a:r>
            <a:r>
              <a:rPr lang="ru-RU" sz="32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еде и </a:t>
            </a:r>
            <a:r>
              <a:rPr lang="ru-RU" sz="3200" b="1" dirty="0">
                <a:solidFill>
                  <a:srgbClr val="6C38FF"/>
                </a:solidFill>
                <a:latin typeface="Proxima Nova Rg" panose="02000506030000020004" pitchFamily="2" charset="0"/>
              </a:rPr>
              <a:t>объясни их </a:t>
            </a:r>
            <a:r>
              <a:rPr lang="ru-RU" sz="32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значение.</a:t>
            </a:r>
            <a:endParaRPr lang="ru-RU" sz="32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0770" y="2364070"/>
            <a:ext cx="30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Горьким лечат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3" y="3441138"/>
            <a:ext cx="30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сладким калечат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0770" y="2913633"/>
            <a:ext cx="36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Завтрак съешь сам,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3" y="5597162"/>
            <a:ext cx="447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обед раздели с другом, ужин отдай врагу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0770" y="3551302"/>
            <a:ext cx="36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Щи да каша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3" y="2289804"/>
            <a:ext cx="233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пища наша.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0771" y="4676649"/>
            <a:ext cx="135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Хлеб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3" y="2913126"/>
            <a:ext cx="30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всему голова.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0771" y="5246499"/>
            <a:ext cx="167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Аппетит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4" y="4591608"/>
            <a:ext cx="434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приходит во время еды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0771" y="5814833"/>
            <a:ext cx="2175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Когда я ем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3" y="1675205"/>
            <a:ext cx="2339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 smtClean="0">
                <a:latin typeface="Proxima Nova Rg" panose="02000506030000020004" pitchFamily="2" charset="0"/>
              </a:rPr>
              <a:t>я глух и нем.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62434" y="1690378"/>
            <a:ext cx="30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>
                <a:latin typeface="Proxima Nova Rg" panose="02000506030000020004" pitchFamily="2" charset="0"/>
              </a:rPr>
              <a:t>Кто как жует</a:t>
            </a:r>
            <a:endParaRPr lang="ru-RU" sz="2400" b="1" dirty="0" smtClean="0">
              <a:latin typeface="Proxima Nova Rg" panose="0200050603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3" y="4012967"/>
            <a:ext cx="2703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>
                <a:latin typeface="Proxima Nova Rg" panose="02000506030000020004" pitchFamily="2" charset="0"/>
              </a:rPr>
              <a:t>тот так и живет.</a:t>
            </a:r>
            <a:endParaRPr lang="ru-RU" sz="2400" b="1" dirty="0" smtClean="0">
              <a:latin typeface="Proxima Nova Rg" panose="0200050603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0771" y="4109832"/>
            <a:ext cx="229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>
                <a:latin typeface="Proxima Nova Rg" panose="02000506030000020004" pitchFamily="2" charset="0"/>
              </a:rPr>
              <a:t>Кашу маслом</a:t>
            </a:r>
            <a:endParaRPr lang="ru-RU" sz="2400" b="1" dirty="0" smtClean="0">
              <a:latin typeface="Proxima Nova Rg" panose="0200050603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6828563" y="5094385"/>
            <a:ext cx="305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400" b="1" dirty="0">
                <a:latin typeface="Proxima Nova Rg" panose="02000506030000020004" pitchFamily="2" charset="0"/>
              </a:rPr>
              <a:t>не испортишь</a:t>
            </a:r>
            <a:r>
              <a:rPr lang="ru-RU" sz="2400" b="1" dirty="0" smtClean="0">
                <a:latin typeface="Proxima Nova Rg" panose="0200050603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03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14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450" y="555907"/>
            <a:ext cx="8967913" cy="741606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6C38FF"/>
                </a:solidFill>
                <a:latin typeface="Proxima Nova Rg" panose="02000506030000020004" pitchFamily="2" charset="0"/>
              </a:rPr>
              <a:t>Здоровое питание </a:t>
            </a:r>
            <a:r>
              <a:rPr lang="ru-RU" sz="44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– это…</a:t>
            </a:r>
            <a:endParaRPr lang="ru-RU" sz="44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09152" y="1723393"/>
            <a:ext cx="8549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Proxima Nova Rg" panose="02000506030000020004" pitchFamily="2" charset="0"/>
              </a:rPr>
              <a:t>Здоровое питание помогает нам расти, нормально развиваться, способствует сохранению и укреплению здоровья.</a:t>
            </a:r>
            <a:r>
              <a:rPr lang="en-US" sz="2400" dirty="0" smtClean="0">
                <a:latin typeface="Proxima Nova Rg" panose="02000506030000020004" pitchFamily="2" charset="0"/>
              </a:rPr>
              <a:t> </a:t>
            </a:r>
            <a:r>
              <a:rPr lang="ru-RU" sz="2400" dirty="0" smtClean="0">
                <a:latin typeface="Proxima Nova Rg" panose="02000506030000020004" pitchFamily="2" charset="0"/>
              </a:rPr>
              <a:t>Из продуктов питания  мы получаем вещества, которые нужны для правильной работы организма.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609152" y="3701530"/>
            <a:ext cx="8736588" cy="2390926"/>
            <a:chOff x="1609152" y="3701530"/>
            <a:chExt cx="8736588" cy="239092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09152" y="3701530"/>
              <a:ext cx="8736588" cy="2390926"/>
              <a:chOff x="738295" y="3828643"/>
              <a:chExt cx="8736588" cy="2390926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295" y="3828643"/>
                <a:ext cx="2590893" cy="239092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1433" y="3828643"/>
                <a:ext cx="2950312" cy="239092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3990" y="3846046"/>
                <a:ext cx="2590893" cy="235611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</p:grpSp>
        <p:sp>
          <p:nvSpPr>
            <p:cNvPr id="15" name="Прямоугольник 14"/>
            <p:cNvSpPr/>
            <p:nvPr/>
          </p:nvSpPr>
          <p:spPr>
            <a:xfrm>
              <a:off x="1691640" y="3794760"/>
              <a:ext cx="617220" cy="259080"/>
            </a:xfrm>
            <a:prstGeom prst="rect">
              <a:avLst/>
            </a:prstGeom>
            <a:solidFill>
              <a:srgbClr val="F09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27476" y="3970020"/>
              <a:ext cx="767483" cy="342900"/>
            </a:xfrm>
            <a:prstGeom prst="rect">
              <a:avLst/>
            </a:prstGeom>
            <a:solidFill>
              <a:srgbClr val="F09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70441" y="3819894"/>
              <a:ext cx="1060199" cy="342900"/>
            </a:xfrm>
            <a:prstGeom prst="rect">
              <a:avLst/>
            </a:prstGeom>
            <a:solidFill>
              <a:srgbClr val="F09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1694883" y="3796630"/>
            <a:ext cx="122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roxima Nova Rg" panose="02000506030000020004" pitchFamily="2" charset="0"/>
              </a:rPr>
              <a:t>Белки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4627476" y="3796630"/>
            <a:ext cx="122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roxima Nova Rg" panose="02000506030000020004" pitchFamily="2" charset="0"/>
              </a:rPr>
              <a:t>Жиры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7867446" y="3812274"/>
            <a:ext cx="187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Proxima Nova Rg" panose="02000506030000020004" pitchFamily="2" charset="0"/>
              </a:rPr>
              <a:t>Углеводы</a:t>
            </a:r>
          </a:p>
        </p:txBody>
      </p:sp>
    </p:spTree>
    <p:extLst>
      <p:ext uri="{BB962C8B-B14F-4D97-AF65-F5344CB8AC3E}">
        <p14:creationId xmlns:p14="http://schemas.microsoft.com/office/powerpoint/2010/main" val="289101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pic>
        <p:nvPicPr>
          <p:cNvPr id="26" name="Рисунок 25" descr="Cute child-like food instagram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28754" r="14016" b="19798"/>
          <a:stretch>
            <a:fillRect/>
          </a:stretch>
        </p:blipFill>
        <p:spPr bwMode="auto">
          <a:xfrm>
            <a:off x="3898184" y="2183740"/>
            <a:ext cx="4316361" cy="3067664"/>
          </a:xfrm>
          <a:custGeom>
            <a:avLst/>
            <a:gdLst>
              <a:gd name="connsiteX0" fmla="*/ 2143432 w 4316361"/>
              <a:gd name="connsiteY0" fmla="*/ 0 h 3067664"/>
              <a:gd name="connsiteX1" fmla="*/ 2595716 w 4316361"/>
              <a:gd name="connsiteY1" fmla="*/ 0 h 3067664"/>
              <a:gd name="connsiteX2" fmla="*/ 3559277 w 4316361"/>
              <a:gd name="connsiteY2" fmla="*/ 904567 h 3067664"/>
              <a:gd name="connsiteX3" fmla="*/ 4257368 w 4316361"/>
              <a:gd name="connsiteY3" fmla="*/ 1091380 h 3067664"/>
              <a:gd name="connsiteX4" fmla="*/ 4316361 w 4316361"/>
              <a:gd name="connsiteY4" fmla="*/ 1533832 h 3067664"/>
              <a:gd name="connsiteX5" fmla="*/ 4267200 w 4316361"/>
              <a:gd name="connsiteY5" fmla="*/ 2172929 h 3067664"/>
              <a:gd name="connsiteX6" fmla="*/ 3883742 w 4316361"/>
              <a:gd name="connsiteY6" fmla="*/ 2438400 h 3067664"/>
              <a:gd name="connsiteX7" fmla="*/ 3628103 w 4316361"/>
              <a:gd name="connsiteY7" fmla="*/ 2910348 h 3067664"/>
              <a:gd name="connsiteX8" fmla="*/ 2989006 w 4316361"/>
              <a:gd name="connsiteY8" fmla="*/ 3057832 h 3067664"/>
              <a:gd name="connsiteX9" fmla="*/ 1317523 w 4316361"/>
              <a:gd name="connsiteY9" fmla="*/ 3067664 h 3067664"/>
              <a:gd name="connsiteX10" fmla="*/ 403123 w 4316361"/>
              <a:gd name="connsiteY10" fmla="*/ 2930013 h 3067664"/>
              <a:gd name="connsiteX11" fmla="*/ 255639 w 4316361"/>
              <a:gd name="connsiteY11" fmla="*/ 2556387 h 3067664"/>
              <a:gd name="connsiteX12" fmla="*/ 403123 w 4316361"/>
              <a:gd name="connsiteY12" fmla="*/ 2330245 h 3067664"/>
              <a:gd name="connsiteX13" fmla="*/ 432619 w 4316361"/>
              <a:gd name="connsiteY13" fmla="*/ 2143432 h 3067664"/>
              <a:gd name="connsiteX14" fmla="*/ 294968 w 4316361"/>
              <a:gd name="connsiteY14" fmla="*/ 1789471 h 3067664"/>
              <a:gd name="connsiteX15" fmla="*/ 0 w 4316361"/>
              <a:gd name="connsiteY15" fmla="*/ 1150374 h 3067664"/>
              <a:gd name="connsiteX16" fmla="*/ 127819 w 4316361"/>
              <a:gd name="connsiteY16" fmla="*/ 806245 h 3067664"/>
              <a:gd name="connsiteX17" fmla="*/ 206477 w 4316361"/>
              <a:gd name="connsiteY17" fmla="*/ 737419 h 3067664"/>
              <a:gd name="connsiteX18" fmla="*/ 924232 w 4316361"/>
              <a:gd name="connsiteY18" fmla="*/ 698090 h 3067664"/>
              <a:gd name="connsiteX19" fmla="*/ 1160206 w 4316361"/>
              <a:gd name="connsiteY19" fmla="*/ 599767 h 3067664"/>
              <a:gd name="connsiteX20" fmla="*/ 1366684 w 4316361"/>
              <a:gd name="connsiteY20" fmla="*/ 186813 h 3067664"/>
              <a:gd name="connsiteX21" fmla="*/ 1818968 w 4316361"/>
              <a:gd name="connsiteY21" fmla="*/ 68825 h 30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16361" h="3067664">
                <a:moveTo>
                  <a:pt x="2143432" y="0"/>
                </a:moveTo>
                <a:lnTo>
                  <a:pt x="2595716" y="0"/>
                </a:lnTo>
                <a:lnTo>
                  <a:pt x="3559277" y="904567"/>
                </a:lnTo>
                <a:lnTo>
                  <a:pt x="4257368" y="1091380"/>
                </a:lnTo>
                <a:lnTo>
                  <a:pt x="4316361" y="1533832"/>
                </a:lnTo>
                <a:lnTo>
                  <a:pt x="4267200" y="2172929"/>
                </a:lnTo>
                <a:lnTo>
                  <a:pt x="3883742" y="2438400"/>
                </a:lnTo>
                <a:lnTo>
                  <a:pt x="3628103" y="2910348"/>
                </a:lnTo>
                <a:lnTo>
                  <a:pt x="2989006" y="3057832"/>
                </a:lnTo>
                <a:lnTo>
                  <a:pt x="1317523" y="3067664"/>
                </a:lnTo>
                <a:lnTo>
                  <a:pt x="403123" y="2930013"/>
                </a:lnTo>
                <a:lnTo>
                  <a:pt x="255639" y="2556387"/>
                </a:lnTo>
                <a:lnTo>
                  <a:pt x="403123" y="2330245"/>
                </a:lnTo>
                <a:lnTo>
                  <a:pt x="432619" y="2143432"/>
                </a:lnTo>
                <a:lnTo>
                  <a:pt x="294968" y="1789471"/>
                </a:lnTo>
                <a:lnTo>
                  <a:pt x="0" y="1150374"/>
                </a:lnTo>
                <a:lnTo>
                  <a:pt x="127819" y="806245"/>
                </a:lnTo>
                <a:lnTo>
                  <a:pt x="206477" y="737419"/>
                </a:lnTo>
                <a:lnTo>
                  <a:pt x="924232" y="698090"/>
                </a:lnTo>
                <a:lnTo>
                  <a:pt x="1160206" y="599767"/>
                </a:lnTo>
                <a:lnTo>
                  <a:pt x="1366684" y="186813"/>
                </a:lnTo>
                <a:lnTo>
                  <a:pt x="1818968" y="688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391884"/>
            <a:ext cx="10616642" cy="130628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БУДЬ ЗДОРОВ!</a:t>
            </a:r>
            <a:endParaRPr lang="ru-RU" sz="44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9889" y="5178768"/>
            <a:ext cx="10616642" cy="1306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Proxima Nova Rg" panose="02000506030000020004" pitchFamily="2" charset="0"/>
              </a:rPr>
              <a:t>Занятие составлено по материалам методического пособия Всемирной организации </a:t>
            </a: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  <a:latin typeface="Proxima Nova Rg" panose="02000506030000020004" pitchFamily="2" charset="0"/>
              </a:rPr>
              <a:t>здравоохранения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Proxima Nova Rg" panose="02000506030000020004" pitchFamily="2" charset="0"/>
              </a:rPr>
              <a:t/>
            </a:r>
            <a:b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Proxima Nova Rg" panose="02000506030000020004" pitchFamily="2" charset="0"/>
              </a:rPr>
            </a:br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  <a:latin typeface="Proxima Nova Rg" panose="02000506030000020004" pitchFamily="2" charset="0"/>
              </a:rPr>
              <a:t>«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Proxima Nova Rg" panose="02000506030000020004" pitchFamily="2" charset="0"/>
              </a:rPr>
              <a:t>Руководство по детскому питанию и физической активности».</a:t>
            </a:r>
            <a:endParaRPr lang="ru-RU" sz="1200" b="1" dirty="0">
              <a:solidFill>
                <a:schemeClr val="bg1">
                  <a:lumMod val="75000"/>
                </a:schemeClr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35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8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pic>
        <p:nvPicPr>
          <p:cNvPr id="1026" name="Picture 2" descr="Smiling girl and boy jumping for joy and hands up cute children isolated persons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7" y="1989175"/>
            <a:ext cx="4378903" cy="32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796" y="524487"/>
            <a:ext cx="9519138" cy="11446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Если ты правильно питаешься, </a:t>
            </a:r>
            <a:b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</a:br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то у тебя …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4911100" y="2335737"/>
            <a:ext cx="6829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Proxima Nova Rg" panose="02000506030000020004" pitchFamily="2" charset="0"/>
              </a:rPr>
              <a:t>успешная учеба, хорошая память, </a:t>
            </a:r>
            <a:br>
              <a:rPr lang="ru-RU" sz="2800" dirty="0" smtClean="0">
                <a:latin typeface="Proxima Nova Rg" panose="02000506030000020004" pitchFamily="2" charset="0"/>
              </a:rPr>
            </a:br>
            <a:r>
              <a:rPr lang="ru-RU" sz="2800" dirty="0" smtClean="0">
                <a:latin typeface="Proxima Nova Rg" panose="02000506030000020004" pitchFamily="2" charset="0"/>
              </a:rPr>
              <a:t>сила, ловкость, выносливость, здоровые зубы, хорошее зрение,  правильная осанка, хорошее настроение, хорошее самочувствие.</a:t>
            </a:r>
            <a:endParaRPr lang="ru-RU" sz="28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00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408372"/>
            <a:ext cx="10616642" cy="7527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Питание должно быть разнообразным 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073" y="1422733"/>
            <a:ext cx="7568642" cy="494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217" y="2445294"/>
            <a:ext cx="2166556" cy="1428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859645" y="3480422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Proxima Nova Rg" panose="02000506030000020004" pitchFamily="2" charset="0"/>
              </a:rPr>
              <a:t>Размер порции</a:t>
            </a:r>
            <a:endParaRPr lang="ru-RU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48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6C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321287"/>
            <a:ext cx="10616642" cy="7527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Режим питания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70" y="1059542"/>
            <a:ext cx="8592458" cy="55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pic>
        <p:nvPicPr>
          <p:cNvPr id="2050" name="Picture 2" descr="Kid boy ea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7" y="1568720"/>
            <a:ext cx="3990976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523309"/>
            <a:ext cx="10616642" cy="11611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Завтрак очень важен, </a:t>
            </a:r>
            <a:b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</a:br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его пропускать нельзя. 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4000499" y="2335737"/>
            <a:ext cx="7811861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Proxima Nova Rg" panose="02000506030000020004" pitchFamily="2" charset="0"/>
              </a:rPr>
              <a:t>Завтрак даёт заряд бодрости на целый день!</a:t>
            </a:r>
          </a:p>
          <a:p>
            <a:pPr marL="363538" indent="-363538">
              <a:spcBef>
                <a:spcPts val="600"/>
              </a:spcBef>
            </a:pPr>
            <a:r>
              <a:rPr lang="ru-RU" sz="2800" b="1" dirty="0" smtClean="0">
                <a:latin typeface="Proxima Nova Rg" panose="02000506030000020004" pitchFamily="2" charset="0"/>
              </a:rPr>
              <a:t>Что можно съесть на завтрак:</a:t>
            </a:r>
          </a:p>
          <a:p>
            <a:pPr marL="363538">
              <a:spcBef>
                <a:spcPts val="300"/>
              </a:spcBef>
            </a:pPr>
            <a:r>
              <a:rPr lang="ru-RU" sz="2800" dirty="0" err="1" smtClean="0">
                <a:latin typeface="Proxima Nova Rg" panose="02000506030000020004" pitchFamily="2" charset="0"/>
              </a:rPr>
              <a:t>цельнозерновые</a:t>
            </a:r>
            <a:r>
              <a:rPr lang="ru-RU" sz="2800" dirty="0" smtClean="0">
                <a:latin typeface="Proxima Nova Rg" panose="02000506030000020004" pitchFamily="2" charset="0"/>
              </a:rPr>
              <a:t> каши, яйца, </a:t>
            </a:r>
            <a:br>
              <a:rPr lang="ru-RU" sz="2800" dirty="0" smtClean="0">
                <a:latin typeface="Proxima Nova Rg" panose="02000506030000020004" pitchFamily="2" charset="0"/>
              </a:rPr>
            </a:br>
            <a:r>
              <a:rPr lang="ru-RU" sz="2800" dirty="0" smtClean="0">
                <a:latin typeface="Proxima Nova Rg" panose="02000506030000020004" pitchFamily="2" charset="0"/>
              </a:rPr>
              <a:t>нежирное мясо, рыба, </a:t>
            </a:r>
            <a:br>
              <a:rPr lang="ru-RU" sz="2800" dirty="0" smtClean="0">
                <a:latin typeface="Proxima Nova Rg" panose="02000506030000020004" pitchFamily="2" charset="0"/>
              </a:rPr>
            </a:br>
            <a:r>
              <a:rPr lang="ru-RU" sz="2800" dirty="0" err="1" smtClean="0">
                <a:latin typeface="Proxima Nova Rg" panose="02000506030000020004" pitchFamily="2" charset="0"/>
              </a:rPr>
              <a:t>цельнозерновой</a:t>
            </a:r>
            <a:r>
              <a:rPr lang="ru-RU" sz="2800" dirty="0" smtClean="0">
                <a:latin typeface="Proxima Nova Rg" panose="02000506030000020004" pitchFamily="2" charset="0"/>
              </a:rPr>
              <a:t> хлеб, творог, </a:t>
            </a:r>
            <a:br>
              <a:rPr lang="ru-RU" sz="2800" dirty="0" smtClean="0">
                <a:latin typeface="Proxima Nova Rg" panose="02000506030000020004" pitchFamily="2" charset="0"/>
              </a:rPr>
            </a:br>
            <a:r>
              <a:rPr lang="ru-RU" sz="2800" dirty="0" smtClean="0">
                <a:latin typeface="Proxima Nova Rg" panose="02000506030000020004" pitchFamily="2" charset="0"/>
              </a:rPr>
              <a:t>сыр, овощи, фрукты</a:t>
            </a:r>
          </a:p>
          <a:p>
            <a:endParaRPr lang="ru-RU" sz="2800" dirty="0" smtClean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47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523309"/>
            <a:ext cx="10616642" cy="11611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Овощи, зелень, ягоды, фрукты </a:t>
            </a:r>
            <a:b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</a:br>
            <a:r>
              <a:rPr lang="ru-RU" sz="4000" b="1" dirty="0" smtClean="0">
                <a:solidFill>
                  <a:srgbClr val="6C38FF"/>
                </a:solidFill>
                <a:latin typeface="Proxima Nova Rg" panose="02000506030000020004" pitchFamily="2" charset="0"/>
              </a:rPr>
              <a:t>нужно есть каждый день</a:t>
            </a:r>
            <a:endParaRPr lang="ru-RU" sz="4000" b="1" dirty="0">
              <a:solidFill>
                <a:srgbClr val="6C38FF"/>
              </a:solidFill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3863910" y="2335737"/>
            <a:ext cx="7944712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800" b="1" dirty="0" smtClean="0">
                <a:latin typeface="Proxima Nova Rg" panose="02000506030000020004" pitchFamily="2" charset="0"/>
              </a:rPr>
              <a:t>Овощи, зелень, ягоды, фрукты</a:t>
            </a:r>
            <a:r>
              <a:rPr lang="ru-RU" sz="2800" dirty="0" smtClean="0">
                <a:latin typeface="Proxima Nova Rg" panose="02000506030000020004" pitchFamily="2" charset="0"/>
              </a:rPr>
              <a:t> содержат необходимые нашему организму витамины, микроэлементы, пищевые волокна </a:t>
            </a:r>
          </a:p>
          <a:p>
            <a:pPr>
              <a:spcBef>
                <a:spcPts val="300"/>
              </a:spcBef>
            </a:pPr>
            <a:r>
              <a:rPr lang="ru-RU" sz="2400" i="1" dirty="0" smtClean="0">
                <a:latin typeface="Proxima Nova Rg" panose="02000506030000020004" pitchFamily="2" charset="0"/>
              </a:rPr>
              <a:t>(необходимы для правильного пищеварения, служат едой для хороших микробов, живущих внутри нас).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3826" y="1831473"/>
            <a:ext cx="3654628" cy="3397752"/>
            <a:chOff x="253826" y="1831473"/>
            <a:chExt cx="3654628" cy="3397752"/>
          </a:xfrm>
        </p:grpSpPr>
        <p:pic>
          <p:nvPicPr>
            <p:cNvPr id="3074" name="Picture 2" descr="Vegetables and fruit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29"/>
            <a:stretch/>
          </p:blipFill>
          <p:spPr bwMode="auto">
            <a:xfrm>
              <a:off x="253826" y="1831473"/>
              <a:ext cx="3654628" cy="339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олилиния 2"/>
            <p:cNvSpPr/>
            <p:nvPr/>
          </p:nvSpPr>
          <p:spPr>
            <a:xfrm>
              <a:off x="1555750" y="3082925"/>
              <a:ext cx="1076325" cy="965200"/>
            </a:xfrm>
            <a:custGeom>
              <a:avLst/>
              <a:gdLst>
                <a:gd name="connsiteX0" fmla="*/ 79375 w 1076325"/>
                <a:gd name="connsiteY0" fmla="*/ 806450 h 965200"/>
                <a:gd name="connsiteX1" fmla="*/ 0 w 1076325"/>
                <a:gd name="connsiteY1" fmla="*/ 660400 h 965200"/>
                <a:gd name="connsiteX2" fmla="*/ 31750 w 1076325"/>
                <a:gd name="connsiteY2" fmla="*/ 584200 h 965200"/>
                <a:gd name="connsiteX3" fmla="*/ 171450 w 1076325"/>
                <a:gd name="connsiteY3" fmla="*/ 568325 h 965200"/>
                <a:gd name="connsiteX4" fmla="*/ 276225 w 1076325"/>
                <a:gd name="connsiteY4" fmla="*/ 266700 h 965200"/>
                <a:gd name="connsiteX5" fmla="*/ 244475 w 1076325"/>
                <a:gd name="connsiteY5" fmla="*/ 123825 h 965200"/>
                <a:gd name="connsiteX6" fmla="*/ 257175 w 1076325"/>
                <a:gd name="connsiteY6" fmla="*/ 92075 h 965200"/>
                <a:gd name="connsiteX7" fmla="*/ 263525 w 1076325"/>
                <a:gd name="connsiteY7" fmla="*/ 79375 h 965200"/>
                <a:gd name="connsiteX8" fmla="*/ 269875 w 1076325"/>
                <a:gd name="connsiteY8" fmla="*/ 76200 h 965200"/>
                <a:gd name="connsiteX9" fmla="*/ 346075 w 1076325"/>
                <a:gd name="connsiteY9" fmla="*/ 0 h 965200"/>
                <a:gd name="connsiteX10" fmla="*/ 615950 w 1076325"/>
                <a:gd name="connsiteY10" fmla="*/ 44450 h 965200"/>
                <a:gd name="connsiteX11" fmla="*/ 644525 w 1076325"/>
                <a:gd name="connsiteY11" fmla="*/ 38100 h 965200"/>
                <a:gd name="connsiteX12" fmla="*/ 790575 w 1076325"/>
                <a:gd name="connsiteY12" fmla="*/ 28575 h 965200"/>
                <a:gd name="connsiteX13" fmla="*/ 866775 w 1076325"/>
                <a:gd name="connsiteY13" fmla="*/ 203200 h 965200"/>
                <a:gd name="connsiteX14" fmla="*/ 857250 w 1076325"/>
                <a:gd name="connsiteY14" fmla="*/ 238125 h 965200"/>
                <a:gd name="connsiteX15" fmla="*/ 854075 w 1076325"/>
                <a:gd name="connsiteY15" fmla="*/ 247650 h 965200"/>
                <a:gd name="connsiteX16" fmla="*/ 803275 w 1076325"/>
                <a:gd name="connsiteY16" fmla="*/ 495300 h 965200"/>
                <a:gd name="connsiteX17" fmla="*/ 1076325 w 1076325"/>
                <a:gd name="connsiteY17" fmla="*/ 727075 h 965200"/>
                <a:gd name="connsiteX18" fmla="*/ 1069975 w 1076325"/>
                <a:gd name="connsiteY18" fmla="*/ 895350 h 965200"/>
                <a:gd name="connsiteX19" fmla="*/ 425450 w 1076325"/>
                <a:gd name="connsiteY19" fmla="*/ 965200 h 965200"/>
                <a:gd name="connsiteX20" fmla="*/ 79375 w 1076325"/>
                <a:gd name="connsiteY20" fmla="*/ 80645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6325" h="965200">
                  <a:moveTo>
                    <a:pt x="79375" y="806450"/>
                  </a:moveTo>
                  <a:lnTo>
                    <a:pt x="0" y="660400"/>
                  </a:lnTo>
                  <a:lnTo>
                    <a:pt x="31750" y="584200"/>
                  </a:lnTo>
                  <a:lnTo>
                    <a:pt x="171450" y="568325"/>
                  </a:lnTo>
                  <a:lnTo>
                    <a:pt x="276225" y="266700"/>
                  </a:lnTo>
                  <a:lnTo>
                    <a:pt x="244475" y="123825"/>
                  </a:lnTo>
                  <a:cubicBezTo>
                    <a:pt x="248708" y="113242"/>
                    <a:pt x="252685" y="102552"/>
                    <a:pt x="257175" y="92075"/>
                  </a:cubicBezTo>
                  <a:cubicBezTo>
                    <a:pt x="259039" y="87725"/>
                    <a:pt x="260568" y="83071"/>
                    <a:pt x="263525" y="79375"/>
                  </a:cubicBezTo>
                  <a:cubicBezTo>
                    <a:pt x="265003" y="77527"/>
                    <a:pt x="267758" y="77258"/>
                    <a:pt x="269875" y="76200"/>
                  </a:cubicBezTo>
                  <a:lnTo>
                    <a:pt x="346075" y="0"/>
                  </a:lnTo>
                  <a:lnTo>
                    <a:pt x="615950" y="44450"/>
                  </a:lnTo>
                  <a:lnTo>
                    <a:pt x="644525" y="38100"/>
                  </a:lnTo>
                  <a:lnTo>
                    <a:pt x="790575" y="28575"/>
                  </a:lnTo>
                  <a:lnTo>
                    <a:pt x="866775" y="203200"/>
                  </a:lnTo>
                  <a:cubicBezTo>
                    <a:pt x="863600" y="214842"/>
                    <a:pt x="860565" y="226522"/>
                    <a:pt x="857250" y="238125"/>
                  </a:cubicBezTo>
                  <a:cubicBezTo>
                    <a:pt x="856331" y="241343"/>
                    <a:pt x="854075" y="247650"/>
                    <a:pt x="854075" y="247650"/>
                  </a:cubicBezTo>
                  <a:lnTo>
                    <a:pt x="803275" y="495300"/>
                  </a:lnTo>
                  <a:lnTo>
                    <a:pt x="1076325" y="727075"/>
                  </a:lnTo>
                  <a:lnTo>
                    <a:pt x="1069975" y="895350"/>
                  </a:lnTo>
                  <a:lnTo>
                    <a:pt x="425450" y="965200"/>
                  </a:lnTo>
                  <a:lnTo>
                    <a:pt x="79375" y="8064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0723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696685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C38FF"/>
                </a:solidFill>
                <a:latin typeface="Proxima Nova Rg" panose="02000506030000020004" pitchFamily="2" charset="0"/>
              </a:rPr>
              <a:t>Здоровый перекус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5846396" y="2195918"/>
            <a:ext cx="5818448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dirty="0">
                <a:latin typeface="Proxima Nova Rg" panose="02000506030000020004" pitchFamily="2" charset="0"/>
              </a:rPr>
              <a:t>Большие перерывы между приемами пищи могут приводить к усталости, снижению концентрации внимания поэтому можно делать небольшой перекус. </a:t>
            </a:r>
            <a:endParaRPr lang="ru-RU" sz="2000" dirty="0" smtClean="0">
              <a:latin typeface="Proxima Nova Rg" panose="02000506030000020004" pitchFamily="2" charset="0"/>
            </a:endParaRPr>
          </a:p>
          <a:p>
            <a:pPr>
              <a:spcBef>
                <a:spcPts val="300"/>
              </a:spcBef>
            </a:pPr>
            <a:r>
              <a:rPr lang="ru-RU" sz="2000" dirty="0" smtClean="0">
                <a:latin typeface="Proxima Nova Rg" panose="02000506030000020004" pitchFamily="2" charset="0"/>
              </a:rPr>
              <a:t>Важно </a:t>
            </a:r>
            <a:r>
              <a:rPr lang="ru-RU" sz="2000" dirty="0">
                <a:latin typeface="Proxima Nova Rg" panose="02000506030000020004" pitchFamily="2" charset="0"/>
              </a:rPr>
              <a:t>перекусывать едой, которая даст энергию до следующего основного приема пищи</a:t>
            </a:r>
            <a:r>
              <a:rPr lang="ru-RU" sz="2000" dirty="0" smtClean="0">
                <a:latin typeface="Proxima Nova Rg" panose="02000506030000020004" pitchFamily="2" charset="0"/>
              </a:rPr>
              <a:t>.</a:t>
            </a:r>
            <a:endParaRPr lang="ru-RU" sz="2000" dirty="0">
              <a:latin typeface="Proxima Nova Rg" panose="02000506030000020004" pitchFamily="2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67297" y="1756492"/>
            <a:ext cx="5195041" cy="3913783"/>
            <a:chOff x="367297" y="2035892"/>
            <a:chExt cx="5195041" cy="391378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" t="6912" r="55060" b="27456"/>
            <a:stretch>
              <a:fillRect/>
            </a:stretch>
          </p:blipFill>
          <p:spPr>
            <a:xfrm>
              <a:off x="3094153" y="2050930"/>
              <a:ext cx="2468185" cy="2756140"/>
            </a:xfrm>
            <a:custGeom>
              <a:avLst/>
              <a:gdLst>
                <a:gd name="connsiteX0" fmla="*/ 1651518 w 3359020"/>
                <a:gd name="connsiteY0" fmla="*/ 0 h 3750906"/>
                <a:gd name="connsiteX1" fmla="*/ 3181738 w 3359020"/>
                <a:gd name="connsiteY1" fmla="*/ 102636 h 3750906"/>
                <a:gd name="connsiteX2" fmla="*/ 3265714 w 3359020"/>
                <a:gd name="connsiteY2" fmla="*/ 839755 h 3750906"/>
                <a:gd name="connsiteX3" fmla="*/ 3359020 w 3359020"/>
                <a:gd name="connsiteY3" fmla="*/ 1352938 h 3750906"/>
                <a:gd name="connsiteX4" fmla="*/ 3303036 w 3359020"/>
                <a:gd name="connsiteY4" fmla="*/ 1726163 h 3750906"/>
                <a:gd name="connsiteX5" fmla="*/ 3209730 w 3359020"/>
                <a:gd name="connsiteY5" fmla="*/ 1791477 h 3750906"/>
                <a:gd name="connsiteX6" fmla="*/ 3144416 w 3359020"/>
                <a:gd name="connsiteY6" fmla="*/ 1819469 h 3750906"/>
                <a:gd name="connsiteX7" fmla="*/ 3144416 w 3359020"/>
                <a:gd name="connsiteY7" fmla="*/ 1959428 h 3750906"/>
                <a:gd name="connsiteX8" fmla="*/ 2827175 w 3359020"/>
                <a:gd name="connsiteY8" fmla="*/ 2444620 h 3750906"/>
                <a:gd name="connsiteX9" fmla="*/ 2631232 w 3359020"/>
                <a:gd name="connsiteY9" fmla="*/ 2864498 h 3750906"/>
                <a:gd name="connsiteX10" fmla="*/ 2565918 w 3359020"/>
                <a:gd name="connsiteY10" fmla="*/ 2911151 h 3750906"/>
                <a:gd name="connsiteX11" fmla="*/ 2248677 w 3359020"/>
                <a:gd name="connsiteY11" fmla="*/ 3079102 h 3750906"/>
                <a:gd name="connsiteX12" fmla="*/ 2108718 w 3359020"/>
                <a:gd name="connsiteY12" fmla="*/ 3153747 h 3750906"/>
                <a:gd name="connsiteX13" fmla="*/ 1558212 w 3359020"/>
                <a:gd name="connsiteY13" fmla="*/ 3750906 h 3750906"/>
                <a:gd name="connsiteX14" fmla="*/ 858416 w 3359020"/>
                <a:gd name="connsiteY14" fmla="*/ 3638938 h 3750906"/>
                <a:gd name="connsiteX15" fmla="*/ 233265 w 3359020"/>
                <a:gd name="connsiteY15" fmla="*/ 3228391 h 3750906"/>
                <a:gd name="connsiteX16" fmla="*/ 46653 w 3359020"/>
                <a:gd name="connsiteY16" fmla="*/ 2341983 h 3750906"/>
                <a:gd name="connsiteX17" fmla="*/ 158620 w 3359020"/>
                <a:gd name="connsiteY17" fmla="*/ 1651518 h 3750906"/>
                <a:gd name="connsiteX18" fmla="*/ 0 w 3359020"/>
                <a:gd name="connsiteY18" fmla="*/ 1035698 h 3750906"/>
                <a:gd name="connsiteX19" fmla="*/ 18661 w 3359020"/>
                <a:gd name="connsiteY19" fmla="*/ 914400 h 3750906"/>
                <a:gd name="connsiteX20" fmla="*/ 541175 w 3359020"/>
                <a:gd name="connsiteY20" fmla="*/ 83975 h 37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59020" h="3750906">
                  <a:moveTo>
                    <a:pt x="1651518" y="0"/>
                  </a:moveTo>
                  <a:lnTo>
                    <a:pt x="3181738" y="102636"/>
                  </a:lnTo>
                  <a:lnTo>
                    <a:pt x="3265714" y="839755"/>
                  </a:lnTo>
                  <a:lnTo>
                    <a:pt x="3359020" y="1352938"/>
                  </a:lnTo>
                  <a:lnTo>
                    <a:pt x="3303036" y="1726163"/>
                  </a:lnTo>
                  <a:cubicBezTo>
                    <a:pt x="3271934" y="1747934"/>
                    <a:pt x="3244979" y="1777377"/>
                    <a:pt x="3209730" y="1791477"/>
                  </a:cubicBezTo>
                  <a:cubicBezTo>
                    <a:pt x="3156620" y="1812721"/>
                    <a:pt x="3178058" y="1802647"/>
                    <a:pt x="3144416" y="1819469"/>
                  </a:cubicBezTo>
                  <a:lnTo>
                    <a:pt x="3144416" y="1959428"/>
                  </a:lnTo>
                  <a:lnTo>
                    <a:pt x="2827175" y="2444620"/>
                  </a:lnTo>
                  <a:lnTo>
                    <a:pt x="2631232" y="2864498"/>
                  </a:lnTo>
                  <a:lnTo>
                    <a:pt x="2565918" y="2911151"/>
                  </a:lnTo>
                  <a:lnTo>
                    <a:pt x="2248677" y="3079102"/>
                  </a:lnTo>
                  <a:lnTo>
                    <a:pt x="2108718" y="3153747"/>
                  </a:lnTo>
                  <a:lnTo>
                    <a:pt x="1558212" y="3750906"/>
                  </a:lnTo>
                  <a:lnTo>
                    <a:pt x="858416" y="3638938"/>
                  </a:lnTo>
                  <a:lnTo>
                    <a:pt x="233265" y="3228391"/>
                  </a:lnTo>
                  <a:lnTo>
                    <a:pt x="46653" y="2341983"/>
                  </a:lnTo>
                  <a:lnTo>
                    <a:pt x="158620" y="1651518"/>
                  </a:lnTo>
                  <a:lnTo>
                    <a:pt x="0" y="1035698"/>
                  </a:lnTo>
                  <a:lnTo>
                    <a:pt x="18661" y="914400"/>
                  </a:lnTo>
                  <a:lnTo>
                    <a:pt x="541175" y="83975"/>
                  </a:lnTo>
                  <a:close/>
                </a:path>
              </a:pathLst>
            </a:cu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2" t="7230" r="4958" b="25668"/>
            <a:stretch>
              <a:fillRect/>
            </a:stretch>
          </p:blipFill>
          <p:spPr>
            <a:xfrm>
              <a:off x="367297" y="2035892"/>
              <a:ext cx="2605307" cy="2817845"/>
            </a:xfrm>
            <a:custGeom>
              <a:avLst/>
              <a:gdLst>
                <a:gd name="connsiteX0" fmla="*/ 979715 w 3545633"/>
                <a:gd name="connsiteY0" fmla="*/ 0 h 3834882"/>
                <a:gd name="connsiteX1" fmla="*/ 2640564 w 3545633"/>
                <a:gd name="connsiteY1" fmla="*/ 158621 h 3834882"/>
                <a:gd name="connsiteX2" fmla="*/ 2995127 w 3545633"/>
                <a:gd name="connsiteY2" fmla="*/ 746449 h 3834882"/>
                <a:gd name="connsiteX3" fmla="*/ 3321698 w 3545633"/>
                <a:gd name="connsiteY3" fmla="*/ 1250302 h 3834882"/>
                <a:gd name="connsiteX4" fmla="*/ 3545633 w 3545633"/>
                <a:gd name="connsiteY4" fmla="*/ 2099388 h 3834882"/>
                <a:gd name="connsiteX5" fmla="*/ 3359021 w 3545633"/>
                <a:gd name="connsiteY5" fmla="*/ 2948474 h 3834882"/>
                <a:gd name="connsiteX6" fmla="*/ 3265715 w 3545633"/>
                <a:gd name="connsiteY6" fmla="*/ 3079102 h 3834882"/>
                <a:gd name="connsiteX7" fmla="*/ 3237723 w 3545633"/>
                <a:gd name="connsiteY7" fmla="*/ 3125755 h 3834882"/>
                <a:gd name="connsiteX8" fmla="*/ 3209731 w 3545633"/>
                <a:gd name="connsiteY8" fmla="*/ 3181739 h 3834882"/>
                <a:gd name="connsiteX9" fmla="*/ 2118049 w 3545633"/>
                <a:gd name="connsiteY9" fmla="*/ 3834882 h 3834882"/>
                <a:gd name="connsiteX10" fmla="*/ 2015413 w 3545633"/>
                <a:gd name="connsiteY10" fmla="*/ 3816221 h 3834882"/>
                <a:gd name="connsiteX11" fmla="*/ 1968760 w 3545633"/>
                <a:gd name="connsiteY11" fmla="*/ 3806890 h 3834882"/>
                <a:gd name="connsiteX12" fmla="*/ 1576874 w 3545633"/>
                <a:gd name="connsiteY12" fmla="*/ 3713584 h 3834882"/>
                <a:gd name="connsiteX13" fmla="*/ 1194319 w 3545633"/>
                <a:gd name="connsiteY13" fmla="*/ 3601617 h 3834882"/>
                <a:gd name="connsiteX14" fmla="*/ 1091682 w 3545633"/>
                <a:gd name="connsiteY14" fmla="*/ 3452327 h 3834882"/>
                <a:gd name="connsiteX15" fmla="*/ 1138335 w 3545633"/>
                <a:gd name="connsiteY15" fmla="*/ 3191070 h 3834882"/>
                <a:gd name="connsiteX16" fmla="*/ 737119 w 3545633"/>
                <a:gd name="connsiteY16" fmla="*/ 2799184 h 3834882"/>
                <a:gd name="connsiteX17" fmla="*/ 494523 w 3545633"/>
                <a:gd name="connsiteY17" fmla="*/ 2528596 h 3834882"/>
                <a:gd name="connsiteX18" fmla="*/ 270588 w 3545633"/>
                <a:gd name="connsiteY18" fmla="*/ 1856792 h 3834882"/>
                <a:gd name="connsiteX19" fmla="*/ 0 w 3545633"/>
                <a:gd name="connsiteY19" fmla="*/ 1362270 h 3834882"/>
                <a:gd name="connsiteX20" fmla="*/ 298580 w 3545633"/>
                <a:gd name="connsiteY20" fmla="*/ 643813 h 383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5633" h="3834882">
                  <a:moveTo>
                    <a:pt x="979715" y="0"/>
                  </a:moveTo>
                  <a:lnTo>
                    <a:pt x="2640564" y="158621"/>
                  </a:lnTo>
                  <a:lnTo>
                    <a:pt x="2995127" y="746449"/>
                  </a:lnTo>
                  <a:lnTo>
                    <a:pt x="3321698" y="1250302"/>
                  </a:lnTo>
                  <a:lnTo>
                    <a:pt x="3545633" y="2099388"/>
                  </a:lnTo>
                  <a:lnTo>
                    <a:pt x="3359021" y="2948474"/>
                  </a:lnTo>
                  <a:cubicBezTo>
                    <a:pt x="3327919" y="2992017"/>
                    <a:pt x="3295931" y="3034940"/>
                    <a:pt x="3265715" y="3079102"/>
                  </a:cubicBezTo>
                  <a:cubicBezTo>
                    <a:pt x="3255474" y="3094069"/>
                    <a:pt x="3246407" y="3109834"/>
                    <a:pt x="3237723" y="3125755"/>
                  </a:cubicBezTo>
                  <a:cubicBezTo>
                    <a:pt x="3227732" y="3144071"/>
                    <a:pt x="3209731" y="3181739"/>
                    <a:pt x="3209731" y="3181739"/>
                  </a:cubicBezTo>
                  <a:lnTo>
                    <a:pt x="2118049" y="3834882"/>
                  </a:lnTo>
                  <a:lnTo>
                    <a:pt x="2015413" y="3816221"/>
                  </a:lnTo>
                  <a:cubicBezTo>
                    <a:pt x="1999826" y="3813298"/>
                    <a:pt x="1968760" y="3806890"/>
                    <a:pt x="1968760" y="3806890"/>
                  </a:cubicBezTo>
                  <a:lnTo>
                    <a:pt x="1576874" y="3713584"/>
                  </a:lnTo>
                  <a:lnTo>
                    <a:pt x="1194319" y="3601617"/>
                  </a:lnTo>
                  <a:lnTo>
                    <a:pt x="1091682" y="3452327"/>
                  </a:lnTo>
                  <a:lnTo>
                    <a:pt x="1138335" y="3191070"/>
                  </a:lnTo>
                  <a:lnTo>
                    <a:pt x="737119" y="2799184"/>
                  </a:lnTo>
                  <a:lnTo>
                    <a:pt x="494523" y="2528596"/>
                  </a:lnTo>
                  <a:lnTo>
                    <a:pt x="270588" y="1856792"/>
                  </a:lnTo>
                  <a:lnTo>
                    <a:pt x="0" y="1362270"/>
                  </a:lnTo>
                  <a:lnTo>
                    <a:pt x="298580" y="643813"/>
                  </a:lnTo>
                  <a:close/>
                </a:path>
              </a:pathLst>
            </a:cu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3185" y="5013811"/>
              <a:ext cx="1010734" cy="935864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3653426" y="4928930"/>
              <a:ext cx="1161776" cy="929624"/>
              <a:chOff x="3653426" y="4928930"/>
              <a:chExt cx="1161776" cy="929624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3426" y="4928930"/>
                <a:ext cx="1016972" cy="929624"/>
              </a:xfrm>
              <a:prstGeom prst="rect">
                <a:avLst/>
              </a:prstGeom>
            </p:spPr>
          </p:pic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603750" y="5340350"/>
                <a:ext cx="211452" cy="18415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0892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6E70D1A-130E-41D1-9424-4A3935BB34A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9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59E00"/>
                </a:solidFill>
              </a:endParaRPr>
            </a:p>
          </p:txBody>
        </p:sp>
        <p:sp>
          <p:nvSpPr>
            <p:cNvPr id="7" name="Скругленный прямоугольник 28">
              <a:extLst>
                <a:ext uri="{FF2B5EF4-FFF2-40B4-BE49-F238E27FC236}">
                  <a16:creationId xmlns:a16="http://schemas.microsoft.com/office/drawing/2014/main" id="{2779A891-B2D6-4305-8CEF-910DBD6FBC5E}"/>
                </a:ext>
              </a:extLst>
            </p:cNvPr>
            <p:cNvSpPr/>
            <p:nvPr/>
          </p:nvSpPr>
          <p:spPr>
            <a:xfrm>
              <a:off x="243097" y="204455"/>
              <a:ext cx="11705805" cy="6480720"/>
            </a:xfrm>
            <a:prstGeom prst="roundRect">
              <a:avLst>
                <a:gd name="adj" fmla="val 6332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59E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044" y="696685"/>
            <a:ext cx="10616642" cy="71120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6C38FF"/>
                </a:solidFill>
                <a:latin typeface="Proxima Nova Rg" panose="02000506030000020004" pitchFamily="2" charset="0"/>
              </a:rPr>
              <a:t> Слишком много сладкого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0DBDA-91A1-E443-A356-77BB44447699}"/>
              </a:ext>
            </a:extLst>
          </p:cNvPr>
          <p:cNvSpPr txBox="1"/>
          <p:nvPr/>
        </p:nvSpPr>
        <p:spPr>
          <a:xfrm>
            <a:off x="5546238" y="2255650"/>
            <a:ext cx="581844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2000" dirty="0">
                <a:latin typeface="Proxima Nova Rg" panose="02000506030000020004" pitchFamily="2" charset="0"/>
              </a:rPr>
              <a:t>Избыток сахара в питании препятствует усвоению  полезных веществ из еды, </a:t>
            </a:r>
            <a:r>
              <a:rPr lang="ru-RU" sz="2000" dirty="0" smtClean="0">
                <a:latin typeface="Proxima Nova Rg" panose="02000506030000020004" pitchFamily="2" charset="0"/>
              </a:rPr>
              <a:t/>
            </a:r>
            <a:br>
              <a:rPr lang="ru-RU" sz="2000" dirty="0" smtClean="0">
                <a:latin typeface="Proxima Nova Rg" panose="02000506030000020004" pitchFamily="2" charset="0"/>
              </a:rPr>
            </a:br>
            <a:r>
              <a:rPr lang="ru-RU" sz="2000" dirty="0" smtClean="0">
                <a:latin typeface="Proxima Nova Rg" panose="02000506030000020004" pitchFamily="2" charset="0"/>
              </a:rPr>
              <a:t>снижает </a:t>
            </a:r>
            <a:r>
              <a:rPr lang="ru-RU" sz="2000" dirty="0">
                <a:latin typeface="Proxima Nova Rg" panose="02000506030000020004" pitchFamily="2" charset="0"/>
              </a:rPr>
              <a:t>иммунитет, способствует набору лишнего веса и развитию </a:t>
            </a:r>
            <a:r>
              <a:rPr lang="ru-RU" sz="2000" dirty="0" smtClean="0">
                <a:latin typeface="Proxima Nova Rg" panose="02000506030000020004" pitchFamily="2" charset="0"/>
              </a:rPr>
              <a:t>многих </a:t>
            </a:r>
            <a:r>
              <a:rPr lang="ru-RU" sz="2000" dirty="0">
                <a:latin typeface="Proxima Nova Rg" panose="02000506030000020004" pitchFamily="2" charset="0"/>
              </a:rPr>
              <a:t>заболеваний. 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Proxima Nova Rg" panose="02000506030000020004" pitchFamily="2" charset="0"/>
              </a:rPr>
              <a:t>Очень </a:t>
            </a:r>
            <a:r>
              <a:rPr lang="ru-RU" sz="2000" b="1" dirty="0">
                <a:latin typeface="Proxima Nova Rg" panose="02000506030000020004" pitchFamily="2" charset="0"/>
              </a:rPr>
              <a:t>важно есть меньше продуктов </a:t>
            </a:r>
            <a:r>
              <a:rPr lang="ru-RU" sz="2000" b="1" dirty="0" smtClean="0">
                <a:latin typeface="Proxima Nova Rg" panose="02000506030000020004" pitchFamily="2" charset="0"/>
              </a:rPr>
              <a:t/>
            </a:r>
            <a:br>
              <a:rPr lang="ru-RU" sz="2000" b="1" dirty="0" smtClean="0">
                <a:latin typeface="Proxima Nova Rg" panose="02000506030000020004" pitchFamily="2" charset="0"/>
              </a:rPr>
            </a:br>
            <a:r>
              <a:rPr lang="ru-RU" sz="2000" b="1" dirty="0" smtClean="0">
                <a:latin typeface="Proxima Nova Rg" panose="02000506030000020004" pitchFamily="2" charset="0"/>
              </a:rPr>
              <a:t>в </a:t>
            </a:r>
            <a:r>
              <a:rPr lang="ru-RU" sz="2000" b="1" dirty="0">
                <a:latin typeface="Proxima Nova Rg" panose="02000506030000020004" pitchFamily="2" charset="0"/>
              </a:rPr>
              <a:t>которые добавляется сахар </a:t>
            </a:r>
            <a:r>
              <a:rPr lang="ru-RU" sz="2000" dirty="0">
                <a:latin typeface="Proxima Nova Rg" panose="02000506030000020004" pitchFamily="2" charset="0"/>
              </a:rPr>
              <a:t>– сладкие напитки, конфеты, торты, печенья, сладкие кукурузные хлопья, мюсли с добавлением сахара и другие сладкие продукты.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3" y="2304758"/>
            <a:ext cx="4293248" cy="286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411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1396</Words>
  <Application>Microsoft Office PowerPoint</Application>
  <PresentationFormat>Широкоэкранный</PresentationFormat>
  <Paragraphs>109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Calibri</vt:lpstr>
      <vt:lpstr>Proxima Nova Rg</vt:lpstr>
      <vt:lpstr>Тема Office</vt:lpstr>
      <vt:lpstr>Правильно питайся –здоровья набирайся</vt:lpstr>
      <vt:lpstr>Здоровое питание – это…</vt:lpstr>
      <vt:lpstr>Если ты правильно питаешься,  то у тебя …</vt:lpstr>
      <vt:lpstr>Питание должно быть разнообразным </vt:lpstr>
      <vt:lpstr>Режим питания</vt:lpstr>
      <vt:lpstr>Завтрак очень важен,  его пропускать нельзя. </vt:lpstr>
      <vt:lpstr>Овощи, зелень, ягоды, фрукты  нужно есть каждый день</vt:lpstr>
      <vt:lpstr>Здоровый перекус</vt:lpstr>
      <vt:lpstr> Слишком много сладкого</vt:lpstr>
      <vt:lpstr>Лучший напиток – это вода</vt:lpstr>
      <vt:lpstr>Жуй, не торопись!</vt:lpstr>
      <vt:lpstr>Есть нужно, не отвлекаясь </vt:lpstr>
      <vt:lpstr>Физкультминутка</vt:lpstr>
      <vt:lpstr>Презентация PowerPoint</vt:lpstr>
      <vt:lpstr>Презентация PowerPoint</vt:lpstr>
      <vt:lpstr>Здоровый перекус</vt:lpstr>
      <vt:lpstr>Загадки</vt:lpstr>
      <vt:lpstr>Загадки</vt:lpstr>
      <vt:lpstr>Соедини пословицы о еде и объясни их значение.</vt:lpstr>
      <vt:lpstr>БУДЬ ЗДОРОВ!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Лабунец</dc:creator>
  <cp:lastModifiedBy>Олег Лабунец</cp:lastModifiedBy>
  <cp:revision>66</cp:revision>
  <dcterms:created xsi:type="dcterms:W3CDTF">2023-02-15T08:53:14Z</dcterms:created>
  <dcterms:modified xsi:type="dcterms:W3CDTF">2023-03-03T07:21:16Z</dcterms:modified>
</cp:coreProperties>
</file>