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7" r:id="rId3"/>
    <p:sldId id="364" r:id="rId4"/>
    <p:sldId id="363" r:id="rId5"/>
    <p:sldId id="377" r:id="rId6"/>
    <p:sldId id="367" r:id="rId7"/>
    <p:sldId id="351" r:id="rId8"/>
    <p:sldId id="369" r:id="rId9"/>
    <p:sldId id="361" r:id="rId10"/>
    <p:sldId id="362" r:id="rId11"/>
    <p:sldId id="339" r:id="rId12"/>
    <p:sldId id="380" r:id="rId13"/>
    <p:sldId id="368" r:id="rId14"/>
    <p:sldId id="360" r:id="rId15"/>
    <p:sldId id="366" r:id="rId16"/>
    <p:sldId id="286" r:id="rId17"/>
    <p:sldId id="287" r:id="rId18"/>
    <p:sldId id="371" r:id="rId19"/>
    <p:sldId id="338" r:id="rId20"/>
    <p:sldId id="336" r:id="rId21"/>
    <p:sldId id="292" r:id="rId22"/>
    <p:sldId id="258" r:id="rId23"/>
    <p:sldId id="378" r:id="rId24"/>
    <p:sldId id="343" r:id="rId25"/>
    <p:sldId id="376" r:id="rId26"/>
    <p:sldId id="372" r:id="rId27"/>
    <p:sldId id="374" r:id="rId28"/>
    <p:sldId id="309" r:id="rId29"/>
    <p:sldId id="375" r:id="rId30"/>
    <p:sldId id="370" r:id="rId31"/>
    <p:sldId id="379" r:id="rId32"/>
    <p:sldId id="276" r:id="rId3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03" autoAdjust="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3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&#1076;&#1086;&#1082;&#1091;&#1084;&#1077;&#1085;&#1090;&#1099;\&#1053;&#1048;&#1048;%20&#1087;&#1088;&#1086;&#1092;%20&#1084;&#1077;&#1076;\&#1076;&#1077;&#1084;&#1086;&#1075;&#1088;&#1072;&#1092;&#1080;&#1103;\&#1042;&#1054;&#1047;&#1089;&#1084;&#1077;&#1088;&#1090;&#1085;&#1086;&#1089;&#1090;&#1100;\&#1089;&#1084;&#1077;&#1088;&#1090;&#1085;&#1086;&#1089;&#1090;&#1100;%20&#1086;&#1090;%203%20&#1087;&#1088;&#1080;&#1095;&#1080;&#1085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tonovaRV\Desktop\&#1063;&#1091;&#1075;&#1072;&#1077;&#1074;%20&#1044;.&#1042;\&#1043;&#1088;&#1072;&#1092;&#1080;&#1082;&#1080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sus\AppData\Local\Temp\Rar$DIa0.839\2.1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user\Desktop\&#1087;&#1086;&#1089;&#1083;%20&#1092;&#1072;&#1081;&#1083;&#1099;%20&#1086;&#1090;%20&#1055;&#1040;&#1042;\reports\27.09%20&#1057;&#1040;&#1041;(&#1071;&#1082;)\&#1089;&#1084;&#1077;&#1088;&#1090;%202006%202016%20&#1074;&#1089;&#1077;,%20&#1085;&#1080;&#1079;4&#1075;&#1088;,%20&#1041;&#1057;&#1050;,%20&#1086;&#1085;&#1082;&#1086;,%20&#1074;&#1085;&#1077;&#1096;%20&#1087;&#1088;&#1080;&#1095;%20&#1072;&#1083;&#1082;&#1086;&#1075;,%20&#1089;&#1076;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&#1055;&#1091;&#1089;&#1090;&#1077;&#1083;\6.02.17\reports\&#1057;&#1084;&#1077;&#1088;&#1090;&#1085;&#1086;&#1089;&#1090;&#1100;%202015%20&#1041;&#1057;&#1050;,&#1048;&#1041;&#1057;,%20&#1048;&#1052;,%20&#1054;&#1053;&#1052;&#1050;,&#1074;&#1089;&#1077;.xlsx" TargetMode="External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Лист3!$V$2</c:f>
              <c:strCache>
                <c:ptCount val="1"/>
                <c:pt idx="0">
                  <c:v>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Лист3!$U$3:$U$30</c:f>
              <c:numCache>
                <c:formatCode>General</c:formatCode>
                <c:ptCount val="28"/>
                <c:pt idx="0">
                  <c:v>1965</c:v>
                </c:pt>
                <c:pt idx="1">
                  <c:v>1970</c:v>
                </c:pt>
                <c:pt idx="2">
                  <c:v>1975</c:v>
                </c:pt>
                <c:pt idx="3">
                  <c:v>1980</c:v>
                </c:pt>
                <c:pt idx="4">
                  <c:v>1985</c:v>
                </c:pt>
                <c:pt idx="5">
                  <c:v>1990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</c:numCache>
            </c:numRef>
          </c:cat>
          <c:val>
            <c:numRef>
              <c:f>Лист3!$V$3:$V$30</c:f>
              <c:numCache>
                <c:formatCode>0.0</c:formatCode>
                <c:ptCount val="28"/>
                <c:pt idx="0">
                  <c:v>648.5</c:v>
                </c:pt>
                <c:pt idx="1">
                  <c:v>809</c:v>
                </c:pt>
                <c:pt idx="2">
                  <c:v>874.2</c:v>
                </c:pt>
                <c:pt idx="3">
                  <c:v>946.2</c:v>
                </c:pt>
                <c:pt idx="4">
                  <c:v>950.7</c:v>
                </c:pt>
                <c:pt idx="5">
                  <c:v>868</c:v>
                </c:pt>
                <c:pt idx="6">
                  <c:v>1081.4000000000001</c:v>
                </c:pt>
                <c:pt idx="7">
                  <c:v>1013.1</c:v>
                </c:pt>
                <c:pt idx="8">
                  <c:v>979.6</c:v>
                </c:pt>
                <c:pt idx="9">
                  <c:v>961.1</c:v>
                </c:pt>
                <c:pt idx="10">
                  <c:v>1044.3</c:v>
                </c:pt>
                <c:pt idx="11">
                  <c:v>1091.8</c:v>
                </c:pt>
                <c:pt idx="12">
                  <c:v>1108.4000000000001</c:v>
                </c:pt>
                <c:pt idx="13">
                  <c:v>1158.5999999999999</c:v>
                </c:pt>
                <c:pt idx="14">
                  <c:v>1180.2</c:v>
                </c:pt>
                <c:pt idx="15">
                  <c:v>1139.2</c:v>
                </c:pt>
                <c:pt idx="16">
                  <c:v>1141.2</c:v>
                </c:pt>
                <c:pt idx="17">
                  <c:v>1052.5</c:v>
                </c:pt>
                <c:pt idx="18">
                  <c:v>995.9</c:v>
                </c:pt>
                <c:pt idx="19">
                  <c:v>982.4</c:v>
                </c:pt>
                <c:pt idx="20">
                  <c:v>929.4</c:v>
                </c:pt>
                <c:pt idx="21">
                  <c:v>920.5</c:v>
                </c:pt>
                <c:pt idx="22">
                  <c:v>841.1</c:v>
                </c:pt>
                <c:pt idx="23">
                  <c:v>802.9</c:v>
                </c:pt>
                <c:pt idx="24">
                  <c:v>749.3</c:v>
                </c:pt>
                <c:pt idx="25">
                  <c:v>690</c:v>
                </c:pt>
                <c:pt idx="26">
                  <c:v>671</c:v>
                </c:pt>
                <c:pt idx="27">
                  <c:v>618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Лист3!$W$2</c:f>
              <c:strCache>
                <c:ptCount val="1"/>
                <c:pt idx="0">
                  <c:v>F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Лист3!$U$3:$U$30</c:f>
              <c:numCache>
                <c:formatCode>General</c:formatCode>
                <c:ptCount val="28"/>
                <c:pt idx="0">
                  <c:v>1965</c:v>
                </c:pt>
                <c:pt idx="1">
                  <c:v>1970</c:v>
                </c:pt>
                <c:pt idx="2">
                  <c:v>1975</c:v>
                </c:pt>
                <c:pt idx="3">
                  <c:v>1980</c:v>
                </c:pt>
                <c:pt idx="4">
                  <c:v>1985</c:v>
                </c:pt>
                <c:pt idx="5">
                  <c:v>1990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</c:numCache>
            </c:numRef>
          </c:cat>
          <c:val>
            <c:numRef>
              <c:f>Лист3!$W$3:$W$30</c:f>
              <c:numCache>
                <c:formatCode>0.0</c:formatCode>
                <c:ptCount val="28"/>
                <c:pt idx="0">
                  <c:v>504.4</c:v>
                </c:pt>
                <c:pt idx="1">
                  <c:v>544.9</c:v>
                </c:pt>
                <c:pt idx="2">
                  <c:v>573.5</c:v>
                </c:pt>
                <c:pt idx="3">
                  <c:v>610.4</c:v>
                </c:pt>
                <c:pt idx="4">
                  <c:v>634</c:v>
                </c:pt>
                <c:pt idx="5">
                  <c:v>561.9</c:v>
                </c:pt>
                <c:pt idx="6">
                  <c:v>639.79999999999995</c:v>
                </c:pt>
                <c:pt idx="7">
                  <c:v>613.29999999999995</c:v>
                </c:pt>
                <c:pt idx="8">
                  <c:v>605.6</c:v>
                </c:pt>
                <c:pt idx="9">
                  <c:v>594.5</c:v>
                </c:pt>
                <c:pt idx="10">
                  <c:v>632.29999999999995</c:v>
                </c:pt>
                <c:pt idx="11">
                  <c:v>641.4</c:v>
                </c:pt>
                <c:pt idx="12">
                  <c:v>647.1</c:v>
                </c:pt>
                <c:pt idx="13">
                  <c:v>669.4</c:v>
                </c:pt>
                <c:pt idx="14">
                  <c:v>671.1</c:v>
                </c:pt>
                <c:pt idx="15">
                  <c:v>632.4</c:v>
                </c:pt>
                <c:pt idx="16">
                  <c:v>628.6</c:v>
                </c:pt>
                <c:pt idx="17">
                  <c:v>594.1</c:v>
                </c:pt>
                <c:pt idx="18">
                  <c:v>560.9</c:v>
                </c:pt>
                <c:pt idx="19">
                  <c:v>551.20000000000005</c:v>
                </c:pt>
                <c:pt idx="20">
                  <c:v>519.70000000000005</c:v>
                </c:pt>
                <c:pt idx="21">
                  <c:v>517.6</c:v>
                </c:pt>
                <c:pt idx="22">
                  <c:v>470.1</c:v>
                </c:pt>
                <c:pt idx="23">
                  <c:v>449</c:v>
                </c:pt>
                <c:pt idx="24">
                  <c:v>418.1</c:v>
                </c:pt>
                <c:pt idx="25">
                  <c:v>375</c:v>
                </c:pt>
                <c:pt idx="26">
                  <c:v>365</c:v>
                </c:pt>
                <c:pt idx="27">
                  <c:v>345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9753744"/>
        <c:axId val="429748648"/>
      </c:lineChart>
      <c:catAx>
        <c:axId val="42975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9748648"/>
        <c:crosses val="autoZero"/>
        <c:auto val="1"/>
        <c:lblAlgn val="ctr"/>
        <c:lblOffset val="100"/>
        <c:noMultiLvlLbl val="0"/>
      </c:catAx>
      <c:valAx>
        <c:axId val="429748648"/>
        <c:scaling>
          <c:orientation val="minMax"/>
          <c:max val="1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9753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Лист2!$H$48:$I$48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Лист2!$H$49:$I$49</c:f>
              <c:numCache>
                <c:formatCode>0%</c:formatCode>
                <c:ptCount val="2"/>
                <c:pt idx="0">
                  <c:v>0.61</c:v>
                </c:pt>
                <c:pt idx="1">
                  <c:v>0.42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68-47AA-A345-DEF635380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8662064"/>
        <c:axId val="438666376"/>
      </c:barChart>
      <c:catAx>
        <c:axId val="43866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666376"/>
        <c:crosses val="autoZero"/>
        <c:auto val="1"/>
        <c:lblAlgn val="ctr"/>
        <c:lblOffset val="100"/>
        <c:noMultiLvlLbl val="0"/>
      </c:catAx>
      <c:valAx>
        <c:axId val="438666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662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ИАПФ/БРА при ХСН</c:v>
                </c:pt>
                <c:pt idx="1">
                  <c:v>БАБ при ИМ в анамнезе</c:v>
                </c:pt>
                <c:pt idx="2">
                  <c:v>Статины при ИБС</c:v>
                </c:pt>
                <c:pt idx="3">
                  <c:v>Статины при ИМ в анамнезе</c:v>
                </c:pt>
                <c:pt idx="4">
                  <c:v>Антиагреганты при ИБС</c:v>
                </c:pt>
                <c:pt idx="5">
                  <c:v>Статины при МИ в анамнезе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76</c:v>
                </c:pt>
                <c:pt idx="1">
                  <c:v>56</c:v>
                </c:pt>
                <c:pt idx="2">
                  <c:v>29</c:v>
                </c:pt>
                <c:pt idx="3">
                  <c:v>42</c:v>
                </c:pt>
                <c:pt idx="4">
                  <c:v>57</c:v>
                </c:pt>
                <c:pt idx="5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8666768"/>
        <c:axId val="438662456"/>
      </c:barChart>
      <c:catAx>
        <c:axId val="43866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662456"/>
        <c:crosses val="autoZero"/>
        <c:auto val="1"/>
        <c:lblAlgn val="ctr"/>
        <c:lblOffset val="100"/>
        <c:noMultiLvlLbl val="0"/>
      </c:catAx>
      <c:valAx>
        <c:axId val="438662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666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969505209803647E-2"/>
          <c:y val="3.6482941969397213E-2"/>
          <c:w val="0.9323457457368125"/>
          <c:h val="0.7939518352610215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ИАПФ/БРА при ХСН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Исходно</c:v>
                </c:pt>
                <c:pt idx="1">
                  <c:v>14 мес.</c:v>
                </c:pt>
                <c:pt idx="2">
                  <c:v>31 мес.</c:v>
                </c:pt>
                <c:pt idx="3">
                  <c:v>43 мес.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76</c:v>
                </c:pt>
                <c:pt idx="1">
                  <c:v>83</c:v>
                </c:pt>
                <c:pt idx="2">
                  <c:v>86</c:v>
                </c:pt>
                <c:pt idx="3">
                  <c:v>82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БАБ при ИМ а анамнезе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Исходно</c:v>
                </c:pt>
                <c:pt idx="1">
                  <c:v>14 мес.</c:v>
                </c:pt>
                <c:pt idx="2">
                  <c:v>31 мес.</c:v>
                </c:pt>
                <c:pt idx="3">
                  <c:v>43 мес.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56</c:v>
                </c:pt>
                <c:pt idx="1">
                  <c:v>61</c:v>
                </c:pt>
                <c:pt idx="2">
                  <c:v>64</c:v>
                </c:pt>
                <c:pt idx="3">
                  <c:v>59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Статины при ИБС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Исходно</c:v>
                </c:pt>
                <c:pt idx="1">
                  <c:v>14 мес.</c:v>
                </c:pt>
                <c:pt idx="2">
                  <c:v>31 мес.</c:v>
                </c:pt>
                <c:pt idx="3">
                  <c:v>43 мес.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29</c:v>
                </c:pt>
                <c:pt idx="1">
                  <c:v>20</c:v>
                </c:pt>
                <c:pt idx="2">
                  <c:v>30</c:v>
                </c:pt>
                <c:pt idx="3">
                  <c:v>29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Статины при ИМ в анамнезе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Исходно</c:v>
                </c:pt>
                <c:pt idx="1">
                  <c:v>14 мес.</c:v>
                </c:pt>
                <c:pt idx="2">
                  <c:v>31 мес.</c:v>
                </c:pt>
                <c:pt idx="3">
                  <c:v>43 мес.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42</c:v>
                </c:pt>
                <c:pt idx="1">
                  <c:v>24</c:v>
                </c:pt>
                <c:pt idx="2">
                  <c:v>50</c:v>
                </c:pt>
                <c:pt idx="3">
                  <c:v>47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Статины при ОНМК в анамнезе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Исходно</c:v>
                </c:pt>
                <c:pt idx="1">
                  <c:v>14 мес.</c:v>
                </c:pt>
                <c:pt idx="2">
                  <c:v>31 мес.</c:v>
                </c:pt>
                <c:pt idx="3">
                  <c:v>43 мес.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22</c:v>
                </c:pt>
                <c:pt idx="1">
                  <c:v>21</c:v>
                </c:pt>
                <c:pt idx="2">
                  <c:v>29</c:v>
                </c:pt>
                <c:pt idx="3">
                  <c:v>21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Антиагреганты при ИБС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Исходно</c:v>
                </c:pt>
                <c:pt idx="1">
                  <c:v>14 мес.</c:v>
                </c:pt>
                <c:pt idx="2">
                  <c:v>31 мес.</c:v>
                </c:pt>
                <c:pt idx="3">
                  <c:v>43 мес.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57</c:v>
                </c:pt>
                <c:pt idx="1">
                  <c:v>51</c:v>
                </c:pt>
                <c:pt idx="2">
                  <c:v>74</c:v>
                </c:pt>
                <c:pt idx="3">
                  <c:v>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8665984"/>
        <c:axId val="438667160"/>
      </c:lineChart>
      <c:catAx>
        <c:axId val="43866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667160"/>
        <c:crosses val="autoZero"/>
        <c:auto val="1"/>
        <c:lblAlgn val="ctr"/>
        <c:lblOffset val="100"/>
        <c:noMultiLvlLbl val="0"/>
      </c:catAx>
      <c:valAx>
        <c:axId val="438667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665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Лист1!$C$206</c:f>
              <c:strCache>
                <c:ptCount val="1"/>
                <c:pt idx="0">
                  <c:v>Рождаемость</c:v>
                </c:pt>
              </c:strCache>
            </c:strRef>
          </c:tx>
          <c:marker>
            <c:symbol val="none"/>
          </c:marker>
          <c:dLbls>
            <c:dLbl>
              <c:idx val="2"/>
              <c:layout>
                <c:manualLayout>
                  <c:x val="-4.9261083743842833E-3"/>
                  <c:y val="-2.9547553093259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3.3240997229917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3.3240997229917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6420361247948174E-3"/>
                  <c:y val="4.8014773776546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0481620831878783E-2"/>
                  <c:y val="4.822009437186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Лист1!$D$205:$L$205</c:f>
              <c:strCache>
                <c:ptCount val="9"/>
                <c:pt idx="0">
                  <c:v>1990</c:v>
                </c:pt>
                <c:pt idx="1">
                  <c:v>1992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2012</c:v>
                </c:pt>
                <c:pt idx="8">
                  <c:v>8 мес. 2013</c:v>
                </c:pt>
              </c:strCache>
            </c:strRef>
          </c:cat>
          <c:val>
            <c:numRef>
              <c:f>Лист1!$D$206:$L$206</c:f>
              <c:numCache>
                <c:formatCode>General</c:formatCode>
                <c:ptCount val="9"/>
                <c:pt idx="0">
                  <c:v>13.4</c:v>
                </c:pt>
                <c:pt idx="1">
                  <c:v>10.7</c:v>
                </c:pt>
                <c:pt idx="2">
                  <c:v>9.3000000000000007</c:v>
                </c:pt>
                <c:pt idx="3">
                  <c:v>8.7000000000000011</c:v>
                </c:pt>
                <c:pt idx="4">
                  <c:v>10.200000000000001</c:v>
                </c:pt>
                <c:pt idx="5">
                  <c:v>10.200000000000001</c:v>
                </c:pt>
                <c:pt idx="6">
                  <c:v>12.5</c:v>
                </c:pt>
                <c:pt idx="7">
                  <c:v>13.3</c:v>
                </c:pt>
                <c:pt idx="8">
                  <c:v>13.2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Лист1!$C$207</c:f>
              <c:strCache>
                <c:ptCount val="1"/>
                <c:pt idx="0">
                  <c:v>Смертность</c:v>
                </c:pt>
              </c:strCache>
            </c:strRef>
          </c:tx>
          <c:marker>
            <c:symbol val="none"/>
          </c:marker>
          <c:dLbls>
            <c:dLbl>
              <c:idx val="2"/>
              <c:layout>
                <c:manualLayout>
                  <c:x val="3.2840722495895867E-3"/>
                  <c:y val="4.06278855032317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2.9547553093259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2.21606648199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9261083743842833E-3"/>
                  <c:y val="-5.1708508735576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9.9753048110369277E-3"/>
                  <c:y val="-5.6440479566093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Лист1!$D$205:$L$205</c:f>
              <c:strCache>
                <c:ptCount val="9"/>
                <c:pt idx="0">
                  <c:v>1990</c:v>
                </c:pt>
                <c:pt idx="1">
                  <c:v>1992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2012</c:v>
                </c:pt>
                <c:pt idx="8">
                  <c:v>8 мес. 2013</c:v>
                </c:pt>
              </c:strCache>
            </c:strRef>
          </c:cat>
          <c:val>
            <c:numRef>
              <c:f>Лист1!$D$207:$L$207</c:f>
              <c:numCache>
                <c:formatCode>General</c:formatCode>
                <c:ptCount val="9"/>
                <c:pt idx="0">
                  <c:v>11.2</c:v>
                </c:pt>
                <c:pt idx="1">
                  <c:v>12.2</c:v>
                </c:pt>
                <c:pt idx="2">
                  <c:v>15</c:v>
                </c:pt>
                <c:pt idx="3">
                  <c:v>15.3</c:v>
                </c:pt>
                <c:pt idx="4">
                  <c:v>16.399999999999999</c:v>
                </c:pt>
                <c:pt idx="5">
                  <c:v>16.100000000000001</c:v>
                </c:pt>
                <c:pt idx="6">
                  <c:v>14.2</c:v>
                </c:pt>
                <c:pt idx="7">
                  <c:v>13.3</c:v>
                </c:pt>
                <c:pt idx="8">
                  <c:v>13.2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8690680"/>
        <c:axId val="438684800"/>
      </c:lineChart>
      <c:catAx>
        <c:axId val="438690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38684800"/>
        <c:crosses val="autoZero"/>
        <c:auto val="1"/>
        <c:lblAlgn val="ctr"/>
        <c:lblOffset val="100"/>
        <c:noMultiLvlLbl val="0"/>
      </c:catAx>
      <c:valAx>
        <c:axId val="438684800"/>
        <c:scaling>
          <c:orientation val="minMax"/>
          <c:min val="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869068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'[2.1.xls]Лист1'!$F$1</c:f>
              <c:strCache>
                <c:ptCount val="1"/>
                <c:pt idx="0">
                  <c:v>рождаемость</c:v>
                </c:pt>
              </c:strCache>
            </c:strRef>
          </c:tx>
          <c:spPr>
            <a:ln w="50800" cap="rnd">
              <a:solidFill>
                <a:schemeClr val="tx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'[2.1.xls]Лист1'!$E$2:$E$32</c:f>
              <c:strCache>
                <c:ptCount val="31"/>
                <c:pt idx="0">
                  <c:v>1960</c:v>
                </c:pt>
                <c:pt idx="1">
                  <c:v>1965</c:v>
                </c:pt>
                <c:pt idx="2">
                  <c:v>1970</c:v>
                </c:pt>
                <c:pt idx="3">
                  <c:v>1975</c:v>
                </c:pt>
                <c:pt idx="4">
                  <c:v>1980</c:v>
                </c:pt>
                <c:pt idx="5">
                  <c:v>1985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 1кв</c:v>
                </c:pt>
              </c:strCache>
            </c:strRef>
          </c:cat>
          <c:val>
            <c:numRef>
              <c:f>'[2.1.xls]Лист1'!$F$2:$F$32</c:f>
              <c:numCache>
                <c:formatCode>0.0</c:formatCode>
                <c:ptCount val="31"/>
                <c:pt idx="0">
                  <c:v>23.2</c:v>
                </c:pt>
                <c:pt idx="1">
                  <c:v>15.7</c:v>
                </c:pt>
                <c:pt idx="2">
                  <c:v>14.6</c:v>
                </c:pt>
                <c:pt idx="3">
                  <c:v>15.7</c:v>
                </c:pt>
                <c:pt idx="4">
                  <c:v>15.9</c:v>
                </c:pt>
                <c:pt idx="5">
                  <c:v>16.600000000000001</c:v>
                </c:pt>
                <c:pt idx="6">
                  <c:v>13.4</c:v>
                </c:pt>
                <c:pt idx="7">
                  <c:v>12.1</c:v>
                </c:pt>
                <c:pt idx="8">
                  <c:v>10.7</c:v>
                </c:pt>
                <c:pt idx="9">
                  <c:v>9.4</c:v>
                </c:pt>
                <c:pt idx="10">
                  <c:v>9.6</c:v>
                </c:pt>
                <c:pt idx="11">
                  <c:v>9.3000000000000007</c:v>
                </c:pt>
                <c:pt idx="12">
                  <c:v>8.9</c:v>
                </c:pt>
                <c:pt idx="13">
                  <c:v>8.6</c:v>
                </c:pt>
                <c:pt idx="14">
                  <c:v>8.8000000000000007</c:v>
                </c:pt>
                <c:pt idx="15">
                  <c:v>8.3000000000000007</c:v>
                </c:pt>
                <c:pt idx="16">
                  <c:v>8.7000000000000011</c:v>
                </c:pt>
                <c:pt idx="17">
                  <c:v>9</c:v>
                </c:pt>
                <c:pt idx="18">
                  <c:v>9.7000000000000011</c:v>
                </c:pt>
                <c:pt idx="19">
                  <c:v>10.200000000000001</c:v>
                </c:pt>
                <c:pt idx="20">
                  <c:v>10.4</c:v>
                </c:pt>
                <c:pt idx="21">
                  <c:v>10.200000000000001</c:v>
                </c:pt>
                <c:pt idx="22">
                  <c:v>10.3</c:v>
                </c:pt>
                <c:pt idx="23">
                  <c:v>11.3</c:v>
                </c:pt>
                <c:pt idx="24">
                  <c:v>12</c:v>
                </c:pt>
                <c:pt idx="25">
                  <c:v>12.3</c:v>
                </c:pt>
                <c:pt idx="26">
                  <c:v>12.5</c:v>
                </c:pt>
                <c:pt idx="27">
                  <c:v>12.6</c:v>
                </c:pt>
                <c:pt idx="28">
                  <c:v>13.3</c:v>
                </c:pt>
                <c:pt idx="29">
                  <c:v>12.7</c:v>
                </c:pt>
                <c:pt idx="30">
                  <c:v>12.8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'[2.1.xls]Лист1'!$G$1</c:f>
              <c:strCache>
                <c:ptCount val="1"/>
                <c:pt idx="0">
                  <c:v>смертность</c:v>
                </c:pt>
              </c:strCache>
            </c:strRef>
          </c:tx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C00000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'[2.1.xls]Лист1'!$E$2:$E$32</c:f>
              <c:strCache>
                <c:ptCount val="31"/>
                <c:pt idx="0">
                  <c:v>1960</c:v>
                </c:pt>
                <c:pt idx="1">
                  <c:v>1965</c:v>
                </c:pt>
                <c:pt idx="2">
                  <c:v>1970</c:v>
                </c:pt>
                <c:pt idx="3">
                  <c:v>1975</c:v>
                </c:pt>
                <c:pt idx="4">
                  <c:v>1980</c:v>
                </c:pt>
                <c:pt idx="5">
                  <c:v>1985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 1кв</c:v>
                </c:pt>
              </c:strCache>
            </c:strRef>
          </c:cat>
          <c:val>
            <c:numRef>
              <c:f>'[2.1.xls]Лист1'!$G$2:$G$32</c:f>
              <c:numCache>
                <c:formatCode>0.0</c:formatCode>
                <c:ptCount val="31"/>
                <c:pt idx="0">
                  <c:v>7.4</c:v>
                </c:pt>
                <c:pt idx="1">
                  <c:v>7.6</c:v>
                </c:pt>
                <c:pt idx="2">
                  <c:v>8.7000000000000011</c:v>
                </c:pt>
                <c:pt idx="3">
                  <c:v>9.8000000000000007</c:v>
                </c:pt>
                <c:pt idx="4">
                  <c:v>11</c:v>
                </c:pt>
                <c:pt idx="5">
                  <c:v>11.3</c:v>
                </c:pt>
                <c:pt idx="6">
                  <c:v>11.2</c:v>
                </c:pt>
                <c:pt idx="7">
                  <c:v>11.4</c:v>
                </c:pt>
                <c:pt idx="8">
                  <c:v>12.2</c:v>
                </c:pt>
                <c:pt idx="9">
                  <c:v>14.5</c:v>
                </c:pt>
                <c:pt idx="10">
                  <c:v>15.7</c:v>
                </c:pt>
                <c:pt idx="11">
                  <c:v>15</c:v>
                </c:pt>
                <c:pt idx="12">
                  <c:v>14.2</c:v>
                </c:pt>
                <c:pt idx="13">
                  <c:v>13.7</c:v>
                </c:pt>
                <c:pt idx="14">
                  <c:v>13.6</c:v>
                </c:pt>
                <c:pt idx="15">
                  <c:v>14.7</c:v>
                </c:pt>
                <c:pt idx="16">
                  <c:v>15.3</c:v>
                </c:pt>
                <c:pt idx="17">
                  <c:v>15.6</c:v>
                </c:pt>
                <c:pt idx="18">
                  <c:v>16.2</c:v>
                </c:pt>
                <c:pt idx="19">
                  <c:v>16.399999999999999</c:v>
                </c:pt>
                <c:pt idx="20">
                  <c:v>15.9</c:v>
                </c:pt>
                <c:pt idx="21">
                  <c:v>16.100000000000001</c:v>
                </c:pt>
                <c:pt idx="22">
                  <c:v>15.1</c:v>
                </c:pt>
                <c:pt idx="23">
                  <c:v>14.6</c:v>
                </c:pt>
                <c:pt idx="24">
                  <c:v>14.5</c:v>
                </c:pt>
                <c:pt idx="25">
                  <c:v>14.1</c:v>
                </c:pt>
                <c:pt idx="26">
                  <c:v>14.2</c:v>
                </c:pt>
                <c:pt idx="27">
                  <c:v>13.5</c:v>
                </c:pt>
                <c:pt idx="28">
                  <c:v>13.3</c:v>
                </c:pt>
                <c:pt idx="29">
                  <c:v>13.9</c:v>
                </c:pt>
                <c:pt idx="30">
                  <c:v>13.4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8686760"/>
        <c:axId val="438690288"/>
      </c:lineChart>
      <c:catAx>
        <c:axId val="438686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pPr>
            <a:endParaRPr lang="ru-RU"/>
          </a:p>
        </c:txPr>
        <c:crossAx val="438690288"/>
        <c:crosses val="autoZero"/>
        <c:auto val="1"/>
        <c:lblAlgn val="ctr"/>
        <c:lblOffset val="100"/>
        <c:noMultiLvlLbl val="0"/>
      </c:catAx>
      <c:valAx>
        <c:axId val="438690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pPr>
            <a:endParaRPr lang="ru-RU"/>
          </a:p>
        </c:txPr>
        <c:crossAx val="438686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388666874382777"/>
          <c:y val="0.83260617378264357"/>
          <c:w val="0.49942116831230443"/>
          <c:h val="8.4179253838696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  <c:spPr>
              <a:solidFill>
                <a:srgbClr val="7030A0"/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dLbls>
            <c:spPr>
              <a:noFill/>
              <a:ln w="25298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сердечно-сосудистые заболевания</c:v>
                </c:pt>
                <c:pt idx="1">
                  <c:v>злокачественные новообразования</c:v>
                </c:pt>
                <c:pt idx="2">
                  <c:v>хронические бронхо-легочные заболевания</c:v>
                </c:pt>
                <c:pt idx="3">
                  <c:v>сахарный диабет </c:v>
                </c:pt>
                <c:pt idx="4">
                  <c:v>другие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47.8</c:v>
                </c:pt>
                <c:pt idx="1">
                  <c:v>14.7</c:v>
                </c:pt>
                <c:pt idx="2">
                  <c:v>2.9</c:v>
                </c:pt>
                <c:pt idx="3">
                  <c:v>1.7</c:v>
                </c:pt>
                <c:pt idx="4">
                  <c:v>32.9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298">
          <a:noFill/>
        </a:ln>
      </c:spPr>
    </c:plotArea>
    <c:legend>
      <c:legendPos val="l"/>
      <c:layout>
        <c:manualLayout>
          <c:xMode val="edge"/>
          <c:yMode val="edge"/>
          <c:x val="1.9415867758066058E-2"/>
          <c:y val="0.16484025791348617"/>
          <c:w val="0.42717660923018125"/>
          <c:h val="0.83515974208651378"/>
        </c:manualLayout>
      </c:layout>
      <c:overlay val="0"/>
      <c:txPr>
        <a:bodyPr/>
        <a:lstStyle/>
        <a:p>
          <a:pPr>
            <a:defRPr sz="1195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86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2006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2681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12681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9BBB59"/>
              </a:solidFill>
              <a:ln w="12681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8064A2"/>
              </a:solidFill>
              <a:ln w="12681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FFC000"/>
              </a:solidFill>
              <a:ln w="12700">
                <a:solidFill>
                  <a:srgbClr val="FFFFFF"/>
                </a:solidFill>
                <a:prstDash val="solid"/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97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сердечно-сосудистые болезни</c:v>
                </c:pt>
                <c:pt idx="1">
                  <c:v>злокачественные новообразования</c:v>
                </c:pt>
                <c:pt idx="2">
                  <c:v>сахарный диабет</c:v>
                </c:pt>
                <c:pt idx="3">
                  <c:v>хронические бронхолегочные заболевания </c:v>
                </c:pt>
                <c:pt idx="4">
                  <c:v>другие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56.87</c:v>
                </c:pt>
                <c:pt idx="1">
                  <c:v>13.1</c:v>
                </c:pt>
                <c:pt idx="2">
                  <c:v>0.48</c:v>
                </c:pt>
                <c:pt idx="3">
                  <c:v>1.73</c:v>
                </c:pt>
                <c:pt idx="4">
                  <c:v>27.1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63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'Показатели смертности'!$P$8:$P$13</c:f>
              <c:strCache>
                <c:ptCount val="6"/>
                <c:pt idx="0">
                  <c:v>все причины</c:v>
                </c:pt>
                <c:pt idx="1">
                  <c:v>БСК+онко+СД+ХОБЛ</c:v>
                </c:pt>
                <c:pt idx="2">
                  <c:v>БСК </c:v>
                </c:pt>
                <c:pt idx="3">
                  <c:v>рак</c:v>
                </c:pt>
                <c:pt idx="4">
                  <c:v>алкоголь и наркотики</c:v>
                </c:pt>
                <c:pt idx="5">
                  <c:v>внешн причины</c:v>
                </c:pt>
              </c:strCache>
            </c:strRef>
          </c:cat>
          <c:val>
            <c:numRef>
              <c:f>'Показатели смертности'!$Q$8:$Q$13</c:f>
              <c:numCache>
                <c:formatCode>General</c:formatCode>
                <c:ptCount val="6"/>
                <c:pt idx="0">
                  <c:v>-23.853899999999999</c:v>
                </c:pt>
                <c:pt idx="1">
                  <c:v>-32.244100000000003</c:v>
                </c:pt>
                <c:pt idx="2">
                  <c:v>-39.721600000000002</c:v>
                </c:pt>
                <c:pt idx="3">
                  <c:v>-8.4116900000000001</c:v>
                </c:pt>
                <c:pt idx="4">
                  <c:v>2.37764</c:v>
                </c:pt>
                <c:pt idx="5">
                  <c:v>-9.2809799999999996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8688720"/>
        <c:axId val="438685976"/>
      </c:barChart>
      <c:catAx>
        <c:axId val="43868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685976"/>
        <c:crosses val="autoZero"/>
        <c:auto val="1"/>
        <c:lblAlgn val="ctr"/>
        <c:lblOffset val="100"/>
        <c:noMultiLvlLbl val="0"/>
      </c:catAx>
      <c:valAx>
        <c:axId val="438685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688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Лист5!$A$19</c:f>
              <c:strCache>
                <c:ptCount val="1"/>
                <c:pt idx="0">
                  <c:v>Острые формы ИБС и ИМ (муж)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Лист5!$B$18:$C$18</c:f>
              <c:strCache>
                <c:ptCount val="2"/>
                <c:pt idx="0">
                  <c:v>РФ</c:v>
                </c:pt>
                <c:pt idx="1">
                  <c:v>США</c:v>
                </c:pt>
              </c:strCache>
            </c:strRef>
          </c:cat>
          <c:val>
            <c:numRef>
              <c:f>Лист5!$B$19:$C$19</c:f>
              <c:numCache>
                <c:formatCode>General</c:formatCode>
                <c:ptCount val="2"/>
                <c:pt idx="0">
                  <c:v>10.3</c:v>
                </c:pt>
                <c:pt idx="1">
                  <c:v>19.100000000000001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B1-4FDE-8FA1-C7AB4A57ABE2}"/>
            </c:ext>
          </c:extLst>
        </c:ser>
        <c:ser>
          <c:idx val="1"/>
          <c:order val="1"/>
          <c:tx>
            <c:strRef>
              <c:f>Лист5!$A$20</c:f>
              <c:strCache>
                <c:ptCount val="1"/>
                <c:pt idx="0">
                  <c:v>Острые формы ИБС и ИМ (жен)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Лист5!$B$18:$C$18</c:f>
              <c:strCache>
                <c:ptCount val="2"/>
                <c:pt idx="0">
                  <c:v>РФ</c:v>
                </c:pt>
                <c:pt idx="1">
                  <c:v>США</c:v>
                </c:pt>
              </c:strCache>
            </c:strRef>
          </c:cat>
          <c:val>
            <c:numRef>
              <c:f>Лист5!$B$20:$C$20</c:f>
              <c:numCache>
                <c:formatCode>General</c:formatCode>
                <c:ptCount val="2"/>
                <c:pt idx="0">
                  <c:v>7</c:v>
                </c:pt>
                <c:pt idx="1">
                  <c:v>16.3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B1-4FDE-8FA1-C7AB4A57AB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8664024"/>
        <c:axId val="438668728"/>
      </c:barChart>
      <c:catAx>
        <c:axId val="438664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668728"/>
        <c:crosses val="autoZero"/>
        <c:auto val="1"/>
        <c:lblAlgn val="ctr"/>
        <c:lblOffset val="100"/>
        <c:noMultiLvlLbl val="0"/>
      </c:catAx>
      <c:valAx>
        <c:axId val="438668728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664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26.1</c:v>
                </c:pt>
                <c:pt idx="1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8687152"/>
        <c:axId val="438670688"/>
      </c:barChart>
      <c:catAx>
        <c:axId val="43868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670688"/>
        <c:crosses val="autoZero"/>
        <c:auto val="1"/>
        <c:lblAlgn val="ctr"/>
        <c:lblOffset val="100"/>
        <c:noMultiLvlLbl val="0"/>
      </c:catAx>
      <c:valAx>
        <c:axId val="4386706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687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Лист2!$H$48:$I$48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Лист2!$H$49:$I$49</c:f>
              <c:numCache>
                <c:formatCode>0%</c:formatCode>
                <c:ptCount val="2"/>
                <c:pt idx="0">
                  <c:v>0.47</c:v>
                </c:pt>
                <c:pt idx="1">
                  <c:v>0.47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68-47AA-A345-DEF635380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8664416"/>
        <c:axId val="438660888"/>
      </c:barChart>
      <c:catAx>
        <c:axId val="43866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660888"/>
        <c:crosses val="autoZero"/>
        <c:auto val="1"/>
        <c:lblAlgn val="ctr"/>
        <c:lblOffset val="100"/>
        <c:noMultiLvlLbl val="0"/>
      </c:catAx>
      <c:valAx>
        <c:axId val="438660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66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A2CF05-F497-4A28-9AB1-EFB417722350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D1E779-7F67-4D1D-A8AA-08573BBB03B2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Висцеральное ожирение</a:t>
          </a:r>
        </a:p>
        <a:p>
          <a:r>
            <a:rPr lang="ru-RU" dirty="0" smtClean="0">
              <a:solidFill>
                <a:schemeClr val="tx1"/>
              </a:solidFill>
            </a:rPr>
            <a:t>+/- </a:t>
          </a:r>
          <a:r>
            <a:rPr lang="ru-RU" dirty="0" err="1" smtClean="0">
              <a:solidFill>
                <a:schemeClr val="tx1"/>
              </a:solidFill>
            </a:rPr>
            <a:t>инсулинорезистентность</a:t>
          </a:r>
          <a:endParaRPr lang="ru-RU" dirty="0">
            <a:solidFill>
              <a:schemeClr val="tx1"/>
            </a:solidFill>
          </a:endParaRPr>
        </a:p>
      </dgm:t>
    </dgm:pt>
    <dgm:pt modelId="{0B876180-D5AB-4C34-AE12-C680B843A0B9}" type="parTrans" cxnId="{19285ACF-073B-43E2-A561-B4EB2FA428EC}">
      <dgm:prSet/>
      <dgm:spPr/>
      <dgm:t>
        <a:bodyPr/>
        <a:lstStyle/>
        <a:p>
          <a:endParaRPr lang="ru-RU"/>
        </a:p>
      </dgm:t>
    </dgm:pt>
    <dgm:pt modelId="{DF76FE01-94F3-4EE0-9C94-BCBBD30610AA}" type="sibTrans" cxnId="{19285ACF-073B-43E2-A561-B4EB2FA428EC}">
      <dgm:prSet/>
      <dgm:spPr/>
      <dgm:t>
        <a:bodyPr/>
        <a:lstStyle/>
        <a:p>
          <a:endParaRPr lang="ru-RU"/>
        </a:p>
      </dgm:t>
    </dgm:pt>
    <dgm:pt modelId="{3D4E5A33-4A42-460E-A449-80BDDC00A6DA}">
      <dgm:prSet phldrT="[Текст]"/>
      <dgm:spPr/>
      <dgm:t>
        <a:bodyPr/>
        <a:lstStyle/>
        <a:p>
          <a:endParaRPr lang="ru-RU" dirty="0"/>
        </a:p>
      </dgm:t>
    </dgm:pt>
    <dgm:pt modelId="{19F1C3C2-ED63-4F62-886D-9BAFEE0CCFAC}" type="parTrans" cxnId="{8342C3C1-5E01-47E3-A244-767608721FF0}">
      <dgm:prSet/>
      <dgm:spPr/>
      <dgm:t>
        <a:bodyPr/>
        <a:lstStyle/>
        <a:p>
          <a:endParaRPr lang="ru-RU"/>
        </a:p>
      </dgm:t>
    </dgm:pt>
    <dgm:pt modelId="{51377CCD-120A-4687-B225-91E160EC0634}" type="sibTrans" cxnId="{8342C3C1-5E01-47E3-A244-767608721FF0}">
      <dgm:prSet/>
      <dgm:spPr/>
      <dgm:t>
        <a:bodyPr/>
        <a:lstStyle/>
        <a:p>
          <a:endParaRPr lang="ru-RU"/>
        </a:p>
      </dgm:t>
    </dgm:pt>
    <dgm:pt modelId="{9930C479-7B8D-450B-AEEE-9F6FAE70B292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Атеросклероз</a:t>
          </a:r>
        </a:p>
        <a:p>
          <a:r>
            <a:rPr lang="ru-RU" dirty="0" smtClean="0">
              <a:solidFill>
                <a:schemeClr val="tx1"/>
              </a:solidFill>
            </a:rPr>
            <a:t>Артериальная гипертония</a:t>
          </a:r>
          <a:endParaRPr lang="ru-RU" dirty="0">
            <a:solidFill>
              <a:schemeClr val="tx1"/>
            </a:solidFill>
          </a:endParaRPr>
        </a:p>
      </dgm:t>
    </dgm:pt>
    <dgm:pt modelId="{F3A6F137-F7F5-4B67-8FB6-BBE139B96FDD}" type="parTrans" cxnId="{2DF98EA3-22F1-482D-95A8-67861D12AE16}">
      <dgm:prSet/>
      <dgm:spPr/>
      <dgm:t>
        <a:bodyPr/>
        <a:lstStyle/>
        <a:p>
          <a:endParaRPr lang="ru-RU"/>
        </a:p>
      </dgm:t>
    </dgm:pt>
    <dgm:pt modelId="{751A8532-07B1-4346-84B6-6D7B2A144365}" type="sibTrans" cxnId="{2DF98EA3-22F1-482D-95A8-67861D12AE16}">
      <dgm:prSet/>
      <dgm:spPr/>
      <dgm:t>
        <a:bodyPr/>
        <a:lstStyle/>
        <a:p>
          <a:endParaRPr lang="ru-RU"/>
        </a:p>
      </dgm:t>
    </dgm:pt>
    <dgm:pt modelId="{BDB79B1F-0743-4C38-AE1E-C97F4CA3D4F4}">
      <dgm:prSet phldrT="[Текст]"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1000" dirty="0" smtClean="0"/>
            <a:t>Острый коронарный тромбоз</a:t>
          </a:r>
          <a:endParaRPr lang="ru-RU" sz="1000" dirty="0"/>
        </a:p>
      </dgm:t>
    </dgm:pt>
    <dgm:pt modelId="{80827FDA-6A12-47ED-841E-7746C4EA527B}" type="parTrans" cxnId="{BAD5A029-70AA-424B-BB73-F16751597AE0}">
      <dgm:prSet/>
      <dgm:spPr/>
      <dgm:t>
        <a:bodyPr/>
        <a:lstStyle/>
        <a:p>
          <a:endParaRPr lang="ru-RU"/>
        </a:p>
      </dgm:t>
    </dgm:pt>
    <dgm:pt modelId="{F4F06F51-5A21-48BB-A4A7-3C8E2A0E83D7}" type="sibTrans" cxnId="{BAD5A029-70AA-424B-BB73-F16751597AE0}">
      <dgm:prSet/>
      <dgm:spPr/>
      <dgm:t>
        <a:bodyPr/>
        <a:lstStyle/>
        <a:p>
          <a:endParaRPr lang="ru-RU"/>
        </a:p>
      </dgm:t>
    </dgm:pt>
    <dgm:pt modelId="{EB929184-0B68-4058-9842-35991092530A}" type="pres">
      <dgm:prSet presAssocID="{71A2CF05-F497-4A28-9AB1-EFB41772235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B7A1D4D-2BCB-43F5-90D4-C1B3B4CDAB5A}" type="pres">
      <dgm:prSet presAssocID="{74D1E779-7F67-4D1D-A8AA-08573BBB03B2}" presName="composite" presStyleCnt="0"/>
      <dgm:spPr/>
    </dgm:pt>
    <dgm:pt modelId="{1D8AEF4F-2DD1-4957-95D2-3571E2421929}" type="pres">
      <dgm:prSet presAssocID="{74D1E779-7F67-4D1D-A8AA-08573BBB03B2}" presName="bentUpArrow1" presStyleLbl="alignImgPlace1" presStyleIdx="0" presStyleCnt="2" custLinFactNeighborX="2112" custLinFactNeighborY="-16423"/>
      <dgm:spPr/>
      <dgm:t>
        <a:bodyPr/>
        <a:lstStyle/>
        <a:p>
          <a:endParaRPr lang="ru-RU"/>
        </a:p>
      </dgm:t>
    </dgm:pt>
    <dgm:pt modelId="{749D10CD-87D8-4DBF-A6EB-B987F6B4032A}" type="pres">
      <dgm:prSet presAssocID="{74D1E779-7F67-4D1D-A8AA-08573BBB03B2}" presName="ParentText" presStyleLbl="node1" presStyleIdx="0" presStyleCnt="3" custScaleX="229081" custScaleY="70976" custLinFactNeighborX="2885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EA50B-EDCA-42B9-AC90-F98BFC207C78}" type="pres">
      <dgm:prSet presAssocID="{74D1E779-7F67-4D1D-A8AA-08573BBB03B2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D7456-FB43-4102-9191-AA28BE9D2A08}" type="pres">
      <dgm:prSet presAssocID="{DF76FE01-94F3-4EE0-9C94-BCBBD30610AA}" presName="sibTrans" presStyleCnt="0"/>
      <dgm:spPr/>
    </dgm:pt>
    <dgm:pt modelId="{87916C0B-4B62-4196-AA98-D057FB308922}" type="pres">
      <dgm:prSet presAssocID="{9930C479-7B8D-450B-AEEE-9F6FAE70B292}" presName="composite" presStyleCnt="0"/>
      <dgm:spPr/>
    </dgm:pt>
    <dgm:pt modelId="{D278D64F-C5D6-4B3E-A033-982BD367BF8B}" type="pres">
      <dgm:prSet presAssocID="{9930C479-7B8D-450B-AEEE-9F6FAE70B292}" presName="bentUpArrow1" presStyleLbl="alignImgPlace1" presStyleIdx="1" presStyleCnt="2" custScaleY="166289" custLinFactNeighborX="69434" custLinFactNeighborY="-21070"/>
      <dgm:spPr/>
      <dgm:t>
        <a:bodyPr/>
        <a:lstStyle/>
        <a:p>
          <a:endParaRPr lang="ru-RU"/>
        </a:p>
      </dgm:t>
    </dgm:pt>
    <dgm:pt modelId="{E751698C-6E96-4BA9-BD10-1B8AC05DA9C5}" type="pres">
      <dgm:prSet presAssocID="{9930C479-7B8D-450B-AEEE-9F6FAE70B292}" presName="ParentText" presStyleLbl="node1" presStyleIdx="1" presStyleCnt="3" custLinFactNeighborX="-3466" custLinFactNeighborY="-179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DF3FA5-923E-4AD2-A616-68060C30AE23}" type="pres">
      <dgm:prSet presAssocID="{9930C479-7B8D-450B-AEEE-9F6FAE70B292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A3715A-3A93-4DC7-95A5-E88F3374E013}" type="pres">
      <dgm:prSet presAssocID="{751A8532-07B1-4346-84B6-6D7B2A144365}" presName="sibTrans" presStyleCnt="0"/>
      <dgm:spPr/>
    </dgm:pt>
    <dgm:pt modelId="{FEA82083-ED6F-4468-A86E-EA2116F4FE2E}" type="pres">
      <dgm:prSet presAssocID="{BDB79B1F-0743-4C38-AE1E-C97F4CA3D4F4}" presName="composite" presStyleCnt="0"/>
      <dgm:spPr/>
    </dgm:pt>
    <dgm:pt modelId="{57804859-0084-4F0F-831A-B79736B43F96}" type="pres">
      <dgm:prSet presAssocID="{BDB79B1F-0743-4C38-AE1E-C97F4CA3D4F4}" presName="ParentText" presStyleLbl="node1" presStyleIdx="2" presStyleCnt="3" custScaleY="80191" custLinFactNeighborX="46095" custLinFactNeighborY="15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2F7A8B-4EFB-4E99-A21B-0693A32827B3}" type="presOf" srcId="{3D4E5A33-4A42-460E-A449-80BDDC00A6DA}" destId="{8C7EA50B-EDCA-42B9-AC90-F98BFC207C78}" srcOrd="0" destOrd="0" presId="urn:microsoft.com/office/officeart/2005/8/layout/StepDownProcess"/>
    <dgm:cxn modelId="{8342C3C1-5E01-47E3-A244-767608721FF0}" srcId="{74D1E779-7F67-4D1D-A8AA-08573BBB03B2}" destId="{3D4E5A33-4A42-460E-A449-80BDDC00A6DA}" srcOrd="0" destOrd="0" parTransId="{19F1C3C2-ED63-4F62-886D-9BAFEE0CCFAC}" sibTransId="{51377CCD-120A-4687-B225-91E160EC0634}"/>
    <dgm:cxn modelId="{1406F982-A4DA-496A-9D08-989CA1C691BB}" type="presOf" srcId="{74D1E779-7F67-4D1D-A8AA-08573BBB03B2}" destId="{749D10CD-87D8-4DBF-A6EB-B987F6B4032A}" srcOrd="0" destOrd="0" presId="urn:microsoft.com/office/officeart/2005/8/layout/StepDownProcess"/>
    <dgm:cxn modelId="{A6946E74-84BE-40E8-8C94-2E77FE6E4FC3}" type="presOf" srcId="{71A2CF05-F497-4A28-9AB1-EFB417722350}" destId="{EB929184-0B68-4058-9842-35991092530A}" srcOrd="0" destOrd="0" presId="urn:microsoft.com/office/officeart/2005/8/layout/StepDownProcess"/>
    <dgm:cxn modelId="{F775D8C5-B309-40E3-8D2B-DE04363AFFD8}" type="presOf" srcId="{BDB79B1F-0743-4C38-AE1E-C97F4CA3D4F4}" destId="{57804859-0084-4F0F-831A-B79736B43F96}" srcOrd="0" destOrd="0" presId="urn:microsoft.com/office/officeart/2005/8/layout/StepDownProcess"/>
    <dgm:cxn modelId="{19285ACF-073B-43E2-A561-B4EB2FA428EC}" srcId="{71A2CF05-F497-4A28-9AB1-EFB417722350}" destId="{74D1E779-7F67-4D1D-A8AA-08573BBB03B2}" srcOrd="0" destOrd="0" parTransId="{0B876180-D5AB-4C34-AE12-C680B843A0B9}" sibTransId="{DF76FE01-94F3-4EE0-9C94-BCBBD30610AA}"/>
    <dgm:cxn modelId="{BAD5A029-70AA-424B-BB73-F16751597AE0}" srcId="{71A2CF05-F497-4A28-9AB1-EFB417722350}" destId="{BDB79B1F-0743-4C38-AE1E-C97F4CA3D4F4}" srcOrd="2" destOrd="0" parTransId="{80827FDA-6A12-47ED-841E-7746C4EA527B}" sibTransId="{F4F06F51-5A21-48BB-A4A7-3C8E2A0E83D7}"/>
    <dgm:cxn modelId="{063DAE13-E7A6-4EC2-BF2B-A9EFE0CC18DE}" type="presOf" srcId="{9930C479-7B8D-450B-AEEE-9F6FAE70B292}" destId="{E751698C-6E96-4BA9-BD10-1B8AC05DA9C5}" srcOrd="0" destOrd="0" presId="urn:microsoft.com/office/officeart/2005/8/layout/StepDownProcess"/>
    <dgm:cxn modelId="{2DF98EA3-22F1-482D-95A8-67861D12AE16}" srcId="{71A2CF05-F497-4A28-9AB1-EFB417722350}" destId="{9930C479-7B8D-450B-AEEE-9F6FAE70B292}" srcOrd="1" destOrd="0" parTransId="{F3A6F137-F7F5-4B67-8FB6-BBE139B96FDD}" sibTransId="{751A8532-07B1-4346-84B6-6D7B2A144365}"/>
    <dgm:cxn modelId="{B707DDFC-B671-4384-8A77-A57A80418278}" type="presParOf" srcId="{EB929184-0B68-4058-9842-35991092530A}" destId="{CB7A1D4D-2BCB-43F5-90D4-C1B3B4CDAB5A}" srcOrd="0" destOrd="0" presId="urn:microsoft.com/office/officeart/2005/8/layout/StepDownProcess"/>
    <dgm:cxn modelId="{493EDF9A-2E53-4D6C-A8C8-504397E206B6}" type="presParOf" srcId="{CB7A1D4D-2BCB-43F5-90D4-C1B3B4CDAB5A}" destId="{1D8AEF4F-2DD1-4957-95D2-3571E2421929}" srcOrd="0" destOrd="0" presId="urn:microsoft.com/office/officeart/2005/8/layout/StepDownProcess"/>
    <dgm:cxn modelId="{9DC1847B-51D5-4935-8F8C-58B3BCE333F8}" type="presParOf" srcId="{CB7A1D4D-2BCB-43F5-90D4-C1B3B4CDAB5A}" destId="{749D10CD-87D8-4DBF-A6EB-B987F6B4032A}" srcOrd="1" destOrd="0" presId="urn:microsoft.com/office/officeart/2005/8/layout/StepDownProcess"/>
    <dgm:cxn modelId="{C94E801C-83AF-4CFB-907B-1EA394568655}" type="presParOf" srcId="{CB7A1D4D-2BCB-43F5-90D4-C1B3B4CDAB5A}" destId="{8C7EA50B-EDCA-42B9-AC90-F98BFC207C78}" srcOrd="2" destOrd="0" presId="urn:microsoft.com/office/officeart/2005/8/layout/StepDownProcess"/>
    <dgm:cxn modelId="{525FE28D-BFB2-46CD-8DE4-E57838113AD1}" type="presParOf" srcId="{EB929184-0B68-4058-9842-35991092530A}" destId="{0F0D7456-FB43-4102-9191-AA28BE9D2A08}" srcOrd="1" destOrd="0" presId="urn:microsoft.com/office/officeart/2005/8/layout/StepDownProcess"/>
    <dgm:cxn modelId="{8C762C10-50E5-4999-B1B3-37DF5423A632}" type="presParOf" srcId="{EB929184-0B68-4058-9842-35991092530A}" destId="{87916C0B-4B62-4196-AA98-D057FB308922}" srcOrd="2" destOrd="0" presId="urn:microsoft.com/office/officeart/2005/8/layout/StepDownProcess"/>
    <dgm:cxn modelId="{D083EE5A-82F4-4695-8F70-ED323CF8D7F3}" type="presParOf" srcId="{87916C0B-4B62-4196-AA98-D057FB308922}" destId="{D278D64F-C5D6-4B3E-A033-982BD367BF8B}" srcOrd="0" destOrd="0" presId="urn:microsoft.com/office/officeart/2005/8/layout/StepDownProcess"/>
    <dgm:cxn modelId="{F7A41352-4E27-4BD6-88E4-C2AE1D6A1626}" type="presParOf" srcId="{87916C0B-4B62-4196-AA98-D057FB308922}" destId="{E751698C-6E96-4BA9-BD10-1B8AC05DA9C5}" srcOrd="1" destOrd="0" presId="urn:microsoft.com/office/officeart/2005/8/layout/StepDownProcess"/>
    <dgm:cxn modelId="{93AF46C9-00E9-4A84-86F5-C40541ABB1D1}" type="presParOf" srcId="{87916C0B-4B62-4196-AA98-D057FB308922}" destId="{2BDF3FA5-923E-4AD2-A616-68060C30AE23}" srcOrd="2" destOrd="0" presId="urn:microsoft.com/office/officeart/2005/8/layout/StepDownProcess"/>
    <dgm:cxn modelId="{5E30098F-1DC2-4196-9F4C-6ED8004872FC}" type="presParOf" srcId="{EB929184-0B68-4058-9842-35991092530A}" destId="{B5A3715A-3A93-4DC7-95A5-E88F3374E013}" srcOrd="3" destOrd="0" presId="urn:microsoft.com/office/officeart/2005/8/layout/StepDownProcess"/>
    <dgm:cxn modelId="{987CB976-1F5C-4B57-B784-D07B696C3654}" type="presParOf" srcId="{EB929184-0B68-4058-9842-35991092530A}" destId="{FEA82083-ED6F-4468-A86E-EA2116F4FE2E}" srcOrd="4" destOrd="0" presId="urn:microsoft.com/office/officeart/2005/8/layout/StepDownProcess"/>
    <dgm:cxn modelId="{4D0DF4B0-BE91-4E02-871B-06D97E0B7E48}" type="presParOf" srcId="{FEA82083-ED6F-4468-A86E-EA2116F4FE2E}" destId="{57804859-0084-4F0F-831A-B79736B43F96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AEF4F-2DD1-4957-95D2-3571E2421929}">
      <dsp:nvSpPr>
        <dsp:cNvPr id="0" name=""/>
        <dsp:cNvSpPr/>
      </dsp:nvSpPr>
      <dsp:spPr>
        <a:xfrm rot="5400000">
          <a:off x="1368606" y="548493"/>
          <a:ext cx="646008" cy="73545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9D10CD-87D8-4DBF-A6EB-B987F6B4032A}">
      <dsp:nvSpPr>
        <dsp:cNvPr id="0" name=""/>
        <dsp:cNvSpPr/>
      </dsp:nvSpPr>
      <dsp:spPr>
        <a:xfrm>
          <a:off x="511417" y="48940"/>
          <a:ext cx="2491252" cy="540279"/>
        </a:xfrm>
        <a:prstGeom prst="roundRect">
          <a:avLst>
            <a:gd name="adj" fmla="val 1667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Висцеральное ожирение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+/- </a:t>
          </a:r>
          <a:r>
            <a:rPr lang="ru-RU" sz="1100" kern="1200" dirty="0" err="1" smtClean="0">
              <a:solidFill>
                <a:schemeClr val="tx1"/>
              </a:solidFill>
            </a:rPr>
            <a:t>инсулинорезистентность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537796" y="75319"/>
        <a:ext cx="2438494" cy="487521"/>
      </dsp:txXfrm>
    </dsp:sp>
    <dsp:sp modelId="{8C7EA50B-EDCA-42B9-AC90-F98BFC207C78}">
      <dsp:nvSpPr>
        <dsp:cNvPr id="0" name=""/>
        <dsp:cNvSpPr/>
      </dsp:nvSpPr>
      <dsp:spPr>
        <a:xfrm>
          <a:off x="2269418" y="11072"/>
          <a:ext cx="790942" cy="615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</dsp:txBody>
      <dsp:txXfrm>
        <a:off x="2269418" y="11072"/>
        <a:ext cx="790942" cy="615246"/>
      </dsp:txXfrm>
    </dsp:sp>
    <dsp:sp modelId="{D278D64F-C5D6-4B3E-A033-982BD367BF8B}">
      <dsp:nvSpPr>
        <dsp:cNvPr id="0" name=""/>
        <dsp:cNvSpPr/>
      </dsp:nvSpPr>
      <dsp:spPr>
        <a:xfrm rot="5400000">
          <a:off x="2186290" y="1373567"/>
          <a:ext cx="1074241" cy="73545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51698C-6E96-4BA9-BD10-1B8AC05DA9C5}">
      <dsp:nvSpPr>
        <dsp:cNvPr id="0" name=""/>
        <dsp:cNvSpPr/>
      </dsp:nvSpPr>
      <dsp:spPr>
        <a:xfrm>
          <a:off x="1680903" y="656922"/>
          <a:ext cx="1087498" cy="761213"/>
        </a:xfrm>
        <a:prstGeom prst="roundRect">
          <a:avLst>
            <a:gd name="adj" fmla="val 1667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Атеросклероз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Артериальная гипертония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1718069" y="694088"/>
        <a:ext cx="1013166" cy="686881"/>
      </dsp:txXfrm>
    </dsp:sp>
    <dsp:sp modelId="{2BDF3FA5-923E-4AD2-A616-68060C30AE23}">
      <dsp:nvSpPr>
        <dsp:cNvPr id="0" name=""/>
        <dsp:cNvSpPr/>
      </dsp:nvSpPr>
      <dsp:spPr>
        <a:xfrm>
          <a:off x="2806094" y="866166"/>
          <a:ext cx="790942" cy="615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804859-0084-4F0F-831A-B79736B43F96}">
      <dsp:nvSpPr>
        <dsp:cNvPr id="0" name=""/>
        <dsp:cNvSpPr/>
      </dsp:nvSpPr>
      <dsp:spPr>
        <a:xfrm>
          <a:off x="3437192" y="1873851"/>
          <a:ext cx="1087498" cy="61042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Острый коронарный тромбоз</a:t>
          </a:r>
          <a:endParaRPr lang="ru-RU" sz="1000" kern="1200" dirty="0"/>
        </a:p>
      </dsp:txBody>
      <dsp:txXfrm>
        <a:off x="3466996" y="1903655"/>
        <a:ext cx="1027890" cy="550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1EB5D4-7B75-42FD-9124-B3A9857F2B6A}" type="datetimeFigureOut">
              <a:rPr lang="ru-RU"/>
              <a:pPr>
                <a:defRPr/>
              </a:pPr>
              <a:t>03.12.2017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08467D0-DF37-4A7B-B66F-64A2AC4FF2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5880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4725B1-41CD-4831-8BCD-F2FA5BEBD9EC}" type="slidenum">
              <a:rPr lang="ru-RU" altLang="ru-RU" smtClean="0">
                <a:latin typeface="Calibri" panose="020F0502020204030204" pitchFamily="34" charset="0"/>
              </a:rPr>
              <a:pPr/>
              <a:t>2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975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8467D0-DF37-4A7B-B66F-64A2AC4FF211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0683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3321A-5EF3-4429-8919-68A8C9DF383C}" type="datetimeFigureOut">
              <a:rPr lang="ru-RU"/>
              <a:pPr>
                <a:defRPr/>
              </a:pPr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984F9-FB40-4327-804C-32424A8603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18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C2DE5-D9FD-4965-B3E3-128ACCE4FB9C}" type="datetimeFigureOut">
              <a:rPr lang="ru-RU"/>
              <a:pPr>
                <a:defRPr/>
              </a:pPr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6B2B9-0F76-4E69-8595-6F8D74B17D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421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8C01C-66D9-490A-A956-7C4A3CE60058}" type="datetimeFigureOut">
              <a:rPr lang="ru-RU"/>
              <a:pPr>
                <a:defRPr/>
              </a:pPr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56443-4E7C-46D7-B35D-949EF3101E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2179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5967A-2FDE-48C7-9F13-FDA58FA5C2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71AD3-1CC2-4C60-8F0F-1518BBCF4C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3578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F4F55-C00B-4EE5-A3D5-BC8DB0EC17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4402-1122-4714-9659-2029CCEE5D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1072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9A7F6-ABD8-442F-A25C-8C74EE3C89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4E06E-94AC-4235-9204-AE046A705B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4206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B4667-E202-45D3-A8D1-FDB4BA4533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CDEA0-03B1-43B2-AEFD-7E5D170C2F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328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6E452-6E03-4CE7-8669-ECF3E3A556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035D8-6FAB-4014-8ECE-C74BC1F97C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4733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7F6A2-D327-4AF0-9625-83E49BBFA5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6802B-B119-4A01-9689-BE4A91AC91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5567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66C62-1349-470A-9460-840B244FE17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B99EC-F039-44FC-B346-615D29B73A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6968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B84B1-831C-4F03-B473-FE972E9056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07485-1B05-48AB-AB86-F3C4BCB052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378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8608A-1BAA-40A6-A80A-E37484B69BD8}" type="datetimeFigureOut">
              <a:rPr lang="ru-RU"/>
              <a:pPr>
                <a:defRPr/>
              </a:pPr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496D0-61FD-4481-9CD5-E37A383D1A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5456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0F8C9-A3DF-44EB-B77F-C18DECA182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E5145-B56D-4678-A382-5606204169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6191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2B2B5-758D-4EEE-BCF3-2E724D40DD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00368-5B1B-41B8-9432-425AEC8EF4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1837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9FC58-DE7D-44AA-9F09-A84B7FF622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BE24E-E946-4FCB-A1FE-84C31893FE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31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5F035-0004-4257-9D8D-A8A98897ED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6476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D4BB6-0046-41EC-976A-4A64C7ADC689}" type="datetimeFigureOut">
              <a:rPr lang="ru-RU"/>
              <a:pPr>
                <a:defRPr/>
              </a:pPr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C236A-7B96-4A7A-95DA-153AD03C96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8742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8DFB5-7C79-4665-95B5-88BDEF330446}" type="datetimeFigureOut">
              <a:rPr lang="ru-RU"/>
              <a:pPr>
                <a:defRPr/>
              </a:pPr>
              <a:t>03.12.2017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13105-7B1B-4CC4-880D-E34807E4E5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228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74F99-2638-4062-8B07-697DB294EC88}" type="datetimeFigureOut">
              <a:rPr lang="ru-RU"/>
              <a:pPr>
                <a:defRPr/>
              </a:pPr>
              <a:t>03.12.2017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85EB1-FD05-46B1-91D5-662D3788F1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651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A58BF-1F2D-4B6E-B21A-1C822D83BC36}" type="datetimeFigureOut">
              <a:rPr lang="ru-RU"/>
              <a:pPr>
                <a:defRPr/>
              </a:pPr>
              <a:t>03.12.2017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44634-F86F-41BB-9736-40E5B44B0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11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DDF24-E071-4262-A3DC-D8084D24100D}" type="datetimeFigureOut">
              <a:rPr lang="ru-RU"/>
              <a:pPr>
                <a:defRPr/>
              </a:pPr>
              <a:t>03.12.2017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2AAC6-5ED0-48CA-A352-B967CF426F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3354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F23B5-7694-4720-B496-70CE85495892}" type="datetimeFigureOut">
              <a:rPr lang="ru-RU"/>
              <a:pPr>
                <a:defRPr/>
              </a:pPr>
              <a:t>03.12.2017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3F815-0487-4905-8460-820A514ECC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554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49C6E-BD15-4439-9062-E473E93CFCC8}" type="datetimeFigureOut">
              <a:rPr lang="ru-RU"/>
              <a:pPr>
                <a:defRPr/>
              </a:pPr>
              <a:t>03.12.2017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EC375-3624-4450-8FA7-61D3A8A133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631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8436BA-D30A-4148-9661-DCA5009ED4CD}" type="datetimeFigureOut">
              <a:rPr lang="ru-RU"/>
              <a:pPr>
                <a:defRPr/>
              </a:pPr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0E56F0-D28B-4BE6-B09C-527D75EDB8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5AC146-9FE8-4408-8491-822070A5963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CAEA1AB-F078-49CA-A41D-30EB5D20B0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788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chart" Target="../charts/chart9.x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5.xls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7.png"/><Relationship Id="rId5" Type="http://schemas.openxmlformats.org/officeDocument/2006/relationships/oleObject" Target="../embeddings/_____Microsoft_Excel_97-20036.xls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9.png"/><Relationship Id="rId5" Type="http://schemas.openxmlformats.org/officeDocument/2006/relationships/oleObject" Target="../embeddings/_____Microsoft_Excel_97-20038.xls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18573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chemeClr val="tx2"/>
              </a:solidFill>
            </a:endParaRPr>
          </a:p>
        </p:txBody>
      </p:sp>
      <p:sp>
        <p:nvSpPr>
          <p:cNvPr id="307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/>
              <a:t>Вторичная профилактика сердечно-сосудистых заболеваний в Российской Федерации</a:t>
            </a:r>
            <a:endParaRPr lang="ru-RU" altLang="ru-RU" sz="2800" b="1" dirty="0" smtClean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0" y="428625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i="1" dirty="0"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i="1" dirty="0"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latin typeface="+mn-lt"/>
                <a:cs typeface="+mn-cs"/>
              </a:rPr>
              <a:t>Бойцов С.А.</a:t>
            </a:r>
            <a:endParaRPr lang="ru-RU" sz="2800" b="1" i="1" dirty="0"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i="1" dirty="0"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latin typeface="+mn-lt"/>
                <a:cs typeface="+mn-cs"/>
              </a:rPr>
              <a:t>Национальный медицинский исследовательский центр кардиологии,  Москва</a:t>
            </a:r>
            <a:endParaRPr lang="ru-RU" sz="2600" b="1" dirty="0">
              <a:latin typeface="+mn-lt"/>
              <a:cs typeface="+mn-cs"/>
            </a:endParaRPr>
          </a:p>
        </p:txBody>
      </p:sp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37" y="433388"/>
            <a:ext cx="11445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7548753"/>
              </p:ext>
            </p:extLst>
          </p:nvPr>
        </p:nvGraphicFramePr>
        <p:xfrm>
          <a:off x="467544" y="985837"/>
          <a:ext cx="7745413" cy="488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4" r:id="rId3" imgW="7742591" imgH="4883319" progId="Excel.Sheet.8">
                  <p:embed/>
                </p:oleObj>
              </mc:Choice>
              <mc:Fallback>
                <p:oleObj r:id="rId3" imgW="7742591" imgH="4883319" progId="Excel.Sheet.8">
                  <p:embed/>
                  <p:pic>
                    <p:nvPicPr>
                      <p:cNvPr id="0" name="Picture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985837"/>
                        <a:ext cx="7745413" cy="488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latin typeface="+mj-lt"/>
                <a:ea typeface="+mj-ea"/>
                <a:cs typeface="+mj-cs"/>
              </a:rPr>
              <a:t>Выявление лиц с высоким СС риском по шкале </a:t>
            </a:r>
            <a:r>
              <a:rPr lang="en-US" sz="2000" b="1" dirty="0">
                <a:latin typeface="+mj-lt"/>
                <a:ea typeface="+mj-ea"/>
                <a:cs typeface="+mj-cs"/>
              </a:rPr>
              <a:t>SCORE</a:t>
            </a:r>
          </a:p>
          <a:p>
            <a:pPr algn="ctr" eaLnBrk="1" hangingPunct="1">
              <a:defRPr/>
            </a:pPr>
            <a:r>
              <a:rPr lang="ru-RU" sz="2000" b="1" dirty="0">
                <a:latin typeface="+mj-lt"/>
                <a:ea typeface="+mj-ea"/>
                <a:cs typeface="+mj-cs"/>
              </a:rPr>
              <a:t>в процессе скрининга в 2013-2016 гг.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5949280"/>
            <a:ext cx="8635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cs typeface="Arial" charset="0"/>
              </a:rPr>
              <a:t>У каждого 8-го впервые выявляется высокий сердечно-сосудистый риск</a:t>
            </a:r>
            <a:endParaRPr lang="ru-RU" b="1" dirty="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467544" y="985837"/>
          <a:ext cx="7745413" cy="488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6" r:id="rId3" imgW="7742591" imgH="4883319" progId="Excel.Sheet.8">
                  <p:embed/>
                </p:oleObj>
              </mc:Choice>
              <mc:Fallback>
                <p:oleObj r:id="rId3" imgW="7742591" imgH="4883319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985837"/>
                        <a:ext cx="7745413" cy="488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latin typeface="+mj-lt"/>
                <a:ea typeface="+mj-ea"/>
                <a:cs typeface="+mj-cs"/>
              </a:rPr>
              <a:t>Выявление лиц с высоким СС риском по шкале </a:t>
            </a:r>
            <a:r>
              <a:rPr lang="en-US" sz="2000" b="1" dirty="0">
                <a:latin typeface="+mj-lt"/>
                <a:ea typeface="+mj-ea"/>
                <a:cs typeface="+mj-cs"/>
              </a:rPr>
              <a:t>SCORE</a:t>
            </a:r>
          </a:p>
          <a:p>
            <a:pPr algn="ctr" eaLnBrk="1" hangingPunct="1">
              <a:defRPr/>
            </a:pPr>
            <a:r>
              <a:rPr lang="ru-RU" sz="2000" b="1" dirty="0">
                <a:latin typeface="+mj-lt"/>
                <a:ea typeface="+mj-ea"/>
                <a:cs typeface="+mj-cs"/>
              </a:rPr>
              <a:t>в процессе скрининга в 2013-2016 гг.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5949280"/>
            <a:ext cx="8635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cs typeface="Arial" charset="0"/>
              </a:rPr>
              <a:t>У каждого 8-го впервые выявляется высокий сердечно-сосудистый риск</a:t>
            </a:r>
            <a:endParaRPr lang="ru-RU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3212976"/>
            <a:ext cx="9144000" cy="112553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Профилактическое консультирование</a:t>
            </a:r>
          </a:p>
          <a:p>
            <a:pPr algn="ctr" eaLnBrk="1" hangingPunct="1">
              <a:defRPr/>
            </a:pPr>
            <a:r>
              <a:rPr lang="ru-RU" sz="2000" b="1" dirty="0" err="1" smtClean="0">
                <a:latin typeface="+mj-lt"/>
                <a:ea typeface="+mj-ea"/>
                <a:cs typeface="+mj-cs"/>
              </a:rPr>
              <a:t>Статины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 </a:t>
            </a:r>
            <a:endParaRPr lang="ru-RU" sz="20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90715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Заголовок 1"/>
          <p:cNvSpPr>
            <a:spLocks noGrp="1"/>
          </p:cNvSpPr>
          <p:nvPr>
            <p:ph type="title"/>
          </p:nvPr>
        </p:nvSpPr>
        <p:spPr>
          <a:xfrm>
            <a:off x="0" y="2204864"/>
            <a:ext cx="9144000" cy="765175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ru-RU" altLang="ru-RU" sz="2400" b="1" dirty="0" smtClean="0"/>
              <a:t>Вторичная профилактика</a:t>
            </a:r>
          </a:p>
        </p:txBody>
      </p:sp>
    </p:spTree>
    <p:extLst>
      <p:ext uri="{BB962C8B-B14F-4D97-AF65-F5344CB8AC3E}">
        <p14:creationId xmlns:p14="http://schemas.microsoft.com/office/powerpoint/2010/main" val="13417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18283445"/>
              </p:ext>
            </p:extLst>
          </p:nvPr>
        </p:nvGraphicFramePr>
        <p:xfrm>
          <a:off x="1019418" y="1538790"/>
          <a:ext cx="4524691" cy="2484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трелка углом вверх 6"/>
          <p:cNvSpPr/>
          <p:nvPr/>
        </p:nvSpPr>
        <p:spPr>
          <a:xfrm rot="5400000">
            <a:off x="3350138" y="3793671"/>
            <a:ext cx="810090" cy="730818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Группа 7"/>
          <p:cNvGrpSpPr/>
          <p:nvPr/>
        </p:nvGrpSpPr>
        <p:grpSpPr>
          <a:xfrm>
            <a:off x="4144363" y="4140525"/>
            <a:ext cx="1080637" cy="573527"/>
            <a:chOff x="1829215" y="1151909"/>
            <a:chExt cx="1440849" cy="1008548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829215" y="1151909"/>
              <a:ext cx="1440849" cy="1008548"/>
            </a:xfrm>
            <a:prstGeom prst="roundRect">
              <a:avLst>
                <a:gd name="adj" fmla="val 1667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1852848" y="1201151"/>
              <a:ext cx="1342365" cy="91006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148" tIns="37148" rIns="37148" bIns="37148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Aft>
                  <a:spcPct val="35000"/>
                </a:spcAft>
              </a:pPr>
              <a:r>
                <a:rPr lang="ru-RU" sz="975" dirty="0"/>
                <a:t>Стенокардия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059832" y="3050958"/>
            <a:ext cx="918102" cy="382967"/>
            <a:chOff x="853618" y="-11713"/>
            <a:chExt cx="1596403" cy="78627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853618" y="-11713"/>
              <a:ext cx="1582647" cy="786273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944154" y="110396"/>
              <a:ext cx="1505867" cy="43229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</a:pPr>
              <a:r>
                <a:rPr lang="ru-RU" sz="1050" dirty="0">
                  <a:solidFill>
                    <a:schemeClr val="tx1"/>
                  </a:solidFill>
                </a:rPr>
                <a:t>Курение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080733" y="3804700"/>
            <a:ext cx="1080637" cy="573527"/>
            <a:chOff x="1829215" y="1151909"/>
            <a:chExt cx="1440849" cy="100854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829215" y="1151909"/>
              <a:ext cx="1440849" cy="1008548"/>
            </a:xfrm>
            <a:prstGeom prst="roundRect">
              <a:avLst>
                <a:gd name="adj" fmla="val 1667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1852848" y="1201151"/>
              <a:ext cx="1342365" cy="91006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148" tIns="37148" rIns="37148" bIns="37148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Aft>
                  <a:spcPct val="35000"/>
                </a:spcAft>
              </a:pPr>
              <a:r>
                <a:rPr lang="ru-RU" sz="975" dirty="0"/>
                <a:t>Острый инфаркт миокарда</a:t>
              </a:r>
            </a:p>
          </p:txBody>
        </p:sp>
      </p:grpSp>
      <p:sp>
        <p:nvSpPr>
          <p:cNvPr id="4" name="Стрелка вправо 3"/>
          <p:cNvSpPr/>
          <p:nvPr/>
        </p:nvSpPr>
        <p:spPr>
          <a:xfrm>
            <a:off x="5592106" y="3727987"/>
            <a:ext cx="415777" cy="325089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5285963" y="4111859"/>
            <a:ext cx="733806" cy="36347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5609832" y="3389424"/>
            <a:ext cx="2002548" cy="36461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7718995" y="3215711"/>
            <a:ext cx="1080637" cy="573527"/>
            <a:chOff x="1829215" y="1151909"/>
            <a:chExt cx="1440849" cy="100854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1829215" y="1151909"/>
              <a:ext cx="1440849" cy="1008548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1852848" y="1201151"/>
              <a:ext cx="1342365" cy="9100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148" tIns="37148" rIns="37148" bIns="37148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Aft>
                  <a:spcPct val="35000"/>
                </a:spcAft>
              </a:pPr>
              <a:r>
                <a:rPr lang="ru-RU" sz="975" dirty="0">
                  <a:solidFill>
                    <a:schemeClr val="tx1"/>
                  </a:solidFill>
                </a:rPr>
                <a:t>Внезапная сердечная смерть</a:t>
              </a:r>
            </a:p>
          </p:txBody>
        </p:sp>
      </p:grpSp>
      <p:sp>
        <p:nvSpPr>
          <p:cNvPr id="26" name="Стрелка вправо 25"/>
          <p:cNvSpPr/>
          <p:nvPr/>
        </p:nvSpPr>
        <p:spPr>
          <a:xfrm rot="5400000">
            <a:off x="6463668" y="4374932"/>
            <a:ext cx="314767" cy="36347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6121941" y="4699028"/>
            <a:ext cx="1080637" cy="573527"/>
            <a:chOff x="1829215" y="1151909"/>
            <a:chExt cx="1440849" cy="1008548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829215" y="1151909"/>
              <a:ext cx="1440849" cy="1008548"/>
            </a:xfrm>
            <a:prstGeom prst="roundRect">
              <a:avLst>
                <a:gd name="adj" fmla="val 1667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1852848" y="1201151"/>
              <a:ext cx="1342365" cy="9100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148" tIns="37148" rIns="37148" bIns="37148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Aft>
                  <a:spcPct val="35000"/>
                </a:spcAft>
              </a:pPr>
              <a:r>
                <a:rPr lang="ru-RU" sz="975" dirty="0"/>
                <a:t>ХСН с низкой ФВ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669994" y="4686049"/>
            <a:ext cx="1080637" cy="573527"/>
            <a:chOff x="1829215" y="1151909"/>
            <a:chExt cx="1440849" cy="1008548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1829215" y="1151909"/>
              <a:ext cx="1440849" cy="1008548"/>
            </a:xfrm>
            <a:prstGeom prst="roundRect">
              <a:avLst>
                <a:gd name="adj" fmla="val 1667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1852848" y="1201151"/>
              <a:ext cx="1342365" cy="9100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148" tIns="37148" rIns="37148" bIns="37148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Aft>
                  <a:spcPct val="35000"/>
                </a:spcAft>
              </a:pPr>
              <a:r>
                <a:rPr lang="ru-RU" sz="975" dirty="0"/>
                <a:t>ХСН  с сохраненной  ФВ</a:t>
              </a:r>
            </a:p>
          </p:txBody>
        </p:sp>
      </p:grpSp>
      <p:sp>
        <p:nvSpPr>
          <p:cNvPr id="36" name="Стрелка вправо 35"/>
          <p:cNvSpPr/>
          <p:nvPr/>
        </p:nvSpPr>
        <p:spPr>
          <a:xfrm rot="5400000">
            <a:off x="2044947" y="3659807"/>
            <a:ext cx="1745015" cy="36347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 rot="1938579">
            <a:off x="3783055" y="5011338"/>
            <a:ext cx="567887" cy="36347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9169158">
            <a:off x="5520118" y="5011338"/>
            <a:ext cx="567887" cy="36347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grpSp>
        <p:nvGrpSpPr>
          <p:cNvPr id="39" name="Группа 38"/>
          <p:cNvGrpSpPr/>
          <p:nvPr/>
        </p:nvGrpSpPr>
        <p:grpSpPr>
          <a:xfrm>
            <a:off x="4388694" y="5353066"/>
            <a:ext cx="1214292" cy="573527"/>
            <a:chOff x="1829215" y="1151909"/>
            <a:chExt cx="1440849" cy="100854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1829215" y="1151909"/>
              <a:ext cx="1440849" cy="1008548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Скругленный прямоугольник 4"/>
            <p:cNvSpPr/>
            <p:nvPr/>
          </p:nvSpPr>
          <p:spPr>
            <a:xfrm>
              <a:off x="1852848" y="1201151"/>
              <a:ext cx="1342365" cy="9100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148" tIns="37148" rIns="37148" bIns="37148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Aft>
                  <a:spcPct val="35000"/>
                </a:spcAft>
              </a:pPr>
              <a:r>
                <a:rPr lang="ru-RU" sz="975" dirty="0">
                  <a:solidFill>
                    <a:schemeClr val="tx1"/>
                  </a:solidFill>
                </a:rPr>
                <a:t>Сердечная смерть</a:t>
              </a:r>
            </a:p>
            <a:p>
              <a:pPr algn="ctr" defTabSz="433388">
                <a:lnSpc>
                  <a:spcPct val="90000"/>
                </a:lnSpc>
                <a:spcAft>
                  <a:spcPct val="35000"/>
                </a:spcAft>
              </a:pPr>
              <a:r>
                <a:rPr lang="ru-RU" sz="975" dirty="0">
                  <a:solidFill>
                    <a:schemeClr val="tx1"/>
                  </a:solidFill>
                </a:rPr>
                <a:t>(ФЖ, прогрессия ХСН)</a:t>
              </a:r>
            </a:p>
          </p:txBody>
        </p:sp>
      </p:grpSp>
      <p:sp>
        <p:nvSpPr>
          <p:cNvPr id="42" name="Стрелка вправо 41"/>
          <p:cNvSpPr/>
          <p:nvPr/>
        </p:nvSpPr>
        <p:spPr>
          <a:xfrm>
            <a:off x="3785956" y="2430785"/>
            <a:ext cx="281124" cy="36347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grpSp>
        <p:nvGrpSpPr>
          <p:cNvPr id="43" name="Группа 42"/>
          <p:cNvGrpSpPr/>
          <p:nvPr/>
        </p:nvGrpSpPr>
        <p:grpSpPr>
          <a:xfrm>
            <a:off x="4121725" y="2286659"/>
            <a:ext cx="1087499" cy="610424"/>
            <a:chOff x="4162040" y="2498468"/>
            <a:chExt cx="1449998" cy="813899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4162040" y="2498468"/>
              <a:ext cx="1449998" cy="813899"/>
            </a:xfrm>
            <a:prstGeom prst="roundRect">
              <a:avLst>
                <a:gd name="adj" fmla="val 16670"/>
              </a:avLst>
            </a:prstGeom>
            <a:ln w="15875"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Скругленный прямоугольник 4"/>
            <p:cNvSpPr/>
            <p:nvPr/>
          </p:nvSpPr>
          <p:spPr>
            <a:xfrm>
              <a:off x="4201778" y="2538206"/>
              <a:ext cx="1370522" cy="734423"/>
            </a:xfrm>
            <a:prstGeom prst="rect">
              <a:avLst/>
            </a:prstGeom>
            <a:ln w="15875"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148" tIns="37148" rIns="37148" bIns="37148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Aft>
                  <a:spcPct val="35000"/>
                </a:spcAft>
              </a:pPr>
              <a:r>
                <a:rPr lang="ru-RU" sz="975" dirty="0" smtClean="0"/>
                <a:t>ОНМК в анамнезе</a:t>
              </a:r>
              <a:endParaRPr lang="ru-RU" sz="975" dirty="0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7696249" y="2536906"/>
            <a:ext cx="1080637" cy="573527"/>
            <a:chOff x="1829215" y="1151909"/>
            <a:chExt cx="1440849" cy="100854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1829215" y="1151909"/>
              <a:ext cx="1440849" cy="1008548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Скругленный прямоугольник 4"/>
            <p:cNvSpPr/>
            <p:nvPr/>
          </p:nvSpPr>
          <p:spPr>
            <a:xfrm>
              <a:off x="1852848" y="1201151"/>
              <a:ext cx="1342365" cy="9100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148" tIns="37148" rIns="37148" bIns="37148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Aft>
                  <a:spcPct val="35000"/>
                </a:spcAft>
              </a:pPr>
              <a:r>
                <a:rPr lang="ru-RU" sz="975" dirty="0">
                  <a:solidFill>
                    <a:schemeClr val="tx1"/>
                  </a:solidFill>
                </a:rPr>
                <a:t>Мозговая</a:t>
              </a:r>
            </a:p>
            <a:p>
              <a:pPr algn="ctr" defTabSz="433388">
                <a:lnSpc>
                  <a:spcPct val="90000"/>
                </a:lnSpc>
                <a:spcAft>
                  <a:spcPct val="35000"/>
                </a:spcAft>
              </a:pPr>
              <a:r>
                <a:rPr lang="ru-RU" sz="975" dirty="0">
                  <a:solidFill>
                    <a:schemeClr val="tx1"/>
                  </a:solidFill>
                </a:rPr>
                <a:t>смерть</a:t>
              </a:r>
            </a:p>
          </p:txBody>
        </p:sp>
      </p:grpSp>
      <p:sp>
        <p:nvSpPr>
          <p:cNvPr id="53" name="Стрелка вправо 52"/>
          <p:cNvSpPr/>
          <p:nvPr/>
        </p:nvSpPr>
        <p:spPr>
          <a:xfrm>
            <a:off x="5285962" y="2614196"/>
            <a:ext cx="2278412" cy="36347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FFFF66"/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 smtClean="0">
                <a:latin typeface="+mn-lt"/>
              </a:rPr>
              <a:t/>
            </a:r>
            <a:br>
              <a:rPr lang="ru-RU" altLang="ru-RU" sz="1800" b="1" dirty="0" smtClean="0">
                <a:latin typeface="+mn-lt"/>
              </a:rPr>
            </a:br>
            <a:r>
              <a:rPr lang="ru-RU" altLang="ru-RU" sz="1800" b="1" dirty="0" smtClean="0">
                <a:latin typeface="+mn-lt"/>
              </a:rPr>
              <a:t>Сердечно-сосудистый континуум. </a:t>
            </a:r>
            <a:br>
              <a:rPr lang="ru-RU" altLang="ru-RU" sz="1800" b="1" dirty="0" smtClean="0">
                <a:latin typeface="+mn-lt"/>
              </a:rPr>
            </a:br>
            <a:r>
              <a:rPr lang="ru-RU" altLang="ru-RU" sz="1800" b="1" dirty="0" smtClean="0">
                <a:latin typeface="+mn-lt"/>
              </a:rPr>
              <a:t>Первичная и вторичная профилактика</a:t>
            </a:r>
            <a:r>
              <a:rPr lang="ru-RU" altLang="ru-RU" sz="1800" b="1" dirty="0">
                <a:latin typeface="+mn-lt"/>
              </a:rPr>
              <a:t/>
            </a:r>
            <a:br>
              <a:rPr lang="ru-RU" altLang="ru-RU" sz="1800" b="1" dirty="0">
                <a:latin typeface="+mn-lt"/>
              </a:rPr>
            </a:br>
            <a:r>
              <a:rPr lang="ru-RU" altLang="ru-RU" sz="1800" b="1" dirty="0">
                <a:latin typeface="+mn-lt"/>
              </a:rPr>
              <a:t/>
            </a:r>
            <a:br>
              <a:rPr lang="ru-RU" altLang="ru-RU" sz="1800" b="1" dirty="0">
                <a:latin typeface="+mn-lt"/>
              </a:rPr>
            </a:br>
            <a:endParaRPr lang="ru-RU" altLang="ru-RU" sz="1800" b="1" dirty="0">
              <a:latin typeface="+mn-lt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297639" y="6453336"/>
            <a:ext cx="17227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dirty="0">
                <a:latin typeface="+mn-lt"/>
              </a:rPr>
              <a:t>Бойцов С.А., </a:t>
            </a:r>
            <a:r>
              <a:rPr lang="ru-RU" altLang="ru-RU" sz="1600" dirty="0" smtClean="0">
                <a:latin typeface="+mn-lt"/>
              </a:rPr>
              <a:t>2017</a:t>
            </a:r>
            <a:endParaRPr lang="ru-RU" sz="16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340767"/>
            <a:ext cx="2879456" cy="217440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2553277"/>
            <a:ext cx="1482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+mn-lt"/>
              </a:rPr>
              <a:t>Первичная профилактика</a:t>
            </a:r>
            <a:endParaRPr lang="ru-RU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5286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47800" y="2019301"/>
          <a:ext cx="6248400" cy="3470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8" name="Диаграмма" r:id="rId3" imgW="8340051" imgH="4633362" progId="Excel.Chart.8">
                  <p:embed/>
                </p:oleObj>
              </mc:Choice>
              <mc:Fallback>
                <p:oleObj name="Диаграмма" r:id="rId3" imgW="8340051" imgH="463336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019301"/>
                        <a:ext cx="6248400" cy="3470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980010" y="3375422"/>
            <a:ext cx="84830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50" b="1"/>
              <a:t>Р=0,0001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3168254" y="2294335"/>
            <a:ext cx="84830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50" b="1"/>
              <a:t>Р=0,0001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4262438" y="3151585"/>
            <a:ext cx="84830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50" b="1"/>
              <a:t>Р=0,0327</a:t>
            </a: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5395913" y="3259931"/>
            <a:ext cx="84830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50" b="1"/>
              <a:t>Р=0,0288</a:t>
            </a: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6530579" y="3854054"/>
            <a:ext cx="84830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50" b="1"/>
              <a:t>Р=0,0463</a:t>
            </a:r>
          </a:p>
        </p:txBody>
      </p:sp>
      <p:sp>
        <p:nvSpPr>
          <p:cNvPr id="16393" name="Rectangle 2"/>
          <p:cNvSpPr>
            <a:spLocks noChangeArrowheads="1"/>
          </p:cNvSpPr>
          <p:nvPr/>
        </p:nvSpPr>
        <p:spPr bwMode="auto">
          <a:xfrm>
            <a:off x="-9451" y="-30042"/>
            <a:ext cx="9144000" cy="844154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Заболевания,  влияющие на смертность в РФ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по  результатам 2-х летнего наблюдения в исследовании ЭССЕ-РФ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166122" y="5563792"/>
            <a:ext cx="286969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50" dirty="0">
                <a:cs typeface="Arial" charset="0"/>
              </a:rPr>
              <a:t>Шальнова СА, Деев АД, Бойцов С.А., 2017</a:t>
            </a:r>
          </a:p>
        </p:txBody>
      </p:sp>
    </p:spTree>
    <p:extLst>
      <p:ext uri="{BB962C8B-B14F-4D97-AF65-F5344CB8AC3E}">
        <p14:creationId xmlns:p14="http://schemas.microsoft.com/office/powerpoint/2010/main" val="707502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08720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ru-RU" altLang="ru-RU" sz="2000" b="1" dirty="0" smtClean="0"/>
              <a:t>Стандартизованный коэффициент смертности от всех форм ИБС среди мужчин и женщин в возрасте 50 лет и старше в РФ и США </a:t>
            </a:r>
            <a:br>
              <a:rPr lang="ru-RU" altLang="ru-RU" sz="2000" b="1" dirty="0" smtClean="0"/>
            </a:br>
            <a:r>
              <a:rPr lang="ru-RU" altLang="ru-RU" sz="2000" b="1" dirty="0" smtClean="0"/>
              <a:t>(средний показатель за период 1999-2013)</a:t>
            </a:r>
          </a:p>
        </p:txBody>
      </p:sp>
      <p:graphicFrame>
        <p:nvGraphicFramePr>
          <p:cNvPr id="8195" name="Объект 5"/>
          <p:cNvGraphicFramePr>
            <a:graphicFrameLocks noGrp="1"/>
          </p:cNvGraphicFramePr>
          <p:nvPr>
            <p:ph idx="1"/>
          </p:nvPr>
        </p:nvGraphicFramePr>
        <p:xfrm>
          <a:off x="412750" y="1774825"/>
          <a:ext cx="8153400" cy="475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r:id="rId3" imgW="8151058" imgH="4761389" progId="Excel.Sheet.8">
                  <p:embed/>
                </p:oleObj>
              </mc:Choice>
              <mc:Fallback>
                <p:oleObj r:id="rId3" imgW="8151058" imgH="4761389" progId="Excel.Sheet.8">
                  <p:embed/>
                  <p:pic>
                    <p:nvPicPr>
                      <p:cNvPr id="0" name="Picture 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1774825"/>
                        <a:ext cx="8153400" cy="475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Стрелка вниз 9"/>
          <p:cNvSpPr/>
          <p:nvPr/>
        </p:nvSpPr>
        <p:spPr>
          <a:xfrm>
            <a:off x="900113" y="2420938"/>
            <a:ext cx="1439862" cy="61753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Больше в 3 раза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2771775" y="1412875"/>
            <a:ext cx="1439863" cy="61753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Больше в 3 раза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4643438" y="3860800"/>
            <a:ext cx="1584325" cy="61912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Больше в 1,3 раза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6443663" y="3644900"/>
            <a:ext cx="1584325" cy="61912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Больше в 1,7 раза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24744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ru-RU" altLang="ru-RU" sz="2000" b="1" dirty="0" smtClean="0"/>
              <a:t>Вклад острых форм ИБС и ИМ в стандартизованный коэффициент смертности от БСК  среди мужчин и женщин в возрасте 50 лет и старше в РФ и США (средний показатель за период 1999-2013 гг.)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01706" y="1825624"/>
          <a:ext cx="8313644" cy="4723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20" name="Прямоугольник 5"/>
          <p:cNvSpPr>
            <a:spLocks noChangeArrowheads="1"/>
          </p:cNvSpPr>
          <p:nvPr/>
        </p:nvSpPr>
        <p:spPr bwMode="auto">
          <a:xfrm>
            <a:off x="539750" y="1484313"/>
            <a:ext cx="352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%</a:t>
            </a:r>
            <a:endParaRPr lang="ru-RU" altLang="ru-RU"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5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091702160"/>
              </p:ext>
            </p:extLst>
          </p:nvPr>
        </p:nvGraphicFramePr>
        <p:xfrm>
          <a:off x="357188" y="857250"/>
          <a:ext cx="8286750" cy="5699216"/>
        </p:xfrm>
        <a:graphic>
          <a:graphicData uri="http://schemas.openxmlformats.org/drawingml/2006/table">
            <a:tbl>
              <a:tblPr/>
              <a:tblGrid>
                <a:gridCol w="4143953"/>
                <a:gridCol w="4142797"/>
              </a:tblGrid>
              <a:tr h="3352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9" marR="91439"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Вклад  в снижение 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смертности,%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3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Вторичная профилактика</a:t>
                      </a:r>
                    </a:p>
                  </a:txBody>
                  <a:tcPr marL="91439" marR="91439"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Острый ИМ и НС</a:t>
                      </a:r>
                    </a:p>
                  </a:txBody>
                  <a:tcPr marL="91439" marR="91439"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9,3</a:t>
                      </a: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Втор. профилактика ИМ</a:t>
                      </a:r>
                    </a:p>
                  </a:txBody>
                  <a:tcPr marL="91439" marR="91439"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4,9</a:t>
                      </a: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Реваскуляризация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9" marR="91439"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2,4</a:t>
                      </a: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ХИБС</a:t>
                      </a:r>
                    </a:p>
                  </a:txBody>
                  <a:tcPr marL="91439" marR="91439"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2,7</a:t>
                      </a: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Лечение ХСН в стационаре</a:t>
                      </a:r>
                    </a:p>
                  </a:txBody>
                  <a:tcPr marL="91439" marR="91439"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5,6</a:t>
                      </a: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Лечение ХСН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амбулаторно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9" marR="91439"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6,2</a:t>
                      </a: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Лечение АГ</a:t>
                      </a:r>
                    </a:p>
                  </a:txBody>
                  <a:tcPr marL="91439" marR="91439"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2,2</a:t>
                      </a: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Статины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(первичная профилактика)</a:t>
                      </a:r>
                    </a:p>
                  </a:txBody>
                  <a:tcPr marL="91439" marR="91439"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3,4</a:t>
                      </a: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3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Первичная профилактика</a:t>
                      </a:r>
                    </a:p>
                  </a:txBody>
                  <a:tcPr marL="91439" marR="91439"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2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Снижение АД</a:t>
                      </a:r>
                    </a:p>
                  </a:txBody>
                  <a:tcPr marL="91439" marR="91439"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29 у Ж</a:t>
                      </a: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Отказ от курения</a:t>
                      </a:r>
                    </a:p>
                  </a:txBody>
                  <a:tcPr marL="91439" marR="91439"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15 у М и 0 у Ж</a:t>
                      </a: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Общий холестерин</a:t>
                      </a:r>
                    </a:p>
                  </a:txBody>
                  <a:tcPr marL="91439" marR="91439"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41 у М и 33 у Ж</a:t>
                      </a: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Повышение АД (без учета фактора лечения)</a:t>
                      </a:r>
                    </a:p>
                  </a:txBody>
                  <a:tcPr marL="91439" marR="91439"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-8 у М</a:t>
                      </a: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Изб. масса тела, ожирение</a:t>
                      </a:r>
                    </a:p>
                  </a:txBody>
                  <a:tcPr marL="91439" marR="91439"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-1</a:t>
                      </a: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Диабет</a:t>
                      </a:r>
                    </a:p>
                  </a:txBody>
                  <a:tcPr marL="91439" marR="91439"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-5,5</a:t>
                      </a:r>
                    </a:p>
                  </a:txBody>
                  <a:tcPr marL="91439" marR="91439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16" name="Rectangle 2"/>
          <p:cNvSpPr>
            <a:spLocks noChangeArrowheads="1"/>
          </p:cNvSpPr>
          <p:nvPr/>
        </p:nvSpPr>
        <p:spPr bwMode="auto">
          <a:xfrm>
            <a:off x="0" y="0"/>
            <a:ext cx="9144000" cy="7858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4508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2000" b="1"/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b="1"/>
              <a:t>Вклад лечения и уменьшения в снижение смертности от ИБС в Польше за период  1991-2005 гг. (по методу </a:t>
            </a:r>
            <a:r>
              <a:rPr lang="en-US" altLang="ru-RU" sz="2000" b="1"/>
              <a:t>IMPACT, Capewell S, Critchley J, Unal B.) </a:t>
            </a:r>
            <a:endParaRPr lang="ru-RU" altLang="ru-RU" sz="2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/>
          </a:p>
        </p:txBody>
      </p:sp>
      <p:sp>
        <p:nvSpPr>
          <p:cNvPr id="19517" name="Прямоугольник 5"/>
          <p:cNvSpPr>
            <a:spLocks noChangeArrowheads="1"/>
          </p:cNvSpPr>
          <p:nvPr/>
        </p:nvSpPr>
        <p:spPr bwMode="auto">
          <a:xfrm>
            <a:off x="3500438" y="6488113"/>
            <a:ext cx="564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1400">
                <a:latin typeface="Arial" panose="020B0604020202020204" pitchFamily="34" charset="0"/>
              </a:rPr>
              <a:t>Bandosz P, O’Flaherty M,  Drygas W et al</a:t>
            </a:r>
            <a:r>
              <a:rPr lang="ru-RU" altLang="ru-RU" sz="1400">
                <a:latin typeface="Arial" panose="020B0604020202020204" pitchFamily="34" charset="0"/>
              </a:rPr>
              <a:t>., 2012</a:t>
            </a:r>
            <a:r>
              <a:rPr lang="en-US" altLang="ru-RU" sz="1400">
                <a:latin typeface="Arial" panose="020B0604020202020204" pitchFamily="34" charset="0"/>
              </a:rPr>
              <a:t> </a:t>
            </a:r>
            <a:endParaRPr lang="ru-RU" altLang="ru-RU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86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1" name="Содержимое 3"/>
          <p:cNvGraphicFramePr>
            <a:graphicFrameLocks/>
          </p:cNvGraphicFramePr>
          <p:nvPr/>
        </p:nvGraphicFramePr>
        <p:xfrm>
          <a:off x="4808538" y="2009775"/>
          <a:ext cx="3929062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9" r:id="rId3" imgW="3926164" imgH="4627265" progId="Excel.Sheet.8">
                  <p:embed/>
                </p:oleObj>
              </mc:Choice>
              <mc:Fallback>
                <p:oleObj r:id="rId3" imgW="3926164" imgH="4627265" progId="Excel.Sheet.8">
                  <p:embed/>
                  <p:pic>
                    <p:nvPicPr>
                      <p:cNvPr id="0" name="Picture 1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538" y="2009775"/>
                        <a:ext cx="3929062" cy="462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latin typeface="+mj-lt"/>
                <a:ea typeface="+mj-ea"/>
                <a:cs typeface="+mj-cs"/>
              </a:rPr>
              <a:t>Выявление пациентов с ИБС</a:t>
            </a:r>
            <a:endParaRPr lang="en-US" sz="2000" b="1" dirty="0"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ru-RU" sz="2000" b="1" dirty="0">
                <a:latin typeface="+mj-lt"/>
                <a:ea typeface="+mj-ea"/>
                <a:cs typeface="+mj-cs"/>
              </a:rPr>
              <a:t>в процессе скрининга в 2013-2016 гг.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31180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atin typeface="+mn-lt"/>
                <a:cs typeface="Arial" charset="0"/>
              </a:rPr>
              <a:t>Выявлено </a:t>
            </a:r>
            <a:r>
              <a:rPr lang="ru-RU" sz="2400" b="1" dirty="0" smtClean="0">
                <a:latin typeface="+mn-lt"/>
                <a:cs typeface="Arial" charset="0"/>
              </a:rPr>
              <a:t>впервые</a:t>
            </a:r>
            <a:endParaRPr lang="ru-RU" sz="2400" b="1" dirty="0">
              <a:latin typeface="+mn-lt"/>
              <a:cs typeface="Arial" charset="0"/>
            </a:endParaRPr>
          </a:p>
          <a:p>
            <a:pPr algn="ctr" eaLnBrk="1" hangingPunct="1">
              <a:defRPr/>
            </a:pPr>
            <a:r>
              <a:rPr lang="ru-RU" sz="2400" b="1" dirty="0">
                <a:latin typeface="+mn-lt"/>
                <a:cs typeface="Arial" charset="0"/>
              </a:rPr>
              <a:t>в 2015 г. – 165 тыс. чел.,  </a:t>
            </a:r>
          </a:p>
          <a:p>
            <a:pPr algn="ctr" eaLnBrk="1" hangingPunct="1">
              <a:defRPr/>
            </a:pPr>
            <a:r>
              <a:rPr lang="ru-RU" sz="2400" b="1" dirty="0">
                <a:latin typeface="+mn-lt"/>
                <a:cs typeface="Arial" charset="0"/>
              </a:rPr>
              <a:t>в 2016 г. – 179 тыс. чел.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2325688"/>
            <a:ext cx="1700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+mn-lt"/>
                <a:cs typeface="Arial" charset="0"/>
              </a:rPr>
              <a:t>на 100 </a:t>
            </a:r>
            <a:r>
              <a:rPr lang="ru-RU" b="1" dirty="0" err="1" smtClean="0">
                <a:latin typeface="+mn-lt"/>
                <a:cs typeface="Arial" charset="0"/>
              </a:rPr>
              <a:t>тыс.чел</a:t>
            </a:r>
            <a:r>
              <a:rPr lang="ru-RU" b="1" dirty="0" smtClean="0">
                <a:latin typeface="+mn-lt"/>
                <a:cs typeface="Arial" charset="0"/>
              </a:rPr>
              <a:t>.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  <a:solidFill>
            <a:srgbClr val="FFFF99"/>
          </a:solidFill>
        </p:spPr>
        <p:txBody>
          <a:bodyPr rtlCol="0">
            <a:normAutofit fontScale="90000"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FF3300"/>
                </a:solidFill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3300"/>
                </a:solidFill>
                <a:cs typeface="Times New Roman" pitchFamily="18" charset="0"/>
              </a:rPr>
            </a:br>
            <a:r>
              <a:rPr lang="ru-RU" sz="2200" b="1" dirty="0" smtClean="0">
                <a:latin typeface="+mn-lt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+mn-lt"/>
                <a:cs typeface="Times New Roman" pitchFamily="18" charset="0"/>
              </a:rPr>
              <a:t>Тромболитическая</a:t>
            </a:r>
            <a:r>
              <a:rPr lang="ru-RU" sz="2200" b="1" dirty="0" smtClean="0">
                <a:latin typeface="+mn-lt"/>
                <a:cs typeface="Times New Roman" pitchFamily="18" charset="0"/>
              </a:rPr>
              <a:t> </a:t>
            </a:r>
            <a:r>
              <a:rPr lang="ru-RU" sz="2200" b="1" dirty="0">
                <a:latin typeface="+mn-lt"/>
                <a:cs typeface="Times New Roman" pitchFamily="18" charset="0"/>
              </a:rPr>
              <a:t>т</a:t>
            </a:r>
            <a:r>
              <a:rPr lang="ru-RU" sz="2200" b="1" dirty="0" smtClean="0">
                <a:latin typeface="+mn-lt"/>
                <a:cs typeface="Times New Roman" pitchFamily="18" charset="0"/>
              </a:rPr>
              <a:t>ерапия </a:t>
            </a:r>
            <a:r>
              <a:rPr lang="ru-RU" sz="2200" b="1" dirty="0" smtClean="0">
                <a:latin typeface="+mn-lt"/>
                <a:cs typeface="Times New Roman" pitchFamily="18" charset="0"/>
              </a:rPr>
              <a:t>при  ОКС в 2016 и 2017 гг. </a:t>
            </a:r>
            <a:br>
              <a:rPr lang="ru-RU" sz="2200" b="1" dirty="0" smtClean="0">
                <a:latin typeface="+mn-lt"/>
                <a:cs typeface="Times New Roman" pitchFamily="18" charset="0"/>
              </a:rPr>
            </a:br>
            <a:r>
              <a:rPr lang="ru-RU" sz="2200" b="1" dirty="0" smtClean="0">
                <a:latin typeface="+mn-lt"/>
                <a:cs typeface="Times New Roman" pitchFamily="18" charset="0"/>
              </a:rPr>
              <a:t>по данным мониторинга Минздрава России</a:t>
            </a:r>
            <a:br>
              <a:rPr lang="ru-RU" sz="2200" b="1" dirty="0" smtClean="0">
                <a:latin typeface="+mn-lt"/>
                <a:cs typeface="Times New Roman" pitchFamily="18" charset="0"/>
              </a:rPr>
            </a:b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endParaRPr lang="ru-RU" sz="2200" dirty="0">
              <a:latin typeface="+mn-lt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5555773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15616" y="12687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cs typeface="Times New Roman" pitchFamily="18" charset="0"/>
              </a:rPr>
              <a:t>%</a:t>
            </a:r>
            <a:br>
              <a:rPr lang="ru-RU" b="1" dirty="0"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dirty="0">
                <a:cs typeface="Times New Roman" panose="02020603050405020304" pitchFamily="18" charset="0"/>
              </a:rPr>
              <a:t>Тренды стандартизованных по возрасту показателей смертности от ССЗ в Российской Федерации в</a:t>
            </a:r>
            <a:r>
              <a:rPr lang="en-US" altLang="ru-RU" sz="2000" b="1" dirty="0">
                <a:cs typeface="Times New Roman" panose="02020603050405020304" pitchFamily="18" charset="0"/>
              </a:rPr>
              <a:t> 1965-2016 </a:t>
            </a:r>
            <a:r>
              <a:rPr lang="ru-RU" altLang="ru-RU" sz="2000" b="1" dirty="0">
                <a:cs typeface="Times New Roman" panose="02020603050405020304" pitchFamily="18" charset="0"/>
              </a:rPr>
              <a:t>гг. </a:t>
            </a:r>
            <a:r>
              <a:rPr lang="en-US" altLang="ru-RU" sz="2000" b="1" dirty="0">
                <a:cs typeface="Times New Roman" panose="02020603050405020304" pitchFamily="18" charset="0"/>
              </a:rPr>
              <a:t>(</a:t>
            </a:r>
            <a:r>
              <a:rPr lang="ru-RU" altLang="ru-RU" sz="2000" b="1" dirty="0">
                <a:cs typeface="Times New Roman" panose="02020603050405020304" pitchFamily="18" charset="0"/>
              </a:rPr>
              <a:t>на </a:t>
            </a:r>
            <a:r>
              <a:rPr lang="en-US" altLang="ru-RU" sz="2000" b="1" dirty="0">
                <a:cs typeface="Times New Roman" panose="02020603050405020304" pitchFamily="18" charset="0"/>
              </a:rPr>
              <a:t>100 </a:t>
            </a:r>
            <a:r>
              <a:rPr lang="ru-RU" altLang="ru-RU" sz="2000" b="1" dirty="0">
                <a:cs typeface="Times New Roman" panose="02020603050405020304" pitchFamily="18" charset="0"/>
              </a:rPr>
              <a:t>тыс.</a:t>
            </a:r>
            <a:r>
              <a:rPr lang="en-US" altLang="ru-RU" sz="2000" b="1" dirty="0"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315" name="Прямоугольник 24"/>
          <p:cNvSpPr>
            <a:spLocks noChangeArrowheads="1"/>
          </p:cNvSpPr>
          <p:nvPr/>
        </p:nvSpPr>
        <p:spPr bwMode="auto">
          <a:xfrm>
            <a:off x="6643688" y="6519863"/>
            <a:ext cx="1379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Росстат, 2016 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251520" y="1052735"/>
          <a:ext cx="8892480" cy="5467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6288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9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908720"/>
          </a:xfrm>
          <a:solidFill>
            <a:srgbClr val="FFFF99"/>
          </a:solidFill>
        </p:spPr>
        <p:txBody>
          <a:bodyPr rtlCol="0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FF3300"/>
                </a:solidFill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FF3300"/>
                </a:solidFill>
                <a:cs typeface="Times New Roman" pitchFamily="18" charset="0"/>
              </a:rPr>
            </a:br>
            <a:r>
              <a:rPr lang="ru-RU" sz="2000" b="1" dirty="0" smtClean="0">
                <a:latin typeface="+mn-lt"/>
                <a:cs typeface="Times New Roman" pitchFamily="18" charset="0"/>
              </a:rPr>
              <a:t>Доля </a:t>
            </a:r>
            <a:r>
              <a:rPr lang="ru-RU" sz="2000" b="1" dirty="0" err="1" smtClean="0">
                <a:latin typeface="+mn-lt"/>
                <a:cs typeface="Times New Roman" pitchFamily="18" charset="0"/>
              </a:rPr>
              <a:t>догоспитального</a:t>
            </a:r>
            <a:r>
              <a:rPr lang="ru-RU" sz="2000" b="1" dirty="0" smtClean="0">
                <a:latin typeface="+mn-lt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+mn-lt"/>
                <a:cs typeface="Times New Roman" pitchFamily="18" charset="0"/>
              </a:rPr>
              <a:t>тромболизиса</a:t>
            </a:r>
            <a:r>
              <a:rPr lang="ru-RU" sz="2000" b="1" dirty="0" smtClean="0">
                <a:latin typeface="+mn-lt"/>
                <a:cs typeface="Times New Roman" pitchFamily="18" charset="0"/>
              </a:rPr>
              <a:t> при ОКС, </a:t>
            </a:r>
            <a:r>
              <a:rPr lang="ru-RU" sz="2000" b="1" dirty="0" smtClean="0">
                <a:latin typeface="+mn-lt"/>
                <a:cs typeface="Times New Roman" pitchFamily="18" charset="0"/>
              </a:rPr>
              <a:t>%</a:t>
            </a:r>
            <a:r>
              <a:rPr lang="ru-RU" sz="2000" b="1" dirty="0">
                <a:latin typeface="+mn-lt"/>
                <a:cs typeface="Times New Roman" pitchFamily="18" charset="0"/>
              </a:rPr>
              <a:t/>
            </a:r>
            <a:br>
              <a:rPr lang="ru-RU" sz="2000" b="1" dirty="0">
                <a:latin typeface="+mn-lt"/>
                <a:cs typeface="Times New Roman" pitchFamily="18" charset="0"/>
              </a:rPr>
            </a:br>
            <a:r>
              <a:rPr lang="ru-RU" sz="2000" dirty="0">
                <a:solidFill>
                  <a:srgbClr val="FF3300"/>
                </a:solidFill>
                <a:latin typeface="+mn-lt"/>
              </a:rPr>
              <a:t/>
            </a:r>
            <a:br>
              <a:rPr lang="ru-RU" sz="2000" dirty="0">
                <a:solidFill>
                  <a:srgbClr val="FF3300"/>
                </a:solidFill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graphicFrame>
        <p:nvGraphicFramePr>
          <p:cNvPr id="28675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379469"/>
              </p:ext>
            </p:extLst>
          </p:nvPr>
        </p:nvGraphicFramePr>
        <p:xfrm>
          <a:off x="1835696" y="4342240"/>
          <a:ext cx="5976664" cy="2492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4" r:id="rId4" imgW="8327858" imgH="4627265" progId="Excel.Sheet.8">
                  <p:embed/>
                </p:oleObj>
              </mc:Choice>
              <mc:Fallback>
                <p:oleObj r:id="rId4" imgW="8327858" imgH="4627265" progId="Excel.Sheet.8">
                  <p:embed/>
                  <p:pic>
                    <p:nvPicPr>
                      <p:cNvPr id="0" name="Picture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4342240"/>
                        <a:ext cx="5976664" cy="249245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26"/>
          <p:cNvSpPr>
            <a:spLocks noChangeArrowheads="1"/>
          </p:cNvSpPr>
          <p:nvPr/>
        </p:nvSpPr>
        <p:spPr bwMode="auto">
          <a:xfrm>
            <a:off x="7020272" y="6309320"/>
            <a:ext cx="19126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По</a:t>
            </a:r>
            <a:r>
              <a:rPr lang="en-US" altLang="ru-RU" sz="1800" dirty="0" smtClean="0"/>
              <a:t> </a:t>
            </a:r>
            <a:r>
              <a:rPr lang="ru-RU" altLang="ru-RU" sz="1800" dirty="0" smtClean="0"/>
              <a:t>Эрлих А., 2016</a:t>
            </a:r>
            <a:endParaRPr lang="ru-RU" altLang="ru-RU" sz="1800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7530680"/>
              </p:ext>
            </p:extLst>
          </p:nvPr>
        </p:nvGraphicFramePr>
        <p:xfrm>
          <a:off x="2483768" y="1370260"/>
          <a:ext cx="4176464" cy="242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Прямоугольник 26"/>
          <p:cNvSpPr>
            <a:spLocks noChangeArrowheads="1"/>
          </p:cNvSpPr>
          <p:nvPr/>
        </p:nvSpPr>
        <p:spPr bwMode="auto">
          <a:xfrm>
            <a:off x="3059832" y="908721"/>
            <a:ext cx="29852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/>
              <a:t>Мониторинг Минздрава РФ</a:t>
            </a:r>
            <a:endParaRPr lang="ru-RU" altLang="ru-RU" sz="18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/>
              <a:t>Количество </a:t>
            </a:r>
            <a:r>
              <a:rPr lang="ru-RU" altLang="ru-RU" sz="2000" b="1" dirty="0" err="1" smtClean="0"/>
              <a:t>чрескожных</a:t>
            </a:r>
            <a:r>
              <a:rPr lang="ru-RU" altLang="ru-RU" sz="2000" b="1" dirty="0" smtClean="0"/>
              <a:t> коронарных вмешательств </a:t>
            </a:r>
            <a:r>
              <a:rPr lang="ru-RU" altLang="ru-RU" sz="2000" b="1" dirty="0"/>
              <a:t>в </a:t>
            </a:r>
            <a:r>
              <a:rPr lang="ru-RU" altLang="ru-RU" sz="2000" b="1" dirty="0" smtClean="0"/>
              <a:t>РФ, </a:t>
            </a:r>
            <a:r>
              <a:rPr lang="ru-RU" altLang="ru-RU" sz="2000" b="1" dirty="0"/>
              <a:t>в том числе при ОКС,  в 2007-20</a:t>
            </a:r>
            <a:r>
              <a:rPr lang="en-US" altLang="ru-RU" sz="2000" b="1" dirty="0"/>
              <a:t>1</a:t>
            </a:r>
            <a:r>
              <a:rPr lang="ru-RU" altLang="ru-RU" sz="2000" b="1" dirty="0"/>
              <a:t>6 годы и количество центров, в которых  проводится интервенционное лечение больных с ОКС</a:t>
            </a:r>
            <a:endParaRPr lang="en-US" altLang="ru-RU" sz="2000" b="1" dirty="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76200"/>
            <a:ext cx="1841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6464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29700" name="Диаграмма 10"/>
          <p:cNvGraphicFramePr>
            <a:graphicFrameLocks/>
          </p:cNvGraphicFramePr>
          <p:nvPr/>
        </p:nvGraphicFramePr>
        <p:xfrm>
          <a:off x="128588" y="1346200"/>
          <a:ext cx="9066212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5" r:id="rId3" imgW="9065538" imgH="4163929" progId="Excel.Sheet.8">
                  <p:embed/>
                </p:oleObj>
              </mc:Choice>
              <mc:Fallback>
                <p:oleObj r:id="rId3" imgW="9065538" imgH="4163929" progId="Excel.Sheet.8">
                  <p:embed/>
                  <p:pic>
                    <p:nvPicPr>
                      <p:cNvPr id="0" name="Picture 2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1346200"/>
                        <a:ext cx="9066212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Прямоугольник 11"/>
          <p:cNvSpPr>
            <a:spLocks noChangeArrowheads="1"/>
          </p:cNvSpPr>
          <p:nvPr/>
        </p:nvSpPr>
        <p:spPr bwMode="auto">
          <a:xfrm>
            <a:off x="1258888" y="4149725"/>
            <a:ext cx="6429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28159</a:t>
            </a:r>
          </a:p>
        </p:txBody>
      </p:sp>
      <p:sp>
        <p:nvSpPr>
          <p:cNvPr id="29702" name="Прямоугольник 12"/>
          <p:cNvSpPr>
            <a:spLocks noChangeArrowheads="1"/>
          </p:cNvSpPr>
          <p:nvPr/>
        </p:nvSpPr>
        <p:spPr bwMode="auto">
          <a:xfrm>
            <a:off x="2051050" y="4149725"/>
            <a:ext cx="6429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32519</a:t>
            </a:r>
          </a:p>
        </p:txBody>
      </p:sp>
      <p:sp>
        <p:nvSpPr>
          <p:cNvPr id="29703" name="Прямоугольник 13"/>
          <p:cNvSpPr>
            <a:spLocks noChangeArrowheads="1"/>
          </p:cNvSpPr>
          <p:nvPr/>
        </p:nvSpPr>
        <p:spPr bwMode="auto">
          <a:xfrm>
            <a:off x="2771775" y="4005263"/>
            <a:ext cx="641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41425</a:t>
            </a:r>
          </a:p>
        </p:txBody>
      </p:sp>
      <p:sp>
        <p:nvSpPr>
          <p:cNvPr id="29704" name="Прямоугольник 14"/>
          <p:cNvSpPr>
            <a:spLocks noChangeArrowheads="1"/>
          </p:cNvSpPr>
          <p:nvPr/>
        </p:nvSpPr>
        <p:spPr bwMode="auto">
          <a:xfrm>
            <a:off x="3563938" y="3860800"/>
            <a:ext cx="641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51680</a:t>
            </a:r>
          </a:p>
        </p:txBody>
      </p:sp>
      <p:sp>
        <p:nvSpPr>
          <p:cNvPr id="29705" name="Прямоугольник 15"/>
          <p:cNvSpPr>
            <a:spLocks noChangeArrowheads="1"/>
          </p:cNvSpPr>
          <p:nvPr/>
        </p:nvSpPr>
        <p:spPr bwMode="auto">
          <a:xfrm>
            <a:off x="4356100" y="3716338"/>
            <a:ext cx="641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62329</a:t>
            </a:r>
          </a:p>
        </p:txBody>
      </p:sp>
      <p:sp>
        <p:nvSpPr>
          <p:cNvPr id="29706" name="Прямоугольник 16"/>
          <p:cNvSpPr>
            <a:spLocks noChangeArrowheads="1"/>
          </p:cNvSpPr>
          <p:nvPr/>
        </p:nvSpPr>
        <p:spPr bwMode="auto">
          <a:xfrm>
            <a:off x="5148263" y="3500438"/>
            <a:ext cx="641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75378</a:t>
            </a:r>
          </a:p>
        </p:txBody>
      </p:sp>
      <p:sp>
        <p:nvSpPr>
          <p:cNvPr id="29707" name="Прямоугольник 17"/>
          <p:cNvSpPr>
            <a:spLocks noChangeArrowheads="1"/>
          </p:cNvSpPr>
          <p:nvPr/>
        </p:nvSpPr>
        <p:spPr bwMode="auto">
          <a:xfrm>
            <a:off x="5940425" y="3284538"/>
            <a:ext cx="641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90335</a:t>
            </a:r>
          </a:p>
        </p:txBody>
      </p:sp>
      <p:sp>
        <p:nvSpPr>
          <p:cNvPr id="29708" name="Прямоугольник 18"/>
          <p:cNvSpPr>
            <a:spLocks noChangeArrowheads="1"/>
          </p:cNvSpPr>
          <p:nvPr/>
        </p:nvSpPr>
        <p:spPr bwMode="auto">
          <a:xfrm>
            <a:off x="6659563" y="2781300"/>
            <a:ext cx="733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126080</a:t>
            </a:r>
          </a:p>
        </p:txBody>
      </p:sp>
      <p:sp>
        <p:nvSpPr>
          <p:cNvPr id="29709" name="Прямоугольник 19"/>
          <p:cNvSpPr>
            <a:spLocks noChangeArrowheads="1"/>
          </p:cNvSpPr>
          <p:nvPr/>
        </p:nvSpPr>
        <p:spPr bwMode="auto">
          <a:xfrm>
            <a:off x="7524750" y="2349500"/>
            <a:ext cx="7318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153979</a:t>
            </a:r>
          </a:p>
        </p:txBody>
      </p:sp>
      <p:sp>
        <p:nvSpPr>
          <p:cNvPr id="29710" name="Прямоугольник 21"/>
          <p:cNvSpPr>
            <a:spLocks noChangeArrowheads="1"/>
          </p:cNvSpPr>
          <p:nvPr/>
        </p:nvSpPr>
        <p:spPr bwMode="auto">
          <a:xfrm>
            <a:off x="8243888" y="1989138"/>
            <a:ext cx="733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183062</a:t>
            </a:r>
          </a:p>
        </p:txBody>
      </p:sp>
      <p:sp>
        <p:nvSpPr>
          <p:cNvPr id="29711" name="Прямоугольник 22"/>
          <p:cNvSpPr>
            <a:spLocks noChangeArrowheads="1"/>
          </p:cNvSpPr>
          <p:nvPr/>
        </p:nvSpPr>
        <p:spPr bwMode="auto">
          <a:xfrm>
            <a:off x="8388350" y="3789363"/>
            <a:ext cx="495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67%</a:t>
            </a:r>
          </a:p>
        </p:txBody>
      </p:sp>
      <p:sp>
        <p:nvSpPr>
          <p:cNvPr id="29712" name="Прямоугольник 23"/>
          <p:cNvSpPr>
            <a:spLocks noChangeArrowheads="1"/>
          </p:cNvSpPr>
          <p:nvPr/>
        </p:nvSpPr>
        <p:spPr bwMode="auto">
          <a:xfrm>
            <a:off x="7596188" y="4005263"/>
            <a:ext cx="495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64%</a:t>
            </a:r>
          </a:p>
        </p:txBody>
      </p:sp>
      <p:sp>
        <p:nvSpPr>
          <p:cNvPr id="29713" name="Прямоугольник 24"/>
          <p:cNvSpPr>
            <a:spLocks noChangeArrowheads="1"/>
          </p:cNvSpPr>
          <p:nvPr/>
        </p:nvSpPr>
        <p:spPr bwMode="auto">
          <a:xfrm>
            <a:off x="6804025" y="4292600"/>
            <a:ext cx="495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54%</a:t>
            </a:r>
          </a:p>
        </p:txBody>
      </p:sp>
      <p:sp>
        <p:nvSpPr>
          <p:cNvPr id="29714" name="Прямоугольник 25"/>
          <p:cNvSpPr>
            <a:spLocks noChangeArrowheads="1"/>
          </p:cNvSpPr>
          <p:nvPr/>
        </p:nvSpPr>
        <p:spPr bwMode="auto">
          <a:xfrm>
            <a:off x="6011863" y="4437063"/>
            <a:ext cx="495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46%</a:t>
            </a:r>
          </a:p>
        </p:txBody>
      </p:sp>
      <p:sp>
        <p:nvSpPr>
          <p:cNvPr id="29715" name="Прямоугольник 26"/>
          <p:cNvSpPr>
            <a:spLocks noChangeArrowheads="1"/>
          </p:cNvSpPr>
          <p:nvPr/>
        </p:nvSpPr>
        <p:spPr bwMode="auto">
          <a:xfrm>
            <a:off x="5636257" y="6488084"/>
            <a:ext cx="35134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По </a:t>
            </a:r>
            <a:r>
              <a:rPr lang="ru-RU" altLang="ru-RU" sz="1800" dirty="0" err="1" smtClean="0"/>
              <a:t>Бокерия</a:t>
            </a:r>
            <a:r>
              <a:rPr lang="ru-RU" altLang="ru-RU" sz="1800" dirty="0" smtClean="0"/>
              <a:t> </a:t>
            </a:r>
            <a:r>
              <a:rPr lang="ru-RU" altLang="ru-RU" sz="1800" dirty="0"/>
              <a:t>Л.А., </a:t>
            </a:r>
            <a:r>
              <a:rPr lang="ru-RU" altLang="ru-RU" sz="1800" dirty="0" err="1"/>
              <a:t>Алекян</a:t>
            </a:r>
            <a:r>
              <a:rPr lang="ru-RU" altLang="ru-RU" sz="1800" dirty="0"/>
              <a:t> Б.Г., 2017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136476" y="1979613"/>
            <a:ext cx="68199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b="1" dirty="0" smtClean="0">
                <a:latin typeface="+mn-lt"/>
              </a:rPr>
              <a:t>845</a:t>
            </a:r>
            <a:r>
              <a:rPr lang="en-US" sz="1600" b="1" dirty="0" smtClean="0">
                <a:latin typeface="+mn-lt"/>
              </a:rPr>
              <a:t> </a:t>
            </a:r>
            <a:r>
              <a:rPr lang="ru-RU" sz="1600" b="1" dirty="0" smtClean="0">
                <a:latin typeface="+mn-lt"/>
              </a:rPr>
              <a:t>ЧКВ</a:t>
            </a:r>
            <a:r>
              <a:rPr lang="en-US" sz="1600" b="1" dirty="0" smtClean="0">
                <a:latin typeface="+mn-lt"/>
              </a:rPr>
              <a:t> </a:t>
            </a:r>
            <a:r>
              <a:rPr lang="ru-RU" sz="1600" b="1" dirty="0" smtClean="0">
                <a:latin typeface="+mn-lt"/>
              </a:rPr>
              <a:t>при любой форме ОКС</a:t>
            </a:r>
            <a:r>
              <a:rPr lang="en-US" sz="1600" b="1" dirty="0" smtClean="0">
                <a:latin typeface="+mn-lt"/>
              </a:rPr>
              <a:t> </a:t>
            </a:r>
            <a:r>
              <a:rPr lang="ru-RU" sz="1600" b="1" dirty="0" smtClean="0">
                <a:latin typeface="+mn-lt"/>
              </a:rPr>
              <a:t>на 1 млн.</a:t>
            </a:r>
            <a:r>
              <a:rPr lang="en-US" sz="1600" b="1" dirty="0" smtClean="0">
                <a:latin typeface="+mn-lt"/>
              </a:rPr>
              <a:t> </a:t>
            </a:r>
            <a:r>
              <a:rPr lang="ru-RU" sz="1600" b="1" dirty="0" smtClean="0">
                <a:latin typeface="+mn-lt"/>
              </a:rPr>
              <a:t>жителей в</a:t>
            </a:r>
            <a:r>
              <a:rPr lang="en-US" sz="1600" b="1" dirty="0" smtClean="0">
                <a:latin typeface="+mn-lt"/>
              </a:rPr>
              <a:t> </a:t>
            </a:r>
            <a:r>
              <a:rPr lang="en-US" sz="1600" b="1" dirty="0" smtClean="0">
                <a:latin typeface="+mn-lt"/>
              </a:rPr>
              <a:t>201</a:t>
            </a:r>
            <a:r>
              <a:rPr lang="ru-RU" sz="1600" b="1" dirty="0" smtClean="0">
                <a:latin typeface="+mn-lt"/>
              </a:rPr>
              <a:t>6</a:t>
            </a:r>
            <a:endParaRPr lang="en-US" sz="1600" b="1" dirty="0">
              <a:latin typeface="+mn-lt"/>
            </a:endParaRPr>
          </a:p>
          <a:p>
            <a:pPr eaLnBrk="1" hangingPunct="1">
              <a:defRPr/>
            </a:pPr>
            <a:endParaRPr lang="en-US" sz="1600" b="1" dirty="0"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18048" y="2349104"/>
          <a:ext cx="5887641" cy="2589610"/>
        </p:xfrm>
        <a:graphic>
          <a:graphicData uri="http://schemas.openxmlformats.org/drawingml/2006/table">
            <a:tbl>
              <a:tblPr/>
              <a:tblGrid>
                <a:gridCol w="2490788"/>
                <a:gridCol w="1697831"/>
                <a:gridCol w="1699022"/>
              </a:tblGrid>
              <a:tr h="1048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Российская Федерация</a:t>
                      </a:r>
                    </a:p>
                  </a:txBody>
                  <a:tcPr marL="68581" marR="68581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2017 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(январь-август)</a:t>
                      </a:r>
                    </a:p>
                  </a:txBody>
                  <a:tcPr marL="68581" marR="68581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2016 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(январь-август)</a:t>
                      </a:r>
                    </a:p>
                  </a:txBody>
                  <a:tcPr marL="68581" marR="68581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ЧКВ у больных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ОКСп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ST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(%)</a:t>
                      </a:r>
                    </a:p>
                  </a:txBody>
                  <a:tcPr marL="68581" marR="68581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45,9</a:t>
                      </a:r>
                    </a:p>
                  </a:txBody>
                  <a:tcPr marL="68581" marR="68581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40,3</a:t>
                      </a:r>
                    </a:p>
                  </a:txBody>
                  <a:tcPr marL="68581" marR="68581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07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ЧКВ у больных 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ОКСбп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ST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(%)</a:t>
                      </a:r>
                    </a:p>
                  </a:txBody>
                  <a:tcPr marL="68581" marR="68581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17,8</a:t>
                      </a:r>
                    </a:p>
                  </a:txBody>
                  <a:tcPr marL="68581" marR="68581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15,4</a:t>
                      </a:r>
                    </a:p>
                  </a:txBody>
                  <a:tcPr marL="68581" marR="68581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cxnSp>
        <p:nvCxnSpPr>
          <p:cNvPr id="3" name="Прямая со стрелкой 2"/>
          <p:cNvCxnSpPr/>
          <p:nvPr/>
        </p:nvCxnSpPr>
        <p:spPr>
          <a:xfrm flipV="1">
            <a:off x="5272088" y="3644504"/>
            <a:ext cx="2381" cy="2440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5272088" y="4400550"/>
            <a:ext cx="2381" cy="2440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59"/>
          <p:cNvSpPr txBox="1"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45000" lnSpcReduction="20000"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FF3300"/>
                </a:solidFill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3300"/>
                </a:solidFill>
                <a:cs typeface="Times New Roman" pitchFamily="18" charset="0"/>
              </a:rPr>
            </a:br>
            <a:r>
              <a:rPr lang="ru-RU" sz="4600" b="1" dirty="0" err="1" smtClean="0">
                <a:latin typeface="+mn-lt"/>
                <a:cs typeface="Times New Roman" pitchFamily="18" charset="0"/>
              </a:rPr>
              <a:t>Чрескожные</a:t>
            </a:r>
            <a:r>
              <a:rPr lang="ru-RU" sz="4600" b="1" dirty="0" smtClean="0">
                <a:latin typeface="+mn-lt"/>
                <a:cs typeface="Times New Roman" pitchFamily="18" charset="0"/>
              </a:rPr>
              <a:t> коронарные вмешательства при  </a:t>
            </a:r>
            <a:r>
              <a:rPr lang="ru-RU" sz="4600" b="1" dirty="0" smtClean="0">
                <a:latin typeface="+mn-lt"/>
                <a:cs typeface="Times New Roman" pitchFamily="18" charset="0"/>
              </a:rPr>
              <a:t>ОКС в 2016 и 2017 гг. </a:t>
            </a:r>
            <a:br>
              <a:rPr lang="ru-RU" sz="4600" b="1" dirty="0" smtClean="0">
                <a:latin typeface="+mn-lt"/>
                <a:cs typeface="Times New Roman" pitchFamily="18" charset="0"/>
              </a:rPr>
            </a:br>
            <a:r>
              <a:rPr lang="ru-RU" sz="4600" b="1" dirty="0" smtClean="0">
                <a:latin typeface="+mn-lt"/>
                <a:cs typeface="Times New Roman" pitchFamily="18" charset="0"/>
              </a:rPr>
              <a:t>по данным мониторинга Минздрава России</a:t>
            </a:r>
            <a:br>
              <a:rPr lang="ru-RU" sz="4600" b="1" dirty="0" smtClean="0">
                <a:latin typeface="+mn-lt"/>
                <a:cs typeface="Times New Roman" pitchFamily="18" charset="0"/>
              </a:rPr>
            </a:b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endParaRPr lang="ru-RU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203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20072" y="6519863"/>
            <a:ext cx="3865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1600" dirty="0">
                <a:latin typeface="+mn-lt"/>
                <a:cs typeface="Arial" charset="0"/>
              </a:rPr>
              <a:t>IPCDR study  </a:t>
            </a:r>
            <a:r>
              <a:rPr lang="ru-RU" sz="1600" dirty="0" smtClean="0">
                <a:latin typeface="+mn-lt"/>
                <a:cs typeface="Arial" charset="0"/>
              </a:rPr>
              <a:t>предварительные результаты</a:t>
            </a:r>
            <a:endParaRPr lang="ru-RU" sz="1600" dirty="0">
              <a:latin typeface="+mn-lt"/>
              <a:cs typeface="Arial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"/>
            <a:ext cx="9144000" cy="83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 smtClean="0">
                <a:latin typeface="+mn-lt"/>
                <a:cs typeface="Arial" charset="0"/>
              </a:rPr>
              <a:t>Задержка обращения больных с ОКС за помощью более 15 минут  </a:t>
            </a:r>
            <a:endParaRPr lang="en-US" sz="2000" b="1" dirty="0">
              <a:latin typeface="+mn-lt"/>
              <a:cs typeface="Arial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7372006"/>
              </p:ext>
            </p:extLst>
          </p:nvPr>
        </p:nvGraphicFramePr>
        <p:xfrm>
          <a:off x="2699792" y="1911128"/>
          <a:ext cx="331236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4" name="Text Box 68"/>
          <p:cNvSpPr txBox="1">
            <a:spLocks noChangeArrowheads="1"/>
          </p:cNvSpPr>
          <p:nvPr/>
        </p:nvSpPr>
        <p:spPr bwMode="auto">
          <a:xfrm>
            <a:off x="0" y="6521450"/>
            <a:ext cx="868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ru-RU" altLang="ru-RU" b="1"/>
              <a:t>      </a:t>
            </a:r>
          </a:p>
        </p:txBody>
      </p:sp>
      <p:sp>
        <p:nvSpPr>
          <p:cNvPr id="24669" name="Text Box 93"/>
          <p:cNvSpPr txBox="1">
            <a:spLocks noChangeArrowheads="1"/>
          </p:cNvSpPr>
          <p:nvPr/>
        </p:nvSpPr>
        <p:spPr bwMode="auto">
          <a:xfrm>
            <a:off x="1476375" y="6521450"/>
            <a:ext cx="75025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ru-RU" altLang="ru-RU" sz="1600" dirty="0">
                <a:latin typeface="+mn-lt"/>
              </a:rPr>
              <a:t>Бойцов С.А., Лукьянов М.М., </a:t>
            </a:r>
            <a:r>
              <a:rPr lang="ru-RU" altLang="ru-RU" sz="1600" dirty="0" err="1">
                <a:latin typeface="+mn-lt"/>
              </a:rPr>
              <a:t>Марцевич</a:t>
            </a:r>
            <a:r>
              <a:rPr lang="ru-RU" altLang="ru-RU" sz="1600" dirty="0">
                <a:latin typeface="+mn-lt"/>
              </a:rPr>
              <a:t> С.Ю</a:t>
            </a:r>
            <a:r>
              <a:rPr lang="ru-RU" altLang="ru-RU" sz="1600" dirty="0" smtClean="0">
                <a:latin typeface="+mn-lt"/>
              </a:rPr>
              <a:t>., Якушин С.С.</a:t>
            </a:r>
            <a:r>
              <a:rPr lang="en-US" altLang="ru-RU" sz="1600" dirty="0" smtClean="0">
                <a:latin typeface="+mn-lt"/>
              </a:rPr>
              <a:t> </a:t>
            </a:r>
            <a:r>
              <a:rPr lang="ru-RU" altLang="ru-RU" sz="1600" dirty="0" smtClean="0">
                <a:latin typeface="+mn-lt"/>
              </a:rPr>
              <a:t> </a:t>
            </a:r>
            <a:r>
              <a:rPr lang="ru-RU" altLang="ru-RU" sz="1600" dirty="0">
                <a:latin typeface="+mn-lt"/>
              </a:rPr>
              <a:t>с </a:t>
            </a:r>
            <a:r>
              <a:rPr lang="ru-RU" altLang="ru-RU" sz="1600" dirty="0" err="1">
                <a:latin typeface="+mn-lt"/>
              </a:rPr>
              <a:t>соавт</a:t>
            </a:r>
            <a:r>
              <a:rPr lang="ru-RU" altLang="ru-RU" sz="1600" dirty="0">
                <a:latin typeface="+mn-lt"/>
              </a:rPr>
              <a:t>., </a:t>
            </a:r>
            <a:r>
              <a:rPr lang="ru-RU" altLang="ru-RU" sz="1600" dirty="0" smtClean="0">
                <a:latin typeface="+mn-lt"/>
              </a:rPr>
              <a:t>2016</a:t>
            </a:r>
            <a:endParaRPr lang="ru-RU" altLang="ru-RU" sz="1600" dirty="0">
              <a:latin typeface="+mn-lt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/>
              <a:t>Частота соответствия клиническим рекомендациям по лечению больных ССЗ назначений основных групп лекарственных препаратов  по данным </a:t>
            </a:r>
            <a:r>
              <a:rPr lang="ru-RU" altLang="ru-RU" sz="2000" b="1" dirty="0" smtClean="0"/>
              <a:t>амбулаторного регистра РЕКВАЗА (</a:t>
            </a:r>
            <a:r>
              <a:rPr lang="en-US" altLang="ru-RU" sz="2000" b="1" dirty="0" smtClean="0"/>
              <a:t>n=3690)</a:t>
            </a:r>
            <a:endParaRPr lang="ru-RU" altLang="ru-RU" sz="20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325192"/>
              </p:ext>
            </p:extLst>
          </p:nvPr>
        </p:nvGraphicFramePr>
        <p:xfrm>
          <a:off x="89757" y="1628800"/>
          <a:ext cx="8964486" cy="2438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63667"/>
                <a:gridCol w="1531744"/>
                <a:gridCol w="1872131"/>
                <a:gridCol w="2042327"/>
                <a:gridCol w="2054617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Диагноз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Число больных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Диагноз подтвержден (высокая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вероятность, %)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Диагноз              не подтвержден (низкая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вероятность, %)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Валидация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       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в необходимом объеме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невозможна, %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АГ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450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99,6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0,4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ФП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98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96,9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3,1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ИБС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280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67,5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16,8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15,7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ХСН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305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72,8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25,2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2,0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6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4" name="Text Box 68"/>
          <p:cNvSpPr txBox="1">
            <a:spLocks noChangeArrowheads="1"/>
          </p:cNvSpPr>
          <p:nvPr/>
        </p:nvSpPr>
        <p:spPr bwMode="auto">
          <a:xfrm>
            <a:off x="0" y="6521450"/>
            <a:ext cx="868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ru-RU" altLang="ru-RU" b="1"/>
              <a:t>      </a:t>
            </a:r>
          </a:p>
        </p:txBody>
      </p:sp>
      <p:sp>
        <p:nvSpPr>
          <p:cNvPr id="24669" name="Text Box 93"/>
          <p:cNvSpPr txBox="1">
            <a:spLocks noChangeArrowheads="1"/>
          </p:cNvSpPr>
          <p:nvPr/>
        </p:nvSpPr>
        <p:spPr bwMode="auto">
          <a:xfrm>
            <a:off x="1476375" y="6521450"/>
            <a:ext cx="75025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ru-RU" altLang="ru-RU" sz="1600" dirty="0">
                <a:latin typeface="+mn-lt"/>
              </a:rPr>
              <a:t>Бойцов С.А., Лукьянов М.М., </a:t>
            </a:r>
            <a:r>
              <a:rPr lang="ru-RU" altLang="ru-RU" sz="1600" dirty="0" err="1">
                <a:latin typeface="+mn-lt"/>
              </a:rPr>
              <a:t>Марцевич</a:t>
            </a:r>
            <a:r>
              <a:rPr lang="ru-RU" altLang="ru-RU" sz="1600" dirty="0">
                <a:latin typeface="+mn-lt"/>
              </a:rPr>
              <a:t> С.Ю</a:t>
            </a:r>
            <a:r>
              <a:rPr lang="ru-RU" altLang="ru-RU" sz="1600" dirty="0" smtClean="0">
                <a:latin typeface="+mn-lt"/>
              </a:rPr>
              <a:t>., Якушин С.С.</a:t>
            </a:r>
            <a:r>
              <a:rPr lang="en-US" altLang="ru-RU" sz="1600" dirty="0" smtClean="0">
                <a:latin typeface="+mn-lt"/>
              </a:rPr>
              <a:t> </a:t>
            </a:r>
            <a:r>
              <a:rPr lang="ru-RU" altLang="ru-RU" sz="1600" dirty="0" smtClean="0">
                <a:latin typeface="+mn-lt"/>
              </a:rPr>
              <a:t> </a:t>
            </a:r>
            <a:r>
              <a:rPr lang="ru-RU" altLang="ru-RU" sz="1600" dirty="0">
                <a:latin typeface="+mn-lt"/>
              </a:rPr>
              <a:t>с </a:t>
            </a:r>
            <a:r>
              <a:rPr lang="ru-RU" altLang="ru-RU" sz="1600" dirty="0" err="1">
                <a:latin typeface="+mn-lt"/>
              </a:rPr>
              <a:t>соавт</a:t>
            </a:r>
            <a:r>
              <a:rPr lang="ru-RU" altLang="ru-RU" sz="1600" dirty="0">
                <a:latin typeface="+mn-lt"/>
              </a:rPr>
              <a:t>., 2017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10426762"/>
              </p:ext>
            </p:extLst>
          </p:nvPr>
        </p:nvGraphicFramePr>
        <p:xfrm>
          <a:off x="395535" y="1338607"/>
          <a:ext cx="842302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38106" y="969275"/>
            <a:ext cx="34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>
                <a:latin typeface="+mn-lt"/>
              </a:rPr>
              <a:t>%</a:t>
            </a:r>
            <a:endParaRPr lang="ru-RU" dirty="0">
              <a:latin typeface="+mn-lt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/>
              <a:t>Частота соответствия клиническим рекомендациям по лечению больных ССЗ назначений основных групп лекарственных препаратов  по данным </a:t>
            </a:r>
            <a:r>
              <a:rPr lang="ru-RU" altLang="ru-RU" sz="2000" b="1" dirty="0" smtClean="0"/>
              <a:t>амбулаторного регистра РЕКВАЗА (</a:t>
            </a:r>
            <a:r>
              <a:rPr lang="en-US" altLang="ru-RU" sz="2000" b="1" dirty="0" smtClean="0"/>
              <a:t>n=3690)</a:t>
            </a: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38190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63778090"/>
              </p:ext>
            </p:extLst>
          </p:nvPr>
        </p:nvGraphicFramePr>
        <p:xfrm>
          <a:off x="356396" y="1125538"/>
          <a:ext cx="8784976" cy="5615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03" name="Прямоугольник 5"/>
          <p:cNvSpPr>
            <a:spLocks noChangeArrowheads="1"/>
          </p:cNvSpPr>
          <p:nvPr/>
        </p:nvSpPr>
        <p:spPr bwMode="auto">
          <a:xfrm>
            <a:off x="6547124" y="2101850"/>
            <a:ext cx="22431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err="1"/>
              <a:t>Антиагреганты</a:t>
            </a:r>
            <a:r>
              <a:rPr lang="ru-RU" altLang="ru-RU" sz="1600" dirty="0"/>
              <a:t> при ИБС</a:t>
            </a:r>
          </a:p>
        </p:txBody>
      </p:sp>
      <p:sp>
        <p:nvSpPr>
          <p:cNvPr id="51204" name="Прямоугольник 6"/>
          <p:cNvSpPr>
            <a:spLocks noChangeArrowheads="1"/>
          </p:cNvSpPr>
          <p:nvPr/>
        </p:nvSpPr>
        <p:spPr bwMode="auto">
          <a:xfrm>
            <a:off x="6660232" y="2689957"/>
            <a:ext cx="22828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БАБ при ИМ в анамнезе</a:t>
            </a:r>
          </a:p>
        </p:txBody>
      </p:sp>
      <p:sp>
        <p:nvSpPr>
          <p:cNvPr id="51205" name="Прямоугольник 7"/>
          <p:cNvSpPr>
            <a:spLocks noChangeArrowheads="1"/>
          </p:cNvSpPr>
          <p:nvPr/>
        </p:nvSpPr>
        <p:spPr bwMode="auto">
          <a:xfrm>
            <a:off x="6482501" y="3220115"/>
            <a:ext cx="26382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err="1"/>
              <a:t>Статины</a:t>
            </a:r>
            <a:r>
              <a:rPr lang="ru-RU" altLang="ru-RU" sz="1600" dirty="0"/>
              <a:t> при </a:t>
            </a:r>
            <a:r>
              <a:rPr lang="ru-RU" altLang="ru-RU" sz="1600" dirty="0" smtClean="0"/>
              <a:t>ИМ в </a:t>
            </a:r>
            <a:r>
              <a:rPr lang="ru-RU" altLang="ru-RU" sz="1600" dirty="0" err="1" smtClean="0"/>
              <a:t>анаинезе</a:t>
            </a:r>
            <a:endParaRPr lang="ru-RU" altLang="ru-RU" sz="1600" dirty="0"/>
          </a:p>
        </p:txBody>
      </p:sp>
      <p:sp>
        <p:nvSpPr>
          <p:cNvPr id="51206" name="Прямоугольник 8"/>
          <p:cNvSpPr>
            <a:spLocks noChangeArrowheads="1"/>
          </p:cNvSpPr>
          <p:nvPr/>
        </p:nvSpPr>
        <p:spPr bwMode="auto">
          <a:xfrm>
            <a:off x="6823655" y="4100474"/>
            <a:ext cx="1676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err="1"/>
              <a:t>Статины</a:t>
            </a:r>
            <a:r>
              <a:rPr lang="ru-RU" altLang="ru-RU" sz="1600" dirty="0"/>
              <a:t> при ИБС</a:t>
            </a:r>
          </a:p>
        </p:txBody>
      </p:sp>
      <p:sp>
        <p:nvSpPr>
          <p:cNvPr id="51207" name="Rectangle 2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/>
              <a:t>Динамика соответствия клиническим рекомендациям по лечению больных ССЗ при назначении основных групп лекарственных препаратов </a:t>
            </a:r>
            <a:r>
              <a:rPr lang="ru-RU" altLang="ru-RU" sz="2000" b="1" dirty="0" smtClean="0"/>
              <a:t>в условиях поликлиники (РЕКВАЗА</a:t>
            </a:r>
            <a:r>
              <a:rPr lang="ru-RU" altLang="ru-RU" sz="2400" b="1" dirty="0"/>
              <a:t>) </a:t>
            </a:r>
          </a:p>
        </p:txBody>
      </p:sp>
      <p:sp>
        <p:nvSpPr>
          <p:cNvPr id="12" name="Прямоугольник 5"/>
          <p:cNvSpPr>
            <a:spLocks noChangeArrowheads="1"/>
          </p:cNvSpPr>
          <p:nvPr/>
        </p:nvSpPr>
        <p:spPr bwMode="auto">
          <a:xfrm>
            <a:off x="5405041" y="1669776"/>
            <a:ext cx="28973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/>
              <a:t>Ингибиторы АПФ/БРА при ХСН </a:t>
            </a:r>
            <a:endParaRPr lang="ru-RU" altLang="ru-RU" sz="1600" dirty="0"/>
          </a:p>
        </p:txBody>
      </p:sp>
      <p:sp>
        <p:nvSpPr>
          <p:cNvPr id="13" name="Прямоугольник 8"/>
          <p:cNvSpPr>
            <a:spLocks noChangeArrowheads="1"/>
          </p:cNvSpPr>
          <p:nvPr/>
        </p:nvSpPr>
        <p:spPr bwMode="auto">
          <a:xfrm>
            <a:off x="5980453" y="4543214"/>
            <a:ext cx="16690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err="1"/>
              <a:t>Статины</a:t>
            </a:r>
            <a:r>
              <a:rPr lang="ru-RU" altLang="ru-RU" sz="1600" dirty="0"/>
              <a:t> при </a:t>
            </a:r>
            <a:endParaRPr lang="ru-RU" altLang="ru-RU" sz="16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/>
              <a:t>ОНМК в </a:t>
            </a:r>
            <a:r>
              <a:rPr lang="ru-RU" altLang="ru-RU" sz="1600" dirty="0" err="1" smtClean="0"/>
              <a:t>анамнзе</a:t>
            </a:r>
            <a:endParaRPr lang="ru-RU" altLang="ru-RU" sz="1600" dirty="0"/>
          </a:p>
        </p:txBody>
      </p:sp>
      <p:sp>
        <p:nvSpPr>
          <p:cNvPr id="14" name="Text Box 93"/>
          <p:cNvSpPr txBox="1">
            <a:spLocks noChangeArrowheads="1"/>
          </p:cNvSpPr>
          <p:nvPr/>
        </p:nvSpPr>
        <p:spPr bwMode="auto">
          <a:xfrm>
            <a:off x="1476375" y="6521450"/>
            <a:ext cx="75025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ru-RU" altLang="ru-RU" sz="1600" dirty="0">
                <a:latin typeface="+mn-lt"/>
              </a:rPr>
              <a:t>Бойцов С.А., Лукьянов М.М., </a:t>
            </a:r>
            <a:r>
              <a:rPr lang="ru-RU" altLang="ru-RU" sz="1600" dirty="0" err="1">
                <a:latin typeface="+mn-lt"/>
              </a:rPr>
              <a:t>Марцевич</a:t>
            </a:r>
            <a:r>
              <a:rPr lang="ru-RU" altLang="ru-RU" sz="1600" dirty="0">
                <a:latin typeface="+mn-lt"/>
              </a:rPr>
              <a:t> С.Ю</a:t>
            </a:r>
            <a:r>
              <a:rPr lang="ru-RU" altLang="ru-RU" sz="1600" dirty="0" smtClean="0">
                <a:latin typeface="+mn-lt"/>
              </a:rPr>
              <a:t>., Якушин С.С.</a:t>
            </a:r>
            <a:r>
              <a:rPr lang="en-US" altLang="ru-RU" sz="1600" dirty="0" smtClean="0">
                <a:latin typeface="+mn-lt"/>
              </a:rPr>
              <a:t> </a:t>
            </a:r>
            <a:r>
              <a:rPr lang="ru-RU" altLang="ru-RU" sz="1600" dirty="0" smtClean="0">
                <a:latin typeface="+mn-lt"/>
              </a:rPr>
              <a:t> </a:t>
            </a:r>
            <a:r>
              <a:rPr lang="ru-RU" altLang="ru-RU" sz="1600" dirty="0">
                <a:latin typeface="+mn-lt"/>
              </a:rPr>
              <a:t>с </a:t>
            </a:r>
            <a:r>
              <a:rPr lang="ru-RU" altLang="ru-RU" sz="1600" dirty="0" err="1">
                <a:latin typeface="+mn-lt"/>
              </a:rPr>
              <a:t>соавт</a:t>
            </a:r>
            <a:r>
              <a:rPr lang="ru-RU" altLang="ru-RU" sz="1600" dirty="0">
                <a:latin typeface="+mn-lt"/>
              </a:rPr>
              <a:t>., 2017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7504" y="1124489"/>
            <a:ext cx="34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>
                <a:latin typeface="+mn-lt"/>
              </a:rPr>
              <a:t>%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361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Диаграмма 4"/>
          <p:cNvGraphicFramePr>
            <a:graphicFrameLocks/>
          </p:cNvGraphicFramePr>
          <p:nvPr/>
        </p:nvGraphicFramePr>
        <p:xfrm>
          <a:off x="344488" y="1346200"/>
          <a:ext cx="8310562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1" r:id="rId3" imgW="8309568" imgH="4163929" progId="Excel.Sheet.8">
                  <p:embed/>
                </p:oleObj>
              </mc:Choice>
              <mc:Fallback>
                <p:oleObj r:id="rId3" imgW="8309568" imgH="4163929" progId="Excel.Sheet.8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1346200"/>
                        <a:ext cx="8310562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79" name="Прямоугольник 5"/>
          <p:cNvSpPr>
            <a:spLocks noChangeArrowheads="1"/>
          </p:cNvSpPr>
          <p:nvPr/>
        </p:nvSpPr>
        <p:spPr bwMode="auto">
          <a:xfrm flipH="1">
            <a:off x="0" y="5589588"/>
            <a:ext cx="914400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Амбулаторный регистр РЕКВАЗА - </a:t>
            </a:r>
            <a:r>
              <a:rPr lang="ru-RU" altLang="ru-RU" sz="1800">
                <a:cs typeface="Times New Roman" panose="02020603050405020304" pitchFamily="18" charset="0"/>
              </a:rPr>
              <a:t>Москва, Курск, Рязань, Ярославль, Тула; </a:t>
            </a:r>
            <a:r>
              <a:rPr lang="en-US" altLang="ru-RU" sz="1800">
                <a:cs typeface="Times New Roman" panose="02020603050405020304" pitchFamily="18" charset="0"/>
              </a:rPr>
              <a:t>n</a:t>
            </a:r>
            <a:r>
              <a:rPr lang="ru-RU" altLang="ru-RU" sz="1800">
                <a:cs typeface="Times New Roman" panose="02020603050405020304" pitchFamily="18" charset="0"/>
              </a:rPr>
              <a:t> = 6332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180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cs typeface="Times New Roman" panose="02020603050405020304" pitchFamily="18" charset="0"/>
              </a:rPr>
              <a:t>Госпитальный регистр РЕКВАЗА- Курск, Москва, Тула; </a:t>
            </a:r>
            <a:r>
              <a:rPr lang="en-US" altLang="ru-RU" sz="1800">
                <a:cs typeface="Times New Roman" panose="02020603050405020304" pitchFamily="18" charset="0"/>
              </a:rPr>
              <a:t>n =</a:t>
            </a:r>
            <a:r>
              <a:rPr lang="ru-RU" altLang="ru-RU" sz="1800">
                <a:cs typeface="Times New Roman" panose="02020603050405020304" pitchFamily="18" charset="0"/>
              </a:rPr>
              <a:t> 2236</a:t>
            </a:r>
            <a:endParaRPr lang="ru-RU" altLang="ru-RU" sz="1800"/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8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</a:t>
            </a:r>
          </a:p>
        </p:txBody>
      </p:sp>
      <p:sp>
        <p:nvSpPr>
          <p:cNvPr id="50180" name="Rectangle 2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/>
              <a:t>Частота соответствия клиническим рекомендациям по лечению больных ССЗ назначений основных групп лекарственных препаратов  по данным </a:t>
            </a:r>
            <a:r>
              <a:rPr lang="ru-RU" altLang="ru-RU" sz="2000" b="1" dirty="0" smtClean="0"/>
              <a:t>амбулаторного и госпитального регистров </a:t>
            </a:r>
            <a:r>
              <a:rPr lang="ru-RU" altLang="ru-RU" sz="2000" b="1" dirty="0"/>
              <a:t>РЕКВАЗА</a:t>
            </a:r>
            <a:endParaRPr lang="ru-RU" altLang="ru-RU" sz="2000" dirty="0"/>
          </a:p>
        </p:txBody>
      </p:sp>
      <p:sp>
        <p:nvSpPr>
          <p:cNvPr id="5" name="Text Box 93"/>
          <p:cNvSpPr txBox="1">
            <a:spLocks noChangeArrowheads="1"/>
          </p:cNvSpPr>
          <p:nvPr/>
        </p:nvSpPr>
        <p:spPr bwMode="auto">
          <a:xfrm>
            <a:off x="1476375" y="6521450"/>
            <a:ext cx="75025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ru-RU" altLang="ru-RU" sz="1600" dirty="0">
                <a:latin typeface="+mn-lt"/>
              </a:rPr>
              <a:t>Бойцов С.А., Лукьянов М.М., </a:t>
            </a:r>
            <a:r>
              <a:rPr lang="ru-RU" altLang="ru-RU" sz="1600" dirty="0" err="1">
                <a:latin typeface="+mn-lt"/>
              </a:rPr>
              <a:t>Марцевич</a:t>
            </a:r>
            <a:r>
              <a:rPr lang="ru-RU" altLang="ru-RU" sz="1600" dirty="0">
                <a:latin typeface="+mn-lt"/>
              </a:rPr>
              <a:t> С.Ю</a:t>
            </a:r>
            <a:r>
              <a:rPr lang="ru-RU" altLang="ru-RU" sz="1600" dirty="0" smtClean="0">
                <a:latin typeface="+mn-lt"/>
              </a:rPr>
              <a:t>., Якушин С.С.</a:t>
            </a:r>
            <a:r>
              <a:rPr lang="en-US" altLang="ru-RU" sz="1600" dirty="0" smtClean="0">
                <a:latin typeface="+mn-lt"/>
              </a:rPr>
              <a:t> </a:t>
            </a:r>
            <a:r>
              <a:rPr lang="ru-RU" altLang="ru-RU" sz="1600" dirty="0" smtClean="0">
                <a:latin typeface="+mn-lt"/>
              </a:rPr>
              <a:t> </a:t>
            </a:r>
            <a:r>
              <a:rPr lang="ru-RU" altLang="ru-RU" sz="1600" dirty="0">
                <a:latin typeface="+mn-lt"/>
              </a:rPr>
              <a:t>с </a:t>
            </a:r>
            <a:r>
              <a:rPr lang="ru-RU" altLang="ru-RU" sz="1600" dirty="0" err="1">
                <a:latin typeface="+mn-lt"/>
              </a:rPr>
              <a:t>соавт</a:t>
            </a:r>
            <a:r>
              <a:rPr lang="ru-RU" altLang="ru-RU" sz="1600" dirty="0">
                <a:latin typeface="+mn-lt"/>
              </a:rPr>
              <a:t>.,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1667" name="Диаграмма 3"/>
          <p:cNvGraphicFramePr>
            <a:graphicFrameLocks/>
          </p:cNvGraphicFramePr>
          <p:nvPr/>
        </p:nvGraphicFramePr>
        <p:xfrm>
          <a:off x="179388" y="981075"/>
          <a:ext cx="8815387" cy="453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0" name="Диаграмма" r:id="rId3" imgW="8821677" imgH="5870957" progId="Excel.Chart.8">
                  <p:embed/>
                </p:oleObj>
              </mc:Choice>
              <mc:Fallback>
                <p:oleObj name="Диаграмма" r:id="rId3" imgW="8821677" imgH="587095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981075"/>
                        <a:ext cx="8815387" cy="453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503238" y="6131476"/>
            <a:ext cx="86407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ru-RU" altLang="ru-RU" dirty="0" smtClean="0"/>
              <a:t>Примечание</a:t>
            </a:r>
            <a:r>
              <a:rPr lang="ru-RU" altLang="ru-RU" b="1" dirty="0"/>
              <a:t>. </a:t>
            </a:r>
            <a:r>
              <a:rPr lang="ru-RU" altLang="ru-RU" dirty="0"/>
              <a:t>Визит в среднем через 14 мес., опрос 1 – 31 мес., опрос 2 – 43 мес.</a:t>
            </a: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7956550" y="3789363"/>
            <a:ext cx="300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2000" b="1"/>
              <a:t>*</a:t>
            </a:r>
          </a:p>
        </p:txBody>
      </p:sp>
      <p:sp>
        <p:nvSpPr>
          <p:cNvPr id="241670" name="Text Box 6"/>
          <p:cNvSpPr txBox="1">
            <a:spLocks noChangeArrowheads="1"/>
          </p:cNvSpPr>
          <p:nvPr/>
        </p:nvSpPr>
        <p:spPr bwMode="auto">
          <a:xfrm>
            <a:off x="8459788" y="393382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2000" b="1"/>
              <a:t>*</a:t>
            </a:r>
          </a:p>
        </p:txBody>
      </p:sp>
      <p:sp>
        <p:nvSpPr>
          <p:cNvPr id="241671" name="Text Box 7"/>
          <p:cNvSpPr txBox="1">
            <a:spLocks noChangeArrowheads="1"/>
          </p:cNvSpPr>
          <p:nvPr/>
        </p:nvSpPr>
        <p:spPr bwMode="auto">
          <a:xfrm>
            <a:off x="-15875" y="5445125"/>
            <a:ext cx="9159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altLang="ru-RU" sz="1800" b="1"/>
              <a:t>Без АТТ</a:t>
            </a:r>
            <a:r>
              <a:rPr lang="en-US" altLang="ru-RU" sz="1800" b="1"/>
              <a:t>:    37%                           41,5%                        18,5% *                    15,5% *</a:t>
            </a:r>
            <a:endParaRPr lang="ru-RU" altLang="ru-RU" sz="1800" b="1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081" y="13493"/>
            <a:ext cx="9144000" cy="112553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altLang="ru-RU" sz="2000" b="1" dirty="0"/>
              <a:t>Динамика частоты назначения </a:t>
            </a:r>
            <a:r>
              <a:rPr lang="ru-RU" altLang="ru-RU" sz="2000" b="1" dirty="0" err="1"/>
              <a:t>антитромботических</a:t>
            </a:r>
            <a:r>
              <a:rPr lang="ru-RU" altLang="ru-RU" sz="2000" b="1" dirty="0"/>
              <a:t> препаратов </a:t>
            </a:r>
          </a:p>
          <a:p>
            <a:pPr algn="ctr">
              <a:buNone/>
            </a:pPr>
            <a:r>
              <a:rPr lang="ru-RU" altLang="ru-RU" sz="2000" b="1" dirty="0"/>
              <a:t>при фибрилляции предсердий в сочетании с ИБС, АГ, ХСН                              </a:t>
            </a:r>
            <a:endParaRPr lang="ru-RU" altLang="ru-RU" sz="2000" b="1" dirty="0" smtClean="0"/>
          </a:p>
          <a:p>
            <a:pPr algn="ctr">
              <a:buNone/>
            </a:pPr>
            <a:r>
              <a:rPr lang="ru-RU" altLang="ru-RU" sz="1800" b="1" dirty="0" smtClean="0"/>
              <a:t>(амбулаторный регистр </a:t>
            </a:r>
            <a:r>
              <a:rPr lang="ru-RU" altLang="ru-RU" sz="1800" b="1" dirty="0"/>
              <a:t>РЕКВАЗА)</a:t>
            </a:r>
          </a:p>
        </p:txBody>
      </p:sp>
      <p:sp>
        <p:nvSpPr>
          <p:cNvPr id="9" name="Text Box 93"/>
          <p:cNvSpPr txBox="1">
            <a:spLocks noChangeArrowheads="1"/>
          </p:cNvSpPr>
          <p:nvPr/>
        </p:nvSpPr>
        <p:spPr bwMode="auto">
          <a:xfrm>
            <a:off x="1476375" y="6521450"/>
            <a:ext cx="75025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ru-RU" altLang="ru-RU" sz="1600" dirty="0">
                <a:latin typeface="+mn-lt"/>
              </a:rPr>
              <a:t>Бойцов С.А., Лукьянов М.М., </a:t>
            </a:r>
            <a:r>
              <a:rPr lang="ru-RU" altLang="ru-RU" sz="1600" dirty="0" err="1">
                <a:latin typeface="+mn-lt"/>
              </a:rPr>
              <a:t>Марцевич</a:t>
            </a:r>
            <a:r>
              <a:rPr lang="ru-RU" altLang="ru-RU" sz="1600" dirty="0">
                <a:latin typeface="+mn-lt"/>
              </a:rPr>
              <a:t> С.Ю</a:t>
            </a:r>
            <a:r>
              <a:rPr lang="ru-RU" altLang="ru-RU" sz="1600" dirty="0" smtClean="0">
                <a:latin typeface="+mn-lt"/>
              </a:rPr>
              <a:t>., Якушин С.С.</a:t>
            </a:r>
            <a:r>
              <a:rPr lang="en-US" altLang="ru-RU" sz="1600" dirty="0" smtClean="0">
                <a:latin typeface="+mn-lt"/>
              </a:rPr>
              <a:t> </a:t>
            </a:r>
            <a:r>
              <a:rPr lang="ru-RU" altLang="ru-RU" sz="1600" dirty="0" smtClean="0">
                <a:latin typeface="+mn-lt"/>
              </a:rPr>
              <a:t> </a:t>
            </a:r>
            <a:r>
              <a:rPr lang="ru-RU" altLang="ru-RU" sz="1600" dirty="0">
                <a:latin typeface="+mn-lt"/>
              </a:rPr>
              <a:t>с </a:t>
            </a:r>
            <a:r>
              <a:rPr lang="ru-RU" altLang="ru-RU" sz="1600" dirty="0" err="1">
                <a:latin typeface="+mn-lt"/>
              </a:rPr>
              <a:t>соавт</a:t>
            </a:r>
            <a:r>
              <a:rPr lang="ru-RU" altLang="ru-RU" sz="1600" dirty="0">
                <a:latin typeface="+mn-lt"/>
              </a:rPr>
              <a:t>., 2017</a:t>
            </a:r>
          </a:p>
        </p:txBody>
      </p:sp>
    </p:spTree>
    <p:extLst>
      <p:ext uri="{BB962C8B-B14F-4D97-AF65-F5344CB8AC3E}">
        <p14:creationId xmlns:p14="http://schemas.microsoft.com/office/powerpoint/2010/main" val="221774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Группа 10"/>
          <p:cNvGrpSpPr>
            <a:grpSpLocks/>
          </p:cNvGrpSpPr>
          <p:nvPr/>
        </p:nvGrpSpPr>
        <p:grpSpPr bwMode="auto">
          <a:xfrm>
            <a:off x="395288" y="1484313"/>
            <a:ext cx="8502650" cy="3889375"/>
            <a:chOff x="323776" y="1556824"/>
            <a:chExt cx="8502691" cy="4257595"/>
          </a:xfrm>
        </p:grpSpPr>
        <p:grpSp>
          <p:nvGrpSpPr>
            <p:cNvPr id="23557" name="Группа 4"/>
            <p:cNvGrpSpPr>
              <a:grpSpLocks/>
            </p:cNvGrpSpPr>
            <p:nvPr/>
          </p:nvGrpSpPr>
          <p:grpSpPr bwMode="auto">
            <a:xfrm>
              <a:off x="683599" y="1556824"/>
              <a:ext cx="8142868" cy="4043844"/>
              <a:chOff x="683966" y="1700873"/>
              <a:chExt cx="8142247" cy="4043392"/>
            </a:xfrm>
          </p:grpSpPr>
          <p:graphicFrame>
            <p:nvGraphicFramePr>
              <p:cNvPr id="23561" name="Диаграмма 2"/>
              <p:cNvGraphicFramePr>
                <a:graphicFrameLocks/>
              </p:cNvGraphicFramePr>
              <p:nvPr/>
            </p:nvGraphicFramePr>
            <p:xfrm>
              <a:off x="633168" y="1645263"/>
              <a:ext cx="4762076" cy="41366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7632" name="Диаграмма" r:id="rId3" imgW="4767485" imgH="3785944" progId="Excel.Chart.8">
                      <p:embed/>
                    </p:oleObj>
                  </mc:Choice>
                  <mc:Fallback>
                    <p:oleObj name="Диаграмма" r:id="rId3" imgW="4767485" imgH="3785944" progId="Excel.Chart.8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33168" y="1645263"/>
                            <a:ext cx="4762076" cy="413660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562" name="Диаграмма 3"/>
              <p:cNvGraphicFramePr>
                <a:graphicFrameLocks/>
              </p:cNvGraphicFramePr>
              <p:nvPr/>
            </p:nvGraphicFramePr>
            <p:xfrm>
              <a:off x="4114935" y="1663268"/>
              <a:ext cx="4762076" cy="41366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7633" name="Диаграмма" r:id="rId5" imgW="4767485" imgH="3785944" progId="Excel.Chart.8">
                      <p:embed/>
                    </p:oleObj>
                  </mc:Choice>
                  <mc:Fallback>
                    <p:oleObj name="Диаграмма" r:id="rId5" imgW="4767485" imgH="3785944" progId="Excel.Chart.8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14935" y="1663268"/>
                            <a:ext cx="4762076" cy="413660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3558" name="Группа 7"/>
            <p:cNvGrpSpPr>
              <a:grpSpLocks/>
            </p:cNvGrpSpPr>
            <p:nvPr/>
          </p:nvGrpSpPr>
          <p:grpSpPr bwMode="auto">
            <a:xfrm>
              <a:off x="323776" y="5291193"/>
              <a:ext cx="7777150" cy="523226"/>
              <a:chOff x="324170" y="5290808"/>
              <a:chExt cx="7776556" cy="523168"/>
            </a:xfrm>
          </p:grpSpPr>
          <p:sp>
            <p:nvSpPr>
              <p:cNvPr id="217096" name="TextBox 5"/>
              <p:cNvSpPr txBox="1">
                <a:spLocks noChangeArrowheads="1"/>
              </p:cNvSpPr>
              <p:nvPr/>
            </p:nvSpPr>
            <p:spPr bwMode="auto">
              <a:xfrm>
                <a:off x="324170" y="5388264"/>
                <a:ext cx="4031962" cy="3075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1400" i="1" dirty="0">
                    <a:latin typeface="+mn-lt"/>
                    <a:cs typeface="Tahoma" pitchFamily="34" charset="0"/>
                  </a:rPr>
                  <a:t> </a:t>
                </a:r>
                <a:r>
                  <a:rPr lang="ru-RU" sz="1400" dirty="0">
                    <a:latin typeface="+mn-lt"/>
                    <a:cs typeface="Tahoma" pitchFamily="34" charset="0"/>
                  </a:rPr>
                  <a:t>Целевые значения  АД </a:t>
                </a:r>
                <a:r>
                  <a:rPr lang="ru-RU" sz="1400" b="1" dirty="0">
                    <a:latin typeface="+mn-lt"/>
                    <a:cs typeface="Tahoma" pitchFamily="34" charset="0"/>
                  </a:rPr>
                  <a:t>&lt; </a:t>
                </a:r>
                <a:r>
                  <a:rPr lang="ru-RU" sz="1400" dirty="0">
                    <a:latin typeface="+mn-lt"/>
                    <a:cs typeface="Tahoma" pitchFamily="34" charset="0"/>
                  </a:rPr>
                  <a:t>140/90 мм рт. ст.   </a:t>
                </a:r>
              </a:p>
            </p:txBody>
          </p:sp>
          <p:sp>
            <p:nvSpPr>
              <p:cNvPr id="217097" name="TextBox 6"/>
              <p:cNvSpPr txBox="1">
                <a:spLocks noChangeArrowheads="1"/>
              </p:cNvSpPr>
              <p:nvPr/>
            </p:nvSpPr>
            <p:spPr bwMode="auto">
              <a:xfrm>
                <a:off x="4356132" y="5290958"/>
                <a:ext cx="3744644" cy="5230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1400" dirty="0">
                    <a:latin typeface="+mn-lt"/>
                    <a:cs typeface="Tahoma" pitchFamily="34" charset="0"/>
                  </a:rPr>
                  <a:t>Целевые значения уровня общего холестерина в крови </a:t>
                </a:r>
                <a:r>
                  <a:rPr lang="ru-RU" sz="1400" b="1" dirty="0">
                    <a:latin typeface="+mn-lt"/>
                    <a:cs typeface="Tahoma" pitchFamily="34" charset="0"/>
                  </a:rPr>
                  <a:t>≤</a:t>
                </a:r>
                <a:r>
                  <a:rPr lang="ru-RU" sz="1400" dirty="0">
                    <a:latin typeface="+mn-lt"/>
                    <a:cs typeface="Tahoma" pitchFamily="34" charset="0"/>
                  </a:rPr>
                  <a:t>5,0 </a:t>
                </a:r>
                <a:r>
                  <a:rPr lang="ru-RU" sz="1400" dirty="0" err="1">
                    <a:latin typeface="+mn-lt"/>
                    <a:cs typeface="Tahoma" pitchFamily="34" charset="0"/>
                  </a:rPr>
                  <a:t>ммоль</a:t>
                </a:r>
                <a:r>
                  <a:rPr lang="ru-RU" sz="1400" dirty="0">
                    <a:latin typeface="+mn-lt"/>
                    <a:cs typeface="Tahoma" pitchFamily="34" charset="0"/>
                  </a:rPr>
                  <a:t>/л</a:t>
                </a:r>
              </a:p>
            </p:txBody>
          </p:sp>
        </p:grpSp>
      </p:grp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0" y="0"/>
            <a:ext cx="9144000" cy="12287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latin typeface="+mn-lt"/>
              </a:rPr>
              <a:t>Эффективность гипотензивной и </a:t>
            </a:r>
            <a:r>
              <a:rPr lang="ru-RU" sz="2000" b="1" dirty="0" err="1">
                <a:latin typeface="+mn-lt"/>
              </a:rPr>
              <a:t>липидснижающей</a:t>
            </a:r>
            <a:r>
              <a:rPr lang="ru-RU" sz="2000" b="1" dirty="0">
                <a:latin typeface="+mn-lt"/>
              </a:rPr>
              <a:t> терапии у больных ССЗ в амбулаторной практике </a:t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по данным Регистра артериальной гипертонии, 2017 г. (</a:t>
            </a:r>
            <a:r>
              <a:rPr lang="en-US" sz="2000" b="1" dirty="0">
                <a:latin typeface="+mn-lt"/>
              </a:rPr>
              <a:t>n=29126)</a:t>
            </a:r>
            <a:endParaRPr lang="ru-RU" sz="2000" b="1" dirty="0">
              <a:latin typeface="+mn-lt"/>
              <a:ea typeface="+mj-ea"/>
              <a:cs typeface="Times New Roman" pitchFamily="18" charset="0"/>
            </a:endParaRPr>
          </a:p>
        </p:txBody>
      </p:sp>
      <p:sp>
        <p:nvSpPr>
          <p:cNvPr id="13" name="Text Box 42"/>
          <p:cNvSpPr txBox="1">
            <a:spLocks noChangeArrowheads="1"/>
          </p:cNvSpPr>
          <p:nvPr/>
        </p:nvSpPr>
        <p:spPr bwMode="auto">
          <a:xfrm>
            <a:off x="19050" y="5487988"/>
            <a:ext cx="88820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600" dirty="0">
                <a:latin typeface="+mn-lt"/>
              </a:rPr>
              <a:t>Кардиология. 2017, 2</a:t>
            </a:r>
            <a:r>
              <a:rPr lang="en-US" sz="1600" dirty="0">
                <a:latin typeface="+mn-lt"/>
              </a:rPr>
              <a:t>:</a:t>
            </a:r>
            <a:r>
              <a:rPr lang="ru-RU" sz="1600" dirty="0">
                <a:latin typeface="+mn-lt"/>
              </a:rPr>
              <a:t> 29-34</a:t>
            </a:r>
          </a:p>
        </p:txBody>
      </p:sp>
    </p:spTree>
    <p:extLst>
      <p:ext uri="{BB962C8B-B14F-4D97-AF65-F5344CB8AC3E}">
        <p14:creationId xmlns:p14="http://schemas.microsoft.com/office/powerpoint/2010/main" val="154483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/>
          <p:nvPr/>
        </p:nvGraphicFramePr>
        <p:xfrm>
          <a:off x="1143000" y="85725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1143000" y="85725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59"/>
          <p:cNvSpPr>
            <a:spLocks noChangeArrowheads="1"/>
          </p:cNvSpPr>
          <p:nvPr/>
        </p:nvSpPr>
        <p:spPr bwMode="auto">
          <a:xfrm>
            <a:off x="0" y="17285"/>
            <a:ext cx="9144000" cy="62746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ru-RU" b="1" dirty="0">
              <a:solidFill>
                <a:srgbClr val="FF3300"/>
              </a:solidFill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ru-RU" b="1" dirty="0">
              <a:solidFill>
                <a:srgbClr val="FF3300"/>
              </a:solidFill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b="1" dirty="0">
                <a:cs typeface="Times New Roman" pitchFamily="18" charset="0"/>
              </a:rPr>
              <a:t>Динамика и структура смертности в РФ в 2006 и 2016 гг. </a:t>
            </a:r>
            <a:endParaRPr lang="en-US" b="1" dirty="0"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ru-RU" dirty="0">
              <a:solidFill>
                <a:srgbClr val="FF3300"/>
              </a:solidFill>
              <a:latin typeface="Calibri" pitchFamily="34" charset="0"/>
            </a:endParaRPr>
          </a:p>
          <a:p>
            <a:pPr indent="338138" algn="ctr">
              <a:defRPr/>
            </a:pPr>
            <a:endParaRPr lang="ru-RU" sz="27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569869" y="5747149"/>
            <a:ext cx="7402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1200" dirty="0"/>
              <a:t>Росстат</a:t>
            </a: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7118658"/>
              </p:ext>
            </p:extLst>
          </p:nvPr>
        </p:nvGraphicFramePr>
        <p:xfrm>
          <a:off x="3779912" y="3730230"/>
          <a:ext cx="3924625" cy="2159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0286949"/>
              </p:ext>
            </p:extLst>
          </p:nvPr>
        </p:nvGraphicFramePr>
        <p:xfrm>
          <a:off x="1181101" y="3737374"/>
          <a:ext cx="3402806" cy="2106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200" name="Прямоугольник 11"/>
          <p:cNvSpPr>
            <a:spLocks noChangeArrowheads="1"/>
          </p:cNvSpPr>
          <p:nvPr/>
        </p:nvSpPr>
        <p:spPr bwMode="auto">
          <a:xfrm>
            <a:off x="2465785" y="3590925"/>
            <a:ext cx="203164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50" b="1">
                <a:latin typeface="Arial" panose="020B0604020202020204" pitchFamily="34" charset="0"/>
                <a:cs typeface="Times New Roman" panose="02020603050405020304" pitchFamily="18" charset="0"/>
              </a:rPr>
              <a:t>2006 г. (НИЗ - 72,18%) </a:t>
            </a:r>
            <a:endParaRPr lang="ru-RU" altLang="ru-RU" sz="1350">
              <a:latin typeface="Arial" panose="020B0604020202020204" pitchFamily="34" charset="0"/>
            </a:endParaRPr>
          </a:p>
        </p:txBody>
      </p:sp>
      <p:sp>
        <p:nvSpPr>
          <p:cNvPr id="8201" name="Прямоугольник 15"/>
          <p:cNvSpPr>
            <a:spLocks noChangeArrowheads="1"/>
          </p:cNvSpPr>
          <p:nvPr/>
        </p:nvSpPr>
        <p:spPr bwMode="auto">
          <a:xfrm>
            <a:off x="5526882" y="3550444"/>
            <a:ext cx="197393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50" b="1">
                <a:latin typeface="Arial" panose="020B0604020202020204" pitchFamily="34" charset="0"/>
                <a:cs typeface="Times New Roman" panose="02020603050405020304" pitchFamily="18" charset="0"/>
              </a:rPr>
              <a:t>2016 г. (НИЗ – 67,1%) </a:t>
            </a:r>
            <a:endParaRPr lang="ru-RU" altLang="ru-RU" sz="1350">
              <a:latin typeface="Arial" panose="020B0604020202020204" pitchFamily="34" charset="0"/>
            </a:endParaRPr>
          </a:p>
        </p:txBody>
      </p:sp>
      <p:sp>
        <p:nvSpPr>
          <p:cNvPr id="8202" name="Прямоугольник 15"/>
          <p:cNvSpPr>
            <a:spLocks noChangeArrowheads="1"/>
          </p:cNvSpPr>
          <p:nvPr/>
        </p:nvSpPr>
        <p:spPr bwMode="auto">
          <a:xfrm>
            <a:off x="107504" y="791194"/>
            <a:ext cx="33855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50" dirty="0">
                <a:latin typeface="Arial" panose="020B0604020202020204" pitchFamily="34" charset="0"/>
              </a:rPr>
              <a:t>%</a:t>
            </a: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1425865"/>
              </p:ext>
            </p:extLst>
          </p:nvPr>
        </p:nvGraphicFramePr>
        <p:xfrm>
          <a:off x="251520" y="791194"/>
          <a:ext cx="8208912" cy="2756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7660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08504" cy="11366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 smtClean="0"/>
              <a:t>В условиях регулярного наблюдение происходит достижение </a:t>
            </a:r>
            <a:r>
              <a:rPr lang="ru-RU" altLang="ru-RU" sz="2200" b="1" dirty="0"/>
              <a:t>целевых значений АД и ХС </a:t>
            </a:r>
            <a:r>
              <a:rPr lang="ru-RU" altLang="ru-RU" sz="2200" b="1" dirty="0" smtClean="0"/>
              <a:t>у большинства пациентов</a:t>
            </a:r>
            <a:endParaRPr lang="ru-RU" altLang="ru-RU" sz="2200" b="1" dirty="0"/>
          </a:p>
        </p:txBody>
      </p:sp>
      <p:graphicFrame>
        <p:nvGraphicFramePr>
          <p:cNvPr id="24579" name="Диаграмма 6"/>
          <p:cNvGraphicFramePr>
            <a:graphicFrameLocks/>
          </p:cNvGraphicFramePr>
          <p:nvPr/>
        </p:nvGraphicFramePr>
        <p:xfrm>
          <a:off x="1113235" y="1146177"/>
          <a:ext cx="6934201" cy="257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6" name="Диаграмма" r:id="rId3" imgW="9254530" imgH="2584928" progId="Excel.Sheet.8">
                  <p:embed/>
                </p:oleObj>
              </mc:Choice>
              <mc:Fallback>
                <p:oleObj name="Диаграмма" r:id="rId3" imgW="9254530" imgH="258492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3235" y="1146177"/>
                        <a:ext cx="6934201" cy="2574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Диаграмма 7"/>
          <p:cNvGraphicFramePr>
            <a:graphicFrameLocks/>
          </p:cNvGraphicFramePr>
          <p:nvPr/>
        </p:nvGraphicFramePr>
        <p:xfrm>
          <a:off x="1198029" y="3604042"/>
          <a:ext cx="6934200" cy="253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7" name="Диаграмма" r:id="rId5" imgW="9248434" imgH="2542252" progId="Excel.Sheet.8">
                  <p:embed/>
                </p:oleObj>
              </mc:Choice>
              <mc:Fallback>
                <p:oleObj name="Диаграмма" r:id="rId5" imgW="9248434" imgH="2542252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029" y="3604042"/>
                        <a:ext cx="6934200" cy="2535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Прямоугольник 5"/>
          <p:cNvSpPr>
            <a:spLocks noChangeArrowheads="1"/>
          </p:cNvSpPr>
          <p:nvPr/>
        </p:nvSpPr>
        <p:spPr bwMode="auto">
          <a:xfrm flipH="1">
            <a:off x="1171575" y="1241425"/>
            <a:ext cx="223004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%</a:t>
            </a:r>
            <a:endParaRPr lang="ru-RU" altLang="ru-RU" sz="1600"/>
          </a:p>
        </p:txBody>
      </p:sp>
      <p:sp>
        <p:nvSpPr>
          <p:cNvPr id="24582" name="Прямоугольник 5"/>
          <p:cNvSpPr>
            <a:spLocks noChangeArrowheads="1"/>
          </p:cNvSpPr>
          <p:nvPr/>
        </p:nvSpPr>
        <p:spPr bwMode="auto">
          <a:xfrm flipH="1">
            <a:off x="1198029" y="3668595"/>
            <a:ext cx="223004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%</a:t>
            </a:r>
            <a:endParaRPr lang="ru-RU" altLang="ru-RU" sz="160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603121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/>
              <a:t>Наблюдение больных </a:t>
            </a:r>
            <a:r>
              <a:rPr lang="ru-RU" altLang="ru-RU" b="1" dirty="0"/>
              <a:t>ИБС в 2010 – 2014 </a:t>
            </a:r>
            <a:r>
              <a:rPr lang="ru-RU" altLang="ru-RU" b="1" dirty="0" err="1"/>
              <a:t>гг</a:t>
            </a:r>
            <a:r>
              <a:rPr lang="ru-RU" altLang="ru-RU" b="1" dirty="0"/>
              <a:t> в условиях регистра </a:t>
            </a:r>
            <a:r>
              <a:rPr lang="en-US" altLang="ru-RU" b="1" dirty="0"/>
              <a:t>CLARIFY</a:t>
            </a:r>
          </a:p>
          <a:p>
            <a:pPr algn="ctr"/>
            <a:r>
              <a:rPr lang="en-US" altLang="ru-RU" b="1" dirty="0"/>
              <a:t>(33 </a:t>
            </a:r>
            <a:r>
              <a:rPr lang="ru-RU" altLang="ru-RU" b="1" dirty="0"/>
              <a:t>региона РФ, </a:t>
            </a:r>
            <a:r>
              <a:rPr lang="en-US" altLang="ru-RU" b="1" dirty="0"/>
              <a:t>n</a:t>
            </a:r>
            <a:r>
              <a:rPr lang="ru-RU" altLang="ru-RU" b="1" dirty="0"/>
              <a:t>=2249)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114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3133515" y="844550"/>
            <a:ext cx="2910591" cy="22240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50825" y="1773238"/>
            <a:ext cx="2592388" cy="4895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300788" y="1773238"/>
            <a:ext cx="2592387" cy="489585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493" name="Прямоугольник 49"/>
          <p:cNvSpPr>
            <a:spLocks noChangeArrowheads="1"/>
          </p:cNvSpPr>
          <p:nvPr/>
        </p:nvSpPr>
        <p:spPr bwMode="auto">
          <a:xfrm>
            <a:off x="8572500" y="6500813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+mn-lt"/>
              </a:rPr>
              <a:t> 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443663" y="2708275"/>
            <a:ext cx="2319337" cy="16430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ea typeface="Arial" charset="0"/>
                <a:cs typeface="Times New Roman" charset="0"/>
              </a:rPr>
              <a:t>Регулярное диспансерное наблюдение</a:t>
            </a:r>
            <a:endParaRPr lang="en-US" sz="1400" b="1" dirty="0">
              <a:solidFill>
                <a:schemeClr val="tx1"/>
              </a:solidFill>
              <a:ea typeface="Arial" charset="0"/>
              <a:cs typeface="Times New Roman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solidFill>
                <a:schemeClr val="tx1"/>
              </a:solidFill>
              <a:ea typeface="Arial" charset="0"/>
              <a:cs typeface="Times New Roman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  <a:ea typeface="Arial" charset="0"/>
              <a:cs typeface="Times New Roman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  <a:ea typeface="Arial" charset="0"/>
                <a:cs typeface="Times New Roman" charset="0"/>
              </a:rPr>
              <a:t>4</a:t>
            </a:r>
            <a:r>
              <a:rPr lang="ru-RU" sz="1400" b="1" baseline="30000" dirty="0" err="1" smtClean="0">
                <a:solidFill>
                  <a:schemeClr val="tx1"/>
                </a:solidFill>
                <a:ea typeface="Arial" charset="0"/>
                <a:cs typeface="Times New Roman" charset="0"/>
              </a:rPr>
              <a:t>ый</a:t>
            </a:r>
            <a:r>
              <a:rPr lang="ru-RU" sz="1400" b="1" dirty="0" smtClean="0">
                <a:solidFill>
                  <a:schemeClr val="tx1"/>
                </a:solidFill>
                <a:ea typeface="Arial" charset="0"/>
                <a:cs typeface="Times New Roman" charset="0"/>
              </a:rPr>
              <a:t> элемент</a:t>
            </a:r>
            <a:endParaRPr lang="ru-RU" sz="1400" b="1" dirty="0">
              <a:solidFill>
                <a:schemeClr val="tx1"/>
              </a:solidFill>
              <a:ea typeface="Arial" charset="0"/>
              <a:cs typeface="Times New Roman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5288" y="2708274"/>
            <a:ext cx="2305050" cy="193198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ea typeface="Arial" charset="0"/>
                <a:cs typeface="Times New Roman" charset="0"/>
              </a:rPr>
              <a:t>Обучение </a:t>
            </a:r>
            <a:r>
              <a:rPr lang="ru-RU" sz="1400" b="1" dirty="0">
                <a:solidFill>
                  <a:schemeClr val="tx1"/>
                </a:solidFill>
                <a:ea typeface="Arial" charset="0"/>
                <a:cs typeface="Times New Roman" charset="0"/>
              </a:rPr>
              <a:t>и мотивация </a:t>
            </a:r>
            <a:r>
              <a:rPr lang="ru-RU" sz="1400" b="1" dirty="0" smtClean="0">
                <a:solidFill>
                  <a:schemeClr val="tx1"/>
                </a:solidFill>
                <a:ea typeface="Arial" charset="0"/>
                <a:cs typeface="Times New Roman" charset="0"/>
              </a:rPr>
              <a:t>к соблюдению здорового </a:t>
            </a:r>
            <a:r>
              <a:rPr lang="ru-RU" sz="1400" b="1" dirty="0">
                <a:solidFill>
                  <a:schemeClr val="tx1"/>
                </a:solidFill>
                <a:ea typeface="Arial" charset="0"/>
                <a:cs typeface="Times New Roman" charset="0"/>
              </a:rPr>
              <a:t>образа жизни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ea typeface="Arial" charset="0"/>
                <a:cs typeface="Times New Roman" charset="0"/>
              </a:rPr>
              <a:t>(СМИ, </a:t>
            </a:r>
            <a:r>
              <a:rPr lang="ru-RU" sz="1400" b="1" dirty="0" smtClean="0">
                <a:solidFill>
                  <a:schemeClr val="tx1"/>
                </a:solidFill>
                <a:ea typeface="Arial" charset="0"/>
                <a:cs typeface="Times New Roman" charset="0"/>
              </a:rPr>
              <a:t>просвещение, культура, </a:t>
            </a:r>
            <a:r>
              <a:rPr lang="ru-RU" sz="1400" b="1" dirty="0">
                <a:solidFill>
                  <a:schemeClr val="tx1"/>
                </a:solidFill>
                <a:ea typeface="Arial" charset="0"/>
                <a:cs typeface="Times New Roman" charset="0"/>
              </a:rPr>
              <a:t>общественные организации, волонтеры) </a:t>
            </a:r>
            <a:endParaRPr lang="ru-RU" sz="1400" b="1" dirty="0" smtClean="0">
              <a:solidFill>
                <a:schemeClr val="tx1"/>
              </a:solidFill>
              <a:ea typeface="Arial" charset="0"/>
              <a:cs typeface="Times New Roman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  <a:ea typeface="Arial" charset="0"/>
              <a:cs typeface="Times New Roman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ea typeface="Arial" charset="0"/>
                <a:cs typeface="Times New Roman" charset="0"/>
              </a:rPr>
              <a:t>1</a:t>
            </a:r>
            <a:r>
              <a:rPr lang="ru-RU" sz="1400" b="1" baseline="30000" dirty="0" smtClean="0">
                <a:solidFill>
                  <a:schemeClr val="tx1"/>
                </a:solidFill>
                <a:ea typeface="Arial" charset="0"/>
                <a:cs typeface="Times New Roman" charset="0"/>
              </a:rPr>
              <a:t>ый</a:t>
            </a:r>
            <a:r>
              <a:rPr lang="en-US" sz="1400" b="1" dirty="0" smtClean="0">
                <a:solidFill>
                  <a:schemeClr val="tx1"/>
                </a:solidFill>
                <a:ea typeface="Arial" charset="0"/>
                <a:cs typeface="Times New Roman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ea typeface="Arial" charset="0"/>
                <a:cs typeface="Times New Roman" charset="0"/>
              </a:rPr>
              <a:t>элемент</a:t>
            </a:r>
            <a:endParaRPr lang="ru-RU" sz="1400" b="1" dirty="0">
              <a:solidFill>
                <a:schemeClr val="tx1"/>
              </a:solidFill>
              <a:ea typeface="Arial" charset="0"/>
              <a:cs typeface="Times New Roman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288" y="4797425"/>
            <a:ext cx="2305050" cy="17145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Предоставление условий для соблюдения здорового образа жизни</a:t>
            </a:r>
            <a:endParaRPr lang="en-US" sz="14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2</a:t>
            </a:r>
            <a:r>
              <a:rPr lang="ru-RU" sz="1400" b="1" baseline="30000" dirty="0" smtClean="0">
                <a:solidFill>
                  <a:schemeClr val="tx1"/>
                </a:solidFill>
                <a:cs typeface="Times New Roman" pitchFamily="18" charset="0"/>
              </a:rPr>
              <a:t>ой</a:t>
            </a:r>
            <a:r>
              <a:rPr lang="en-US" sz="14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элемент</a:t>
            </a:r>
            <a:endParaRPr lang="ru-RU" sz="14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3663" y="4868863"/>
            <a:ext cx="2305050" cy="16430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ea typeface="Arial" charset="0"/>
                <a:cs typeface="Times New Roman" charset="0"/>
              </a:rPr>
              <a:t>Больницы, реабилитационные центры</a:t>
            </a:r>
            <a:r>
              <a:rPr lang="en-US" sz="1400" b="1" dirty="0" smtClean="0">
                <a:solidFill>
                  <a:schemeClr val="tx1"/>
                </a:solidFill>
                <a:ea typeface="Arial" charset="0"/>
                <a:cs typeface="Times New Roman" charset="0"/>
              </a:rPr>
              <a:t>, </a:t>
            </a:r>
            <a:r>
              <a:rPr lang="ru-RU" sz="1400" b="1" dirty="0" smtClean="0">
                <a:solidFill>
                  <a:schemeClr val="tx1"/>
                </a:solidFill>
                <a:ea typeface="Arial" charset="0"/>
                <a:cs typeface="Times New Roman" charset="0"/>
              </a:rPr>
              <a:t>санатории </a:t>
            </a:r>
            <a:endParaRPr lang="en-US" sz="1400" b="1" dirty="0">
              <a:solidFill>
                <a:schemeClr val="tx1"/>
              </a:solidFill>
              <a:ea typeface="Arial" charset="0"/>
              <a:cs typeface="Times New Roman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  <a:ea typeface="Arial" charset="0"/>
              <a:cs typeface="Times New Roman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ea typeface="Arial" charset="0"/>
                <a:cs typeface="Times New Roman" charset="0"/>
              </a:rPr>
              <a:t>5</a:t>
            </a:r>
            <a:r>
              <a:rPr lang="ru-RU" sz="1400" b="1" baseline="30000" dirty="0" smtClean="0">
                <a:solidFill>
                  <a:schemeClr val="tx1"/>
                </a:solidFill>
                <a:ea typeface="Arial" charset="0"/>
                <a:cs typeface="Times New Roman" charset="0"/>
              </a:rPr>
              <a:t>ый</a:t>
            </a:r>
            <a:r>
              <a:rPr lang="en-US" sz="1400" b="1" dirty="0" smtClean="0">
                <a:solidFill>
                  <a:schemeClr val="tx1"/>
                </a:solidFill>
                <a:ea typeface="Arial" charset="0"/>
                <a:cs typeface="Times New Roman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ea typeface="Arial" charset="0"/>
                <a:cs typeface="Times New Roman" charset="0"/>
              </a:rPr>
              <a:t>элемент</a:t>
            </a:r>
            <a:endParaRPr lang="ru-RU" sz="1400" b="1" dirty="0">
              <a:solidFill>
                <a:schemeClr val="tx1"/>
              </a:solidFill>
              <a:ea typeface="Arial" charset="0"/>
              <a:cs typeface="Times New Roman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  <a:ea typeface="Arial" charset="0"/>
              <a:cs typeface="Times New Roman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19475" y="1209675"/>
            <a:ext cx="2305050" cy="16430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ea typeface="Arial" charset="0"/>
                <a:cs typeface="Times New Roman" charset="0"/>
              </a:rPr>
              <a:t>Регулярные осмотры, центры здоровья</a:t>
            </a:r>
            <a:endParaRPr lang="ru-RU" sz="1400" b="1" dirty="0">
              <a:solidFill>
                <a:schemeClr val="tx1"/>
              </a:solidFill>
              <a:ea typeface="Arial" charset="0"/>
              <a:cs typeface="Times New Roman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tx1"/>
              </a:solidFill>
              <a:ea typeface="Arial" charset="0"/>
              <a:cs typeface="Times New Roman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  <a:ea typeface="Arial" charset="0"/>
                <a:cs typeface="Times New Roman" charset="0"/>
              </a:rPr>
              <a:t>3</a:t>
            </a:r>
            <a:r>
              <a:rPr lang="ru-RU" sz="1400" b="1" baseline="30000" dirty="0" err="1" smtClean="0">
                <a:solidFill>
                  <a:schemeClr val="tx1"/>
                </a:solidFill>
                <a:ea typeface="Arial" charset="0"/>
                <a:cs typeface="Times New Roman" charset="0"/>
              </a:rPr>
              <a:t>ий</a:t>
            </a:r>
            <a:r>
              <a:rPr lang="en-US" sz="1400" b="1" dirty="0" smtClean="0">
                <a:solidFill>
                  <a:schemeClr val="tx1"/>
                </a:solidFill>
                <a:ea typeface="Arial" charset="0"/>
                <a:cs typeface="Times New Roman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ea typeface="Arial" charset="0"/>
                <a:cs typeface="Times New Roman" charset="0"/>
              </a:rPr>
              <a:t>элемент</a:t>
            </a:r>
            <a:endParaRPr lang="ru-RU" sz="1400" b="1" dirty="0">
              <a:solidFill>
                <a:schemeClr val="tx1"/>
              </a:solidFill>
              <a:ea typeface="Arial" charset="0"/>
              <a:cs typeface="Times New Roman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ea typeface="Arial" charset="0"/>
                <a:cs typeface="Times New Roman" charset="0"/>
              </a:rPr>
              <a:t> </a:t>
            </a:r>
          </a:p>
        </p:txBody>
      </p:sp>
      <p:sp>
        <p:nvSpPr>
          <p:cNvPr id="63499" name="Прямоугольник 24"/>
          <p:cNvSpPr>
            <a:spLocks noChangeArrowheads="1"/>
          </p:cNvSpPr>
          <p:nvPr/>
        </p:nvSpPr>
        <p:spPr bwMode="auto">
          <a:xfrm>
            <a:off x="6459007" y="1916113"/>
            <a:ext cx="20997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+mn-lt"/>
                <a:cs typeface="Times New Roman" panose="02020603050405020304" pitchFamily="18" charset="0"/>
              </a:rPr>
              <a:t>Стратегия вторичной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+mn-lt"/>
                <a:cs typeface="Times New Roman" panose="02020603050405020304" pitchFamily="18" charset="0"/>
              </a:rPr>
              <a:t>профилактики</a:t>
            </a:r>
            <a:r>
              <a:rPr lang="en-US" altLang="ru-RU" sz="1600" b="1" dirty="0" smtClean="0">
                <a:latin typeface="+mn-lt"/>
                <a:cs typeface="Times New Roman" panose="02020603050405020304" pitchFamily="18" charset="0"/>
              </a:rPr>
              <a:t> </a:t>
            </a:r>
            <a:endParaRPr lang="en-US" altLang="ru-RU" sz="1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3500" name="Прямоугольник 26"/>
          <p:cNvSpPr>
            <a:spLocks noChangeArrowheads="1"/>
          </p:cNvSpPr>
          <p:nvPr/>
        </p:nvSpPr>
        <p:spPr bwMode="auto">
          <a:xfrm>
            <a:off x="285020" y="1773238"/>
            <a:ext cx="25430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+mn-lt"/>
                <a:cs typeface="Times New Roman" panose="02020603050405020304" pitchFamily="18" charset="0"/>
              </a:rPr>
              <a:t>Популяционная стратегия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+mn-lt"/>
                <a:cs typeface="Times New Roman" panose="02020603050405020304" pitchFamily="18" charset="0"/>
              </a:rPr>
              <a:t>(</a:t>
            </a:r>
            <a:r>
              <a:rPr lang="ru-RU" altLang="ru-RU" sz="1600" b="1" dirty="0" err="1" smtClean="0">
                <a:latin typeface="+mn-lt"/>
                <a:cs typeface="Times New Roman" panose="02020603050405020304" pitchFamily="18" charset="0"/>
              </a:rPr>
              <a:t>мультисекторальный</a:t>
            </a:r>
            <a:endParaRPr lang="ru-RU" altLang="ru-RU" sz="1600" b="1" dirty="0" smtClean="0">
              <a:latin typeface="+mn-lt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+mn-lt"/>
                <a:cs typeface="Times New Roman" panose="02020603050405020304" pitchFamily="18" charset="0"/>
              </a:rPr>
              <a:t>подход)</a:t>
            </a:r>
            <a:endParaRPr lang="ru-RU" altLang="ru-RU" sz="1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3501" name="Прямоугольник 28"/>
          <p:cNvSpPr>
            <a:spLocks noChangeArrowheads="1"/>
          </p:cNvSpPr>
          <p:nvPr/>
        </p:nvSpPr>
        <p:spPr bwMode="auto">
          <a:xfrm>
            <a:off x="3356633" y="836613"/>
            <a:ext cx="24910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+mn-lt"/>
                <a:cs typeface="Times New Roman" panose="02020603050405020304" pitchFamily="18" charset="0"/>
              </a:rPr>
              <a:t>Стратегия высокого риска</a:t>
            </a:r>
            <a:endParaRPr lang="ru-RU" altLang="ru-RU" sz="1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438526" y="3860800"/>
            <a:ext cx="2141538" cy="22324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ea typeface="Arial" charset="0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ea typeface="Arial" charset="0"/>
                <a:cs typeface="Arial" charset="0"/>
              </a:rPr>
              <a:t>Региональные органы управления здравоохранением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  <a:ea typeface="Arial" charset="0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ea typeface="Arial" charset="0"/>
                <a:cs typeface="Arial" charset="0"/>
              </a:rPr>
              <a:t>Центры медицинской профилактики</a:t>
            </a:r>
            <a:endParaRPr lang="ru-RU" sz="1600" b="1" dirty="0">
              <a:solidFill>
                <a:schemeClr val="tx1"/>
              </a:solidFill>
              <a:ea typeface="Arial" charset="0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1" name="Стрелка вниз 30"/>
          <p:cNvSpPr/>
          <p:nvPr/>
        </p:nvSpPr>
        <p:spPr>
          <a:xfrm rot="10800000">
            <a:off x="4356100" y="2997200"/>
            <a:ext cx="484188" cy="93662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 rot="3612699">
            <a:off x="2808699" y="5294030"/>
            <a:ext cx="484187" cy="8636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 rot="7033791">
            <a:off x="2952750" y="3265488"/>
            <a:ext cx="484187" cy="86518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 rot="14811079">
            <a:off x="5757862" y="3317876"/>
            <a:ext cx="485775" cy="8636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 rot="17996159">
            <a:off x="5688806" y="5150644"/>
            <a:ext cx="484188" cy="8636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508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+mn-lt"/>
              </a:rPr>
              <a:t>Универсальная региональная система профилактики неинфекционных заболеваний в РФ</a:t>
            </a:r>
            <a:endParaRPr lang="ru-RU" altLang="ru-RU" sz="2000" b="1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Диаграмма 4"/>
          <p:cNvGraphicFramePr>
            <a:graphicFrameLocks/>
          </p:cNvGraphicFramePr>
          <p:nvPr>
            <p:extLst/>
          </p:nvPr>
        </p:nvGraphicFramePr>
        <p:xfrm>
          <a:off x="1207970" y="1500188"/>
          <a:ext cx="7072313" cy="3259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9" name="Лист" r:id="rId3" imgW="9429724" imgH="4521292" progId="Excel.Sheet.8">
                  <p:embed/>
                </p:oleObj>
              </mc:Choice>
              <mc:Fallback>
                <p:oleObj name="Лист" r:id="rId3" imgW="9429724" imgH="4521292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7970" y="1500188"/>
                        <a:ext cx="7072313" cy="3259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Прямоугольник 5"/>
          <p:cNvSpPr>
            <a:spLocks noChangeArrowheads="1"/>
          </p:cNvSpPr>
          <p:nvPr/>
        </p:nvSpPr>
        <p:spPr bwMode="auto">
          <a:xfrm>
            <a:off x="1643025" y="2012733"/>
            <a:ext cx="34657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350" dirty="0"/>
              <a:t> </a:t>
            </a:r>
            <a:r>
              <a:rPr lang="ru-RU" altLang="ru-RU" sz="1350" dirty="0"/>
              <a:t>%</a:t>
            </a:r>
          </a:p>
        </p:txBody>
      </p:sp>
      <p:sp>
        <p:nvSpPr>
          <p:cNvPr id="40964" name="Rectangle 2"/>
          <p:cNvSpPr>
            <a:spLocks noChangeArrowheads="1"/>
          </p:cNvSpPr>
          <p:nvPr/>
        </p:nvSpPr>
        <p:spPr bwMode="auto">
          <a:xfrm>
            <a:off x="-24796" y="0"/>
            <a:ext cx="9144000" cy="764704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ru-RU" sz="1500" b="1" dirty="0"/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2000" b="1" dirty="0">
                <a:latin typeface="+mn-lt"/>
              </a:rPr>
              <a:t>Вклад </a:t>
            </a:r>
            <a:r>
              <a:rPr lang="ru-RU" altLang="ru-RU" sz="2000" b="1" dirty="0" smtClean="0">
                <a:latin typeface="+mn-lt"/>
              </a:rPr>
              <a:t>первичной и вторичной профилактики в </a:t>
            </a:r>
            <a:r>
              <a:rPr lang="ru-RU" altLang="ru-RU" sz="2000" b="1" dirty="0">
                <a:latin typeface="+mn-lt"/>
              </a:rPr>
              <a:t>снижение смертности от ИБС в различных популяциях (по методу </a:t>
            </a:r>
            <a:r>
              <a:rPr lang="en-US" altLang="ru-RU" sz="2000" b="1" dirty="0">
                <a:latin typeface="+mn-lt"/>
              </a:rPr>
              <a:t>IMPACT, </a:t>
            </a:r>
            <a:r>
              <a:rPr lang="en-US" altLang="ru-RU" sz="2000" b="1" dirty="0" err="1">
                <a:latin typeface="+mn-lt"/>
              </a:rPr>
              <a:t>Capewell</a:t>
            </a:r>
            <a:r>
              <a:rPr lang="en-US" altLang="ru-RU" sz="2000" b="1" dirty="0">
                <a:latin typeface="+mn-lt"/>
              </a:rPr>
              <a:t> S, Critchley J, </a:t>
            </a:r>
            <a:r>
              <a:rPr lang="en-US" altLang="ru-RU" sz="2000" b="1" dirty="0" err="1">
                <a:latin typeface="+mn-lt"/>
              </a:rPr>
              <a:t>Unal</a:t>
            </a:r>
            <a:r>
              <a:rPr lang="en-US" altLang="ru-RU" sz="2000" b="1" dirty="0">
                <a:latin typeface="+mn-lt"/>
              </a:rPr>
              <a:t> B.) </a:t>
            </a:r>
            <a:endParaRPr lang="ru-RU" altLang="ru-RU" sz="2000" b="1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500" b="1" dirty="0">
              <a:latin typeface="+mn-lt"/>
            </a:endParaRPr>
          </a:p>
        </p:txBody>
      </p:sp>
      <p:sp>
        <p:nvSpPr>
          <p:cNvPr id="13318" name="Прямоугольник 6"/>
          <p:cNvSpPr>
            <a:spLocks noChangeArrowheads="1"/>
          </p:cNvSpPr>
          <p:nvPr/>
        </p:nvSpPr>
        <p:spPr bwMode="auto">
          <a:xfrm>
            <a:off x="3203848" y="6237312"/>
            <a:ext cx="56950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Бойцов СА. Профилактическая медицина 2013; 16 (5): 9-20</a:t>
            </a:r>
            <a:r>
              <a:rPr lang="en-US" altLang="ru-RU" sz="1600" dirty="0"/>
              <a:t> </a:t>
            </a:r>
            <a:endParaRPr lang="ru-RU" alt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43025" y="1061066"/>
            <a:ext cx="6959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>
                <a:latin typeface="+mn-lt"/>
              </a:rPr>
              <a:t>Объединенные данные исследований в популяциях 17 разных стран 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8233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Заголовок 1"/>
          <p:cNvSpPr>
            <a:spLocks noGrp="1"/>
          </p:cNvSpPr>
          <p:nvPr>
            <p:ph type="title"/>
          </p:nvPr>
        </p:nvSpPr>
        <p:spPr>
          <a:xfrm>
            <a:off x="0" y="2204864"/>
            <a:ext cx="9144000" cy="765175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ru-RU" altLang="ru-RU" sz="2400" b="1" dirty="0" smtClean="0"/>
              <a:t>Первичная профилактика</a:t>
            </a:r>
          </a:p>
        </p:txBody>
      </p:sp>
    </p:spTree>
    <p:extLst>
      <p:ext uri="{BB962C8B-B14F-4D97-AF65-F5344CB8AC3E}">
        <p14:creationId xmlns:p14="http://schemas.microsoft.com/office/powerpoint/2010/main" val="329503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Диаграмма 8"/>
          <p:cNvGraphicFramePr>
            <a:graphicFrameLocks/>
          </p:cNvGraphicFramePr>
          <p:nvPr/>
        </p:nvGraphicFramePr>
        <p:xfrm>
          <a:off x="1473200" y="2370138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9" name="Диаграмма" r:id="rId3" imgW="6206266" imgH="4176122" progId="Excel.Chart.8">
                  <p:embed/>
                </p:oleObj>
              </mc:Choice>
              <mc:Fallback>
                <p:oleObj name="Диаграмма" r:id="rId3" imgW="6206266" imgH="417612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2370138"/>
                        <a:ext cx="6197600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13050" y="1620838"/>
            <a:ext cx="1077913" cy="430212"/>
          </a:xfrm>
          <a:prstGeom prst="rect">
            <a:avLst/>
          </a:prstGeom>
          <a:solidFill>
            <a:srgbClr val="C000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  <a:latin typeface="+mn-lt"/>
              </a:rPr>
              <a:t>  </a:t>
            </a:r>
            <a:r>
              <a:rPr lang="en-US" sz="2200" b="1" dirty="0">
                <a:solidFill>
                  <a:srgbClr val="C00000"/>
                </a:solidFill>
                <a:latin typeface="+mn-lt"/>
              </a:rPr>
              <a:t>  </a:t>
            </a:r>
            <a:r>
              <a:rPr lang="ru-RU" sz="22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+mn-lt"/>
              </a:rPr>
              <a:t>23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80063" y="1620838"/>
            <a:ext cx="1079500" cy="430212"/>
          </a:xfrm>
          <a:prstGeom prst="rect">
            <a:avLst/>
          </a:prstGeom>
          <a:solidFill>
            <a:srgbClr val="C000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  <a:latin typeface="+mn-lt"/>
              </a:rPr>
              <a:t>   </a:t>
            </a:r>
            <a:r>
              <a:rPr lang="en-US" sz="2200" b="1" dirty="0">
                <a:solidFill>
                  <a:srgbClr val="C00000"/>
                </a:solidFill>
                <a:latin typeface="+mn-lt"/>
              </a:rPr>
              <a:t>  </a:t>
            </a:r>
            <a:r>
              <a:rPr lang="ru-RU" sz="12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9</a:t>
            </a:r>
            <a:endParaRPr lang="ru-RU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221" name="Прямоугольник 9"/>
          <p:cNvSpPr>
            <a:spLocks noChangeArrowheads="1"/>
          </p:cNvSpPr>
          <p:nvPr/>
        </p:nvSpPr>
        <p:spPr bwMode="auto">
          <a:xfrm>
            <a:off x="1835150" y="2133600"/>
            <a:ext cx="390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Arial" panose="020B0604020202020204" pitchFamily="34" charset="0"/>
              </a:rPr>
              <a:t>%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1" dirty="0"/>
              <a:t>64% </a:t>
            </a:r>
            <a:r>
              <a:rPr lang="ru-RU" altLang="ru-RU" sz="2000" b="1" dirty="0"/>
              <a:t>мужчин и 35% женщин в РФ возрасте 40-64 лет имеют высокий риск по шкале </a:t>
            </a:r>
            <a:r>
              <a:rPr lang="en-US" altLang="ru-RU" sz="2000" b="1" dirty="0"/>
              <a:t>SCORE </a:t>
            </a:r>
            <a:r>
              <a:rPr lang="ru-RU" altLang="ru-RU" sz="2000" b="1" dirty="0"/>
              <a:t>или ССЗ, связанные с атеросклерозом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659563" y="1527175"/>
            <a:ext cx="2376487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1600" dirty="0">
                <a:latin typeface="+mn-lt"/>
              </a:rPr>
              <a:t>ССЗ, связанные с атеросклерозом </a:t>
            </a:r>
          </a:p>
          <a:p>
            <a:pPr algn="ctr" eaLnBrk="1" hangingPunct="1">
              <a:defRPr/>
            </a:pPr>
            <a:r>
              <a:rPr lang="ru-RU" altLang="ru-RU" sz="1600" dirty="0">
                <a:latin typeface="+mn-lt"/>
              </a:rPr>
              <a:t>(без АГ) </a:t>
            </a:r>
            <a:endParaRPr lang="ru-RU" sz="1600" dirty="0"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48488" y="3622675"/>
            <a:ext cx="237648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dirty="0">
                <a:latin typeface="+mn-lt"/>
              </a:rPr>
              <a:t>Риск по шкале </a:t>
            </a:r>
          </a:p>
          <a:p>
            <a:pPr algn="ctr" eaLnBrk="1" hangingPunct="1">
              <a:defRPr/>
            </a:pPr>
            <a:r>
              <a:rPr lang="en-US" sz="1600" dirty="0">
                <a:latin typeface="+mn-lt"/>
              </a:rPr>
              <a:t>SCORE</a:t>
            </a:r>
            <a:endParaRPr lang="ru-RU" sz="1600" dirty="0"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38425" y="1527175"/>
            <a:ext cx="1357313" cy="247808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462588" y="1506538"/>
            <a:ext cx="1270000" cy="141763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Прямоугольник 24"/>
          <p:cNvSpPr>
            <a:spLocks noChangeArrowheads="1"/>
          </p:cNvSpPr>
          <p:nvPr/>
        </p:nvSpPr>
        <p:spPr bwMode="auto">
          <a:xfrm>
            <a:off x="6643688" y="6519863"/>
            <a:ext cx="9254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/>
              <a:t>ЭССЕ-РФ</a:t>
            </a:r>
            <a:endParaRPr lang="ru-RU" altLang="ru-RU" sz="1600" dirty="0"/>
          </a:p>
        </p:txBody>
      </p:sp>
    </p:spTree>
    <p:extLst>
      <p:ext uri="{BB962C8B-B14F-4D97-AF65-F5344CB8AC3E}">
        <p14:creationId xmlns:p14="http://schemas.microsoft.com/office/powerpoint/2010/main" val="1281951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Диаграмма 8"/>
          <p:cNvGraphicFramePr>
            <a:graphicFrameLocks/>
          </p:cNvGraphicFramePr>
          <p:nvPr/>
        </p:nvGraphicFramePr>
        <p:xfrm>
          <a:off x="1473200" y="2370138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4" name="Диаграмма" r:id="rId3" imgW="6206266" imgH="4176122" progId="Excel.Chart.8">
                  <p:embed/>
                </p:oleObj>
              </mc:Choice>
              <mc:Fallback>
                <p:oleObj name="Диаграмма" r:id="rId3" imgW="6206266" imgH="417612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2370138"/>
                        <a:ext cx="6197600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13050" y="1620838"/>
            <a:ext cx="1077913" cy="430212"/>
          </a:xfrm>
          <a:prstGeom prst="rect">
            <a:avLst/>
          </a:prstGeom>
          <a:solidFill>
            <a:srgbClr val="C000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  <a:latin typeface="+mn-lt"/>
              </a:rPr>
              <a:t>  </a:t>
            </a:r>
            <a:r>
              <a:rPr lang="en-US" sz="2200" b="1" dirty="0">
                <a:solidFill>
                  <a:srgbClr val="C00000"/>
                </a:solidFill>
                <a:latin typeface="+mn-lt"/>
              </a:rPr>
              <a:t>  </a:t>
            </a:r>
            <a:r>
              <a:rPr lang="ru-RU" sz="22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+mn-lt"/>
              </a:rPr>
              <a:t>23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80063" y="1620838"/>
            <a:ext cx="1079500" cy="430212"/>
          </a:xfrm>
          <a:prstGeom prst="rect">
            <a:avLst/>
          </a:prstGeom>
          <a:solidFill>
            <a:srgbClr val="C000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  <a:latin typeface="+mn-lt"/>
              </a:rPr>
              <a:t>   </a:t>
            </a:r>
            <a:r>
              <a:rPr lang="en-US" sz="2200" b="1" dirty="0">
                <a:solidFill>
                  <a:srgbClr val="C00000"/>
                </a:solidFill>
                <a:latin typeface="+mn-lt"/>
              </a:rPr>
              <a:t>  </a:t>
            </a:r>
            <a:r>
              <a:rPr lang="ru-RU" sz="12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9</a:t>
            </a:r>
            <a:endParaRPr lang="ru-RU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221" name="Прямоугольник 9"/>
          <p:cNvSpPr>
            <a:spLocks noChangeArrowheads="1"/>
          </p:cNvSpPr>
          <p:nvPr/>
        </p:nvSpPr>
        <p:spPr bwMode="auto">
          <a:xfrm>
            <a:off x="1835150" y="2133600"/>
            <a:ext cx="390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Arial" panose="020B0604020202020204" pitchFamily="34" charset="0"/>
              </a:rPr>
              <a:t>%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1" dirty="0" smtClean="0"/>
              <a:t>4</a:t>
            </a:r>
            <a:r>
              <a:rPr lang="ru-RU" altLang="ru-RU" sz="2000" b="1" dirty="0" smtClean="0"/>
              <a:t>1</a:t>
            </a:r>
            <a:r>
              <a:rPr lang="en-US" altLang="ru-RU" sz="2000" b="1" dirty="0" smtClean="0"/>
              <a:t>% </a:t>
            </a:r>
            <a:r>
              <a:rPr lang="ru-RU" altLang="ru-RU" sz="2000" b="1" dirty="0" smtClean="0"/>
              <a:t>М и 6% Ж 40-64 лет – целевая группа первичной профилактики ССЗ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/>
              <a:t>23% М и 29% Ж – целевая группа вторичной профилактики ССЗ</a:t>
            </a:r>
            <a:endParaRPr lang="ru-RU" altLang="ru-RU" sz="2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659563" y="1527175"/>
            <a:ext cx="2376487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1600" dirty="0">
                <a:latin typeface="+mn-lt"/>
              </a:rPr>
              <a:t>ССЗ, связанные с атеросклерозом </a:t>
            </a:r>
          </a:p>
          <a:p>
            <a:pPr algn="ctr" eaLnBrk="1" hangingPunct="1">
              <a:defRPr/>
            </a:pPr>
            <a:r>
              <a:rPr lang="ru-RU" altLang="ru-RU" sz="1600" dirty="0">
                <a:latin typeface="+mn-lt"/>
              </a:rPr>
              <a:t>(без АГ) </a:t>
            </a:r>
            <a:endParaRPr lang="ru-RU" sz="1600" dirty="0"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48488" y="3622675"/>
            <a:ext cx="237648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dirty="0">
                <a:latin typeface="+mn-lt"/>
              </a:rPr>
              <a:t>Риск по шкале </a:t>
            </a:r>
          </a:p>
          <a:p>
            <a:pPr algn="ctr" eaLnBrk="1" hangingPunct="1">
              <a:defRPr/>
            </a:pPr>
            <a:r>
              <a:rPr lang="en-US" sz="1600" dirty="0">
                <a:latin typeface="+mn-lt"/>
              </a:rPr>
              <a:t>SCORE</a:t>
            </a:r>
            <a:endParaRPr lang="ru-RU" sz="1600" dirty="0"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38425" y="2451101"/>
            <a:ext cx="1357313" cy="155416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462588" y="2451101"/>
            <a:ext cx="1270000" cy="47307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1514474"/>
            <a:ext cx="4320480" cy="61912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24"/>
          <p:cNvSpPr>
            <a:spLocks noChangeArrowheads="1"/>
          </p:cNvSpPr>
          <p:nvPr/>
        </p:nvSpPr>
        <p:spPr bwMode="auto">
          <a:xfrm>
            <a:off x="6643688" y="6519863"/>
            <a:ext cx="9254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/>
              <a:t>ЭССЕ-РФ</a:t>
            </a:r>
            <a:endParaRPr lang="ru-RU" altLang="ru-RU" sz="1600" dirty="0"/>
          </a:p>
        </p:txBody>
      </p:sp>
      <p:sp>
        <p:nvSpPr>
          <p:cNvPr id="16" name="Прямоугольник 24"/>
          <p:cNvSpPr>
            <a:spLocks noChangeArrowheads="1"/>
          </p:cNvSpPr>
          <p:nvPr/>
        </p:nvSpPr>
        <p:spPr bwMode="auto">
          <a:xfrm>
            <a:off x="377847" y="1438235"/>
            <a:ext cx="14239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/>
              <a:t>Вторичная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/>
              <a:t>профилактика</a:t>
            </a:r>
            <a:endParaRPr lang="ru-RU" altLang="ru-RU" sz="1600" dirty="0"/>
          </a:p>
        </p:txBody>
      </p:sp>
      <p:cxnSp>
        <p:nvCxnSpPr>
          <p:cNvPr id="5" name="Прямая со стрелкой 4"/>
          <p:cNvCxnSpPr>
            <a:stCxn id="16" idx="3"/>
          </p:cNvCxnSpPr>
          <p:nvPr/>
        </p:nvCxnSpPr>
        <p:spPr>
          <a:xfrm flipV="1">
            <a:off x="1801827" y="1730622"/>
            <a:ext cx="537256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4"/>
          <p:cNvSpPr>
            <a:spLocks noChangeArrowheads="1"/>
          </p:cNvSpPr>
          <p:nvPr/>
        </p:nvSpPr>
        <p:spPr bwMode="auto">
          <a:xfrm>
            <a:off x="27785" y="2753110"/>
            <a:ext cx="14239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/>
              <a:t>Первичная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/>
              <a:t>профилактика</a:t>
            </a:r>
            <a:endParaRPr lang="ru-RU" altLang="ru-RU" sz="1600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1342757" y="3016741"/>
            <a:ext cx="1167357" cy="421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179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3" name="Picture 23" descr="Картинки по запросу три кита рисун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86" y="4134551"/>
            <a:ext cx="3888432" cy="162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59"/>
          <p:cNvSpPr>
            <a:spLocks noChangeArrowheads="1"/>
          </p:cNvSpPr>
          <p:nvPr/>
        </p:nvSpPr>
        <p:spPr bwMode="auto">
          <a:xfrm>
            <a:off x="0" y="0"/>
            <a:ext cx="9144000" cy="945724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/>
              <a:t>Основной предмет первичной профилактики ССЗ в РФ</a:t>
            </a:r>
            <a:endParaRPr lang="ru-RU" altLang="ru-RU" sz="2000" b="1" dirty="0"/>
          </a:p>
        </p:txBody>
      </p:sp>
      <p:graphicFrame>
        <p:nvGraphicFramePr>
          <p:cNvPr id="17411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971600" y="1462572"/>
          <a:ext cx="403542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8" name="Диаграмма" r:id="rId4" imgW="6058056" imgH="6800642" progId="MSGraph.Chart.8">
                  <p:embed followColorScheme="full"/>
                </p:oleObj>
              </mc:Choice>
              <mc:Fallback>
                <p:oleObj name="Диаграмма" r:id="rId4" imgW="6058056" imgH="6800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462572"/>
                        <a:ext cx="4035425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867945" y="1370772"/>
          <a:ext cx="4035425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9" name="Диаграмма" r:id="rId6" imgW="6058056" imgH="6800642" progId="MSGraph.Chart.8">
                  <p:embed followColorScheme="full"/>
                </p:oleObj>
              </mc:Choice>
              <mc:Fallback>
                <p:oleObj name="Диаграмма" r:id="rId6" imgW="6058056" imgH="6800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945" y="1370772"/>
                        <a:ext cx="4035425" cy="452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 Box 10"/>
          <p:cNvSpPr txBox="1">
            <a:spLocks noChangeArrowheads="1"/>
          </p:cNvSpPr>
          <p:nvPr/>
        </p:nvSpPr>
        <p:spPr bwMode="auto">
          <a:xfrm>
            <a:off x="5809412" y="1139273"/>
            <a:ext cx="1333500" cy="376238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ffectLst>
            <a:prstShdw prst="shdw17" dist="17961" dir="2700000">
              <a:srgbClr val="630014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tx2"/>
                </a:solidFill>
              </a:rPr>
              <a:t>Женщины</a:t>
            </a:r>
          </a:p>
        </p:txBody>
      </p:sp>
      <p:sp>
        <p:nvSpPr>
          <p:cNvPr id="17414" name="Text Box 11"/>
          <p:cNvSpPr txBox="1">
            <a:spLocks noChangeArrowheads="1"/>
          </p:cNvSpPr>
          <p:nvPr/>
        </p:nvSpPr>
        <p:spPr bwMode="auto">
          <a:xfrm>
            <a:off x="3922713" y="2159000"/>
            <a:ext cx="346075" cy="3079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/>
              <a:t>%</a:t>
            </a:r>
          </a:p>
        </p:txBody>
      </p:sp>
      <p:sp>
        <p:nvSpPr>
          <p:cNvPr id="17415" name="Text Box 12"/>
          <p:cNvSpPr txBox="1">
            <a:spLocks noChangeArrowheads="1"/>
          </p:cNvSpPr>
          <p:nvPr/>
        </p:nvSpPr>
        <p:spPr bwMode="auto">
          <a:xfrm>
            <a:off x="971600" y="1145941"/>
            <a:ext cx="1281113" cy="376238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ffectLst>
            <a:prstShdw prst="shdw17" dist="17961" dir="2700000">
              <a:srgbClr val="001F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Мужчины</a:t>
            </a:r>
          </a:p>
        </p:txBody>
      </p:sp>
      <p:sp>
        <p:nvSpPr>
          <p:cNvPr id="176141" name="Text Box 13"/>
          <p:cNvSpPr txBox="1">
            <a:spLocks noChangeArrowheads="1"/>
          </p:cNvSpPr>
          <p:nvPr/>
        </p:nvSpPr>
        <p:spPr bwMode="auto">
          <a:xfrm>
            <a:off x="6476162" y="4396400"/>
            <a:ext cx="2389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Arial" charset="0"/>
              </a:rPr>
              <a:t>Шальнова СА, Деев АД, 2012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5634" y="3338638"/>
            <a:ext cx="3743325" cy="9544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170258" y="3289651"/>
            <a:ext cx="3744912" cy="10034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87409" y="4744341"/>
            <a:ext cx="792088" cy="2298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Курение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55293" y="4809944"/>
            <a:ext cx="1043781" cy="2753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Гипертония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92991" y="4708697"/>
            <a:ext cx="1011232" cy="2171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Холестерин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1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3" name="Picture 23" descr="Картинки по запросу три кита рисун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86" y="4134551"/>
            <a:ext cx="3888432" cy="162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411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971600" y="1462572"/>
          <a:ext cx="403542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2" name="Диаграмма" r:id="rId4" imgW="6058056" imgH="6800642" progId="MSGraph.Chart.8">
                  <p:embed followColorScheme="full"/>
                </p:oleObj>
              </mc:Choice>
              <mc:Fallback>
                <p:oleObj name="Диаграмма" r:id="rId4" imgW="6058056" imgH="6800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462572"/>
                        <a:ext cx="4035425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867945" y="1370772"/>
          <a:ext cx="4035425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3" name="Диаграмма" r:id="rId6" imgW="6058056" imgH="6800642" progId="MSGraph.Chart.8">
                  <p:embed followColorScheme="full"/>
                </p:oleObj>
              </mc:Choice>
              <mc:Fallback>
                <p:oleObj name="Диаграмма" r:id="rId6" imgW="6058056" imgH="6800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945" y="1370772"/>
                        <a:ext cx="4035425" cy="452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 Box 10"/>
          <p:cNvSpPr txBox="1">
            <a:spLocks noChangeArrowheads="1"/>
          </p:cNvSpPr>
          <p:nvPr/>
        </p:nvSpPr>
        <p:spPr bwMode="auto">
          <a:xfrm>
            <a:off x="5809412" y="1139273"/>
            <a:ext cx="1333500" cy="376238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ffectLst>
            <a:prstShdw prst="shdw17" dist="17961" dir="2700000">
              <a:srgbClr val="630014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tx2"/>
                </a:solidFill>
              </a:rPr>
              <a:t>Женщины</a:t>
            </a:r>
          </a:p>
        </p:txBody>
      </p:sp>
      <p:sp>
        <p:nvSpPr>
          <p:cNvPr id="17414" name="Text Box 11"/>
          <p:cNvSpPr txBox="1">
            <a:spLocks noChangeArrowheads="1"/>
          </p:cNvSpPr>
          <p:nvPr/>
        </p:nvSpPr>
        <p:spPr bwMode="auto">
          <a:xfrm>
            <a:off x="3922713" y="2159000"/>
            <a:ext cx="346075" cy="3079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/>
              <a:t>%</a:t>
            </a:r>
          </a:p>
        </p:txBody>
      </p:sp>
      <p:sp>
        <p:nvSpPr>
          <p:cNvPr id="17415" name="Text Box 12"/>
          <p:cNvSpPr txBox="1">
            <a:spLocks noChangeArrowheads="1"/>
          </p:cNvSpPr>
          <p:nvPr/>
        </p:nvSpPr>
        <p:spPr bwMode="auto">
          <a:xfrm>
            <a:off x="971600" y="1145941"/>
            <a:ext cx="1281113" cy="376238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ffectLst>
            <a:prstShdw prst="shdw17" dist="17961" dir="2700000">
              <a:srgbClr val="001F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Мужчины</a:t>
            </a:r>
          </a:p>
        </p:txBody>
      </p:sp>
      <p:sp>
        <p:nvSpPr>
          <p:cNvPr id="176141" name="Text Box 13"/>
          <p:cNvSpPr txBox="1">
            <a:spLocks noChangeArrowheads="1"/>
          </p:cNvSpPr>
          <p:nvPr/>
        </p:nvSpPr>
        <p:spPr bwMode="auto">
          <a:xfrm>
            <a:off x="6476162" y="4396400"/>
            <a:ext cx="2389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Arial" charset="0"/>
              </a:rPr>
              <a:t>Шальнова СА, Деев АД, 2012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5634" y="3338638"/>
            <a:ext cx="3743325" cy="9544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170258" y="3289651"/>
            <a:ext cx="3744912" cy="10034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87409" y="4744341"/>
            <a:ext cx="792088" cy="2298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Курение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55293" y="4809944"/>
            <a:ext cx="1043781" cy="2753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Гипертония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92991" y="4708697"/>
            <a:ext cx="1011232" cy="2171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Холестерин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61469" name="Picture 29" descr="Картинки по запросу слон рисунок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959" y="5610151"/>
            <a:ext cx="2376064" cy="124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177447" y="5903459"/>
            <a:ext cx="1043781" cy="2753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Ожирение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Rectangle 59"/>
          <p:cNvSpPr>
            <a:spLocks noChangeArrowheads="1"/>
          </p:cNvSpPr>
          <p:nvPr/>
        </p:nvSpPr>
        <p:spPr bwMode="auto">
          <a:xfrm>
            <a:off x="0" y="0"/>
            <a:ext cx="9144000" cy="945724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/>
              <a:t>Основной предмет первичной профилактики ССЗ в РФ</a:t>
            </a:r>
            <a:endParaRPr lang="ru-RU" alt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3460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48632</TotalTime>
  <Words>1230</Words>
  <Application>Microsoft Office PowerPoint</Application>
  <PresentationFormat>Экран (4:3)</PresentationFormat>
  <Paragraphs>280</Paragraphs>
  <Slides>31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Arial</vt:lpstr>
      <vt:lpstr>Calibri</vt:lpstr>
      <vt:lpstr>Tahoma</vt:lpstr>
      <vt:lpstr>Times New Roman</vt:lpstr>
      <vt:lpstr>Тема Office</vt:lpstr>
      <vt:lpstr>1_Тема Office</vt:lpstr>
      <vt:lpstr>Лист</vt:lpstr>
      <vt:lpstr>Диаграмма</vt:lpstr>
      <vt:lpstr>Лист Microsoft Excel 97-2003</vt:lpstr>
      <vt:lpstr>Вторичная профилактика сердечно-сосудистых заболеваний в Российской Федерации</vt:lpstr>
      <vt:lpstr>Презентация PowerPoint</vt:lpstr>
      <vt:lpstr>Презентация PowerPoint</vt:lpstr>
      <vt:lpstr>Презентация PowerPoint</vt:lpstr>
      <vt:lpstr>Первичная профилактика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Вторичная профилактика</vt:lpstr>
      <vt:lpstr> Сердечно-сосудистый континуум.  Первичная и вторичная профилактика  </vt:lpstr>
      <vt:lpstr>Презентация PowerPoint</vt:lpstr>
      <vt:lpstr>Стандартизованный коэффициент смертности от всех форм ИБС среди мужчин и женщин в возрасте 50 лет и старше в РФ и США  (средний показатель за период 1999-2013)</vt:lpstr>
      <vt:lpstr>Вклад острых форм ИБС и ИМ в стандартизованный коэффициент смертности от БСК  среди мужчин и женщин в возрасте 50 лет и старше в РФ и США (средний показатель за период 1999-2013 гг.)</vt:lpstr>
      <vt:lpstr>Презентация PowerPoint</vt:lpstr>
      <vt:lpstr>Презентация PowerPoint</vt:lpstr>
      <vt:lpstr>  Тромболитическая терапия при  ОКС в 2016 и 2017 гг.  по данным мониторинга Минздрава России  </vt:lpstr>
      <vt:lpstr> Доля догоспитального тромболизиса при ОКС, %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Артериальная гипертония - 2015</dc:title>
  <dc:creator>user</dc:creator>
  <cp:lastModifiedBy>Сергей</cp:lastModifiedBy>
  <cp:revision>159</cp:revision>
  <dcterms:created xsi:type="dcterms:W3CDTF">2017-04-05T18:21:48Z</dcterms:created>
  <dcterms:modified xsi:type="dcterms:W3CDTF">2017-12-03T15:21:35Z</dcterms:modified>
</cp:coreProperties>
</file>