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300" r:id="rId4"/>
    <p:sldId id="301" r:id="rId5"/>
    <p:sldId id="258" r:id="rId6"/>
    <p:sldId id="294" r:id="rId7"/>
    <p:sldId id="324" r:id="rId8"/>
    <p:sldId id="325" r:id="rId9"/>
    <p:sldId id="326" r:id="rId10"/>
    <p:sldId id="290" r:id="rId11"/>
    <p:sldId id="270" r:id="rId12"/>
    <p:sldId id="284" r:id="rId13"/>
    <p:sldId id="266" r:id="rId14"/>
    <p:sldId id="322" r:id="rId15"/>
    <p:sldId id="321" r:id="rId16"/>
    <p:sldId id="323" r:id="rId17"/>
    <p:sldId id="310" r:id="rId18"/>
    <p:sldId id="303" r:id="rId19"/>
    <p:sldId id="307" r:id="rId20"/>
    <p:sldId id="318" r:id="rId21"/>
    <p:sldId id="304" r:id="rId22"/>
    <p:sldId id="315" r:id="rId23"/>
    <p:sldId id="311" r:id="rId24"/>
    <p:sldId id="316" r:id="rId25"/>
    <p:sldId id="305" r:id="rId26"/>
    <p:sldId id="27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CDA"/>
    <a:srgbClr val="295FD7"/>
    <a:srgbClr val="F0720A"/>
    <a:srgbClr val="EB630F"/>
    <a:srgbClr val="052CD1"/>
    <a:srgbClr val="E46D0A"/>
    <a:srgbClr val="F68B32"/>
    <a:srgbClr val="4A9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6" autoAdjust="0"/>
    <p:restoredTop sz="97826" autoAdjust="0"/>
  </p:normalViewPr>
  <p:slideViewPr>
    <p:cSldViewPr>
      <p:cViewPr varScale="1">
        <p:scale>
          <a:sx n="114" d="100"/>
          <a:sy n="114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1503045234459E-2"/>
          <c:y val="6.6149924637265975E-2"/>
          <c:w val="0.94074115550080906"/>
          <c:h val="0.65829104013594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 до 35 лет</c:v>
                </c:pt>
                <c:pt idx="1">
                  <c:v>36-55 лет</c:v>
                </c:pt>
                <c:pt idx="2">
                  <c:v>старше 56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7.0000000000000034E-2</c:v>
                </c:pt>
                <c:pt idx="1">
                  <c:v>0.29000000000000026</c:v>
                </c:pt>
                <c:pt idx="2">
                  <c:v>0.64000000000000068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0208"/>
        <c:axId val="171071744"/>
      </c:barChart>
      <c:catAx>
        <c:axId val="17107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071744"/>
        <c:crosses val="autoZero"/>
        <c:auto val="1"/>
        <c:lblAlgn val="ctr"/>
        <c:lblOffset val="100"/>
        <c:noMultiLvlLbl val="0"/>
      </c:catAx>
      <c:valAx>
        <c:axId val="171071744"/>
        <c:scaling>
          <c:orientation val="minMax"/>
        </c:scaling>
        <c:delete val="1"/>
        <c:axPos val="l"/>
        <c:majorGridlines>
          <c:spPr>
            <a:ln>
              <a:solidFill>
                <a:prstClr val="black">
                  <a:shade val="95000"/>
                  <a:satMod val="105000"/>
                </a:prst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71070208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6BAAA-404C-45FC-A20F-3DB62BD1EE1F}" type="doc">
      <dgm:prSet loTypeId="urn:microsoft.com/office/officeart/2005/8/layout/radial5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1FFDD6-F0FF-4B43-BC14-9ACFB565B9DC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/>
          </a:r>
          <a:br>
            <a:rPr lang="ru-RU" sz="2400" dirty="0" smtClean="0">
              <a:latin typeface="Arial" pitchFamily="34" charset="0"/>
              <a:cs typeface="Arial" pitchFamily="34" charset="0"/>
            </a:rPr>
          </a:b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07656989-5B11-48F8-8712-511FE9839B66}" type="parTrans" cxnId="{3B2510D5-F6E7-4567-9962-4E2856A399A3}">
      <dgm:prSet/>
      <dgm:spPr/>
      <dgm:t>
        <a:bodyPr/>
        <a:lstStyle/>
        <a:p>
          <a:endParaRPr lang="ru-RU"/>
        </a:p>
      </dgm:t>
    </dgm:pt>
    <dgm:pt modelId="{87BF96A1-C587-4E96-BF7B-C3F863857D0C}" type="sibTrans" cxnId="{3B2510D5-F6E7-4567-9962-4E2856A399A3}">
      <dgm:prSet/>
      <dgm:spPr/>
      <dgm:t>
        <a:bodyPr/>
        <a:lstStyle/>
        <a:p>
          <a:endParaRPr lang="ru-RU"/>
        </a:p>
      </dgm:t>
    </dgm:pt>
    <dgm:pt modelId="{06E6463F-E7C2-4893-9BD5-0C8089321D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ЦМП</a:t>
          </a:r>
        </a:p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ТЦМК</a:t>
          </a:r>
          <a:endParaRPr lang="ru-RU" sz="1600" b="1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4163783-ABB1-4E1E-A23C-5C6DF3D5D09A}" type="parTrans" cxnId="{68658630-A84C-44B8-AF10-1D4C48FE6658}">
      <dgm:prSet/>
      <dgm:spPr/>
      <dgm:t>
        <a:bodyPr/>
        <a:lstStyle/>
        <a:p>
          <a:endParaRPr lang="ru-RU"/>
        </a:p>
      </dgm:t>
    </dgm:pt>
    <dgm:pt modelId="{37336E5A-7CD6-416E-89BF-48C405FCBEB7}" type="sibTrans" cxnId="{68658630-A84C-44B8-AF10-1D4C48FE6658}">
      <dgm:prSet/>
      <dgm:spPr/>
      <dgm:t>
        <a:bodyPr/>
        <a:lstStyle/>
        <a:p>
          <a:endParaRPr lang="ru-RU"/>
        </a:p>
      </dgm:t>
    </dgm:pt>
    <dgm:pt modelId="{FD8D405C-9E44-4640-BEBA-2C1A0032C32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Медицинские организации </a:t>
          </a:r>
        </a:p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Томской</a:t>
          </a:r>
        </a:p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области </a:t>
          </a:r>
          <a:endParaRPr lang="ru-RU" sz="1600" b="1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B8013BE-D203-4D30-988F-5B94C3445D6A}" type="parTrans" cxnId="{020482CC-82CC-45DA-BAFB-3BA96399DFC0}">
      <dgm:prSet/>
      <dgm:spPr/>
      <dgm:t>
        <a:bodyPr/>
        <a:lstStyle/>
        <a:p>
          <a:endParaRPr lang="ru-RU"/>
        </a:p>
      </dgm:t>
    </dgm:pt>
    <dgm:pt modelId="{DE2E4B8E-7959-4D32-BEAE-7BE148F0A361}" type="sibTrans" cxnId="{020482CC-82CC-45DA-BAFB-3BA96399DFC0}">
      <dgm:prSet/>
      <dgm:spPr/>
      <dgm:t>
        <a:bodyPr/>
        <a:lstStyle/>
        <a:p>
          <a:endParaRPr lang="ru-RU"/>
        </a:p>
      </dgm:t>
    </dgm:pt>
    <dgm:pt modelId="{F06BB8FC-F467-40C1-8F9B-EEDBD6C1C82B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Департамент здравоохранения</a:t>
          </a:r>
        </a:p>
        <a:p>
          <a:r>
            <a:rPr lang="ru-RU" sz="1600" b="1" u="sng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Томской области</a:t>
          </a:r>
          <a:endParaRPr lang="ru-RU" sz="1600" b="1" u="sng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A5E3553-1E27-4127-B0DA-55C8B999E00E}" type="parTrans" cxnId="{B66CC9E6-37EA-4E84-AEFE-8CF17A396A1E}">
      <dgm:prSet/>
      <dgm:spPr/>
      <dgm:t>
        <a:bodyPr/>
        <a:lstStyle/>
        <a:p>
          <a:endParaRPr lang="ru-RU"/>
        </a:p>
      </dgm:t>
    </dgm:pt>
    <dgm:pt modelId="{9DB3611E-5F5E-4068-91A2-982BC75DFCF8}" type="sibTrans" cxnId="{B66CC9E6-37EA-4E84-AEFE-8CF17A396A1E}">
      <dgm:prSet/>
      <dgm:spPr/>
      <dgm:t>
        <a:bodyPr/>
        <a:lstStyle/>
        <a:p>
          <a:endParaRPr lang="ru-RU"/>
        </a:p>
      </dgm:t>
    </dgm:pt>
    <dgm:pt modelId="{C9DF930D-8930-4025-9ED1-B9CA002988E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Центры  здоровья    ТОКБ и МВП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(г. Томска)</a:t>
          </a:r>
          <a:endParaRPr lang="ru-RU" sz="1800" b="1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CFCB990-2793-433E-BD2C-901CF86D8C6E}" type="parTrans" cxnId="{22BE0E4F-7AE7-45F3-9A3F-009485F67905}">
      <dgm:prSet/>
      <dgm:spPr/>
      <dgm:t>
        <a:bodyPr/>
        <a:lstStyle/>
        <a:p>
          <a:endParaRPr lang="ru-RU"/>
        </a:p>
      </dgm:t>
    </dgm:pt>
    <dgm:pt modelId="{FD4D5347-17A4-4A76-8A8A-E66BD6C313D5}" type="sibTrans" cxnId="{22BE0E4F-7AE7-45F3-9A3F-009485F67905}">
      <dgm:prSet/>
      <dgm:spPr/>
      <dgm:t>
        <a:bodyPr/>
        <a:lstStyle/>
        <a:p>
          <a:endParaRPr lang="ru-RU"/>
        </a:p>
      </dgm:t>
    </dgm:pt>
    <dgm:pt modelId="{36AC7263-2C45-48FA-8642-FCDD55D4767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Администрации муниципальных образований области</a:t>
          </a:r>
          <a:endParaRPr lang="ru-RU" sz="1600" b="1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19DEFAA-EACB-4AEC-B3E2-A52E7F8FF057}" type="parTrans" cxnId="{01D58D4A-FCA4-4A65-849A-F35238341D1C}">
      <dgm:prSet/>
      <dgm:spPr/>
      <dgm:t>
        <a:bodyPr/>
        <a:lstStyle/>
        <a:p>
          <a:endParaRPr lang="ru-RU"/>
        </a:p>
      </dgm:t>
    </dgm:pt>
    <dgm:pt modelId="{E6A5CC40-C5F3-4D9C-B174-5D44E609EF59}" type="sibTrans" cxnId="{01D58D4A-FCA4-4A65-849A-F35238341D1C}">
      <dgm:prSet/>
      <dgm:spPr/>
      <dgm:t>
        <a:bodyPr/>
        <a:lstStyle/>
        <a:p>
          <a:endParaRPr lang="ru-RU"/>
        </a:p>
      </dgm:t>
    </dgm:pt>
    <dgm:pt modelId="{2A51A64B-ADC0-4917-AD0A-3BD4FF624C5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СМИ</a:t>
          </a:r>
          <a:endParaRPr lang="ru-RU" sz="1600" b="1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B38E401-8219-4C82-9068-45372DFAE302}" type="parTrans" cxnId="{7436D8E4-043D-43C5-A74F-CF3A68AFD5E1}">
      <dgm:prSet/>
      <dgm:spPr/>
      <dgm:t>
        <a:bodyPr/>
        <a:lstStyle/>
        <a:p>
          <a:endParaRPr lang="ru-RU"/>
        </a:p>
      </dgm:t>
    </dgm:pt>
    <dgm:pt modelId="{87E3FC6A-A9A7-4DBE-8B9C-5B00FC1D18FD}" type="sibTrans" cxnId="{7436D8E4-043D-43C5-A74F-CF3A68AFD5E1}">
      <dgm:prSet/>
      <dgm:spPr/>
      <dgm:t>
        <a:bodyPr/>
        <a:lstStyle/>
        <a:p>
          <a:endParaRPr lang="ru-RU"/>
        </a:p>
      </dgm:t>
    </dgm:pt>
    <dgm:pt modelId="{B26A907F-814A-46DB-980F-2644C533F88B}">
      <dgm:prSet phldrT="[Текст]" custT="1"/>
      <dgm:spPr/>
      <dgm:t>
        <a:bodyPr/>
        <a:lstStyle/>
        <a:p>
          <a:endParaRPr lang="ru-RU" sz="1600" b="1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BD2E3A2-CA68-4691-B37B-35990E692B93}" type="sibTrans" cxnId="{919C8F2B-5367-4DB9-8E87-6F12BF752E9C}">
      <dgm:prSet/>
      <dgm:spPr/>
      <dgm:t>
        <a:bodyPr/>
        <a:lstStyle/>
        <a:p>
          <a:endParaRPr lang="ru-RU"/>
        </a:p>
      </dgm:t>
    </dgm:pt>
    <dgm:pt modelId="{B9CB44B4-E7F8-4437-8568-29E14E3BBF80}" type="parTrans" cxnId="{919C8F2B-5367-4DB9-8E87-6F12BF752E9C}">
      <dgm:prSet/>
      <dgm:spPr/>
      <dgm:t>
        <a:bodyPr/>
        <a:lstStyle/>
        <a:p>
          <a:endParaRPr lang="ru-RU"/>
        </a:p>
      </dgm:t>
    </dgm:pt>
    <dgm:pt modelId="{60204CFA-0B96-40C1-A9C5-417F819409B5}" type="pres">
      <dgm:prSet presAssocID="{A116BAAA-404C-45FC-A20F-3DB62BD1EE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C1D15-480B-46C4-9279-349D2EEAB294}" type="pres">
      <dgm:prSet presAssocID="{581FFDD6-F0FF-4B43-BC14-9ACFB565B9DC}" presName="centerShape" presStyleLbl="node0" presStyleIdx="0" presStyleCnt="1" custScaleX="226757" custScaleY="139668" custLinFactNeighborX="330" custLinFactNeighborY="9748"/>
      <dgm:spPr/>
      <dgm:t>
        <a:bodyPr/>
        <a:lstStyle/>
        <a:p>
          <a:endParaRPr lang="ru-RU"/>
        </a:p>
      </dgm:t>
    </dgm:pt>
    <dgm:pt modelId="{2C367195-1AC6-4F4E-A3F0-947928785E8A}" type="pres">
      <dgm:prSet presAssocID="{B9CB44B4-E7F8-4437-8568-29E14E3BBF80}" presName="parTrans" presStyleLbl="sibTrans2D1" presStyleIdx="0" presStyleCnt="7" custScaleX="165383" custScaleY="76235" custLinFactNeighborX="1155" custLinFactNeighborY="-675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04A52ABA-B31B-4949-B11B-34F82B9DC85D}" type="pres">
      <dgm:prSet presAssocID="{B9CB44B4-E7F8-4437-8568-29E14E3BBF80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38BAE186-D1F5-4B24-81AE-85AFD8366703}" type="pres">
      <dgm:prSet presAssocID="{B26A907F-814A-46DB-980F-2644C533F88B}" presName="node" presStyleLbl="node1" presStyleIdx="0" presStyleCnt="7" custScaleX="159859" custScaleY="104312" custRadScaleRad="94473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6CBE0-154F-4D81-AF49-3F3FC2387133}" type="pres">
      <dgm:prSet presAssocID="{C19DEFAA-EACB-4AEC-B3E2-A52E7F8FF057}" presName="parTrans" presStyleLbl="sibTrans2D1" presStyleIdx="1" presStyleCnt="7" custScaleX="185350" custScaleY="89335" custLinFactNeighborX="-6925" custLinFactNeighborY="790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D6DC71CF-AE92-48CA-B009-A5DD41BC22FE}" type="pres">
      <dgm:prSet presAssocID="{C19DEFAA-EACB-4AEC-B3E2-A52E7F8FF057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4654AA1D-4101-4681-9FE8-25902D977E82}" type="pres">
      <dgm:prSet presAssocID="{36AC7263-2C45-48FA-8642-FCDD55D47670}" presName="node" presStyleLbl="node1" presStyleIdx="1" presStyleCnt="7" custScaleX="181322" custScaleY="106275" custRadScaleRad="155143" custRadScaleInc="28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10574-E1D4-4AAE-BC1A-5C0FC72675D3}" type="pres">
      <dgm:prSet presAssocID="{BB38E401-8219-4C82-9068-45372DFAE302}" presName="parTrans" presStyleLbl="sibTrans2D1" presStyleIdx="2" presStyleCnt="7" custScaleX="245734" custScaleY="82871" custLinFactNeighborX="-31752" custLinFactNeighborY="1191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AE87CE8-1D84-42DB-8568-D169CD2E3482}" type="pres">
      <dgm:prSet presAssocID="{BB38E401-8219-4C82-9068-45372DFAE30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D7CFC83-4056-46CC-AC59-19FC7F648FBC}" type="pres">
      <dgm:prSet presAssocID="{2A51A64B-ADC0-4917-AD0A-3BD4FF624C5D}" presName="node" presStyleLbl="node1" presStyleIdx="2" presStyleCnt="7" custScaleX="129243" custScaleY="94648" custRadScaleRad="151426" custRadScaleInc="9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B2180-9013-4CBA-BF9D-FF86C2A1B914}" type="pres">
      <dgm:prSet presAssocID="{BCFCB990-2793-433E-BD2C-901CF86D8C6E}" presName="parTrans" presStyleLbl="sibTrans2D1" presStyleIdx="3" presStyleCnt="7" custAng="335032" custScaleX="570164" custScaleY="94419" custLinFactX="-36668" custLinFactNeighborX="-100000" custLinFactNeighborY="-8278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87676134-5987-423C-BA2D-3F1BE59BA21D}" type="pres">
      <dgm:prSet presAssocID="{BCFCB990-2793-433E-BD2C-901CF86D8C6E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D27B62BB-7402-44FD-8E73-C5C57E74247A}" type="pres">
      <dgm:prSet presAssocID="{C9DF930D-8930-4025-9ED1-B9CA002988E4}" presName="node" presStyleLbl="node1" presStyleIdx="3" presStyleCnt="7" custScaleX="165370" custScaleY="99124" custRadScaleRad="156855" custRadScaleInc="-239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0A10C-A1D0-421A-930F-86BC6E97C29E}" type="pres">
      <dgm:prSet presAssocID="{84163783-ABB1-4E1E-A23C-5C6DF3D5D09A}" presName="parTrans" presStyleLbl="sibTrans2D1" presStyleIdx="4" presStyleCnt="7" custScaleX="224490" custScaleY="94457" custLinFactNeighborX="37997" custLinFactNeighborY="1971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96A3C12-114B-47FB-B382-DBF51E9E4167}" type="pres">
      <dgm:prSet presAssocID="{84163783-ABB1-4E1E-A23C-5C6DF3D5D09A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C59EA50-0A2D-462A-8B8D-38BCD76E21FC}" type="pres">
      <dgm:prSet presAssocID="{06E6463F-E7C2-4893-9BD5-0C8089321D73}" presName="node" presStyleLbl="node1" presStyleIdx="4" presStyleCnt="7" custScaleX="168107" custScaleY="104197" custRadScaleRad="163716" custRadScaleInc="129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6BCDD-837B-4533-B75B-BE8AD363F490}" type="pres">
      <dgm:prSet presAssocID="{0B8013BE-D203-4D30-988F-5B94C3445D6A}" presName="parTrans" presStyleLbl="sibTrans2D1" presStyleIdx="5" presStyleCnt="7" custAng="20992712" custScaleX="221082" custScaleY="79741" custLinFactNeighborX="1820" custLinFactNeighborY="-285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E1EB982E-3B58-4170-A752-2AE0FD8EDFE3}" type="pres">
      <dgm:prSet presAssocID="{0B8013BE-D203-4D30-988F-5B94C3445D6A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F79B633-8247-40D9-A7AC-6336D1BC0BFC}" type="pres">
      <dgm:prSet presAssocID="{FD8D405C-9E44-4640-BEBA-2C1A0032C328}" presName="node" presStyleLbl="node1" presStyleIdx="5" presStyleCnt="7" custScaleX="166099" custScaleY="99868" custRadScaleRad="157275" custRadScaleInc="4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919FA-7BB4-4EE3-9897-DA2A215EA4FD}" type="pres">
      <dgm:prSet presAssocID="{1A5E3553-1E27-4127-B0DA-55C8B999E00E}" presName="parTrans" presStyleLbl="sibTrans2D1" presStyleIdx="6" presStyleCnt="7" custScaleX="173559" custScaleY="86619" custLinFactNeighborX="13801" custLinFactNeighborY="-2369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D2AE5C16-45C8-4477-8AE4-11AF4D8007AD}" type="pres">
      <dgm:prSet presAssocID="{1A5E3553-1E27-4127-B0DA-55C8B999E00E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EF4143D-F84C-493B-8E01-86C798B9400C}" type="pres">
      <dgm:prSet presAssocID="{F06BB8FC-F467-40C1-8F9B-EEDBD6C1C82B}" presName="node" presStyleLbl="node1" presStyleIdx="6" presStyleCnt="7" custScaleX="190212" custScaleY="103725" custRadScaleRad="158379" custRadScaleInc="-29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58630-A84C-44B8-AF10-1D4C48FE6658}" srcId="{581FFDD6-F0FF-4B43-BC14-9ACFB565B9DC}" destId="{06E6463F-E7C2-4893-9BD5-0C8089321D73}" srcOrd="4" destOrd="0" parTransId="{84163783-ABB1-4E1E-A23C-5C6DF3D5D09A}" sibTransId="{37336E5A-7CD6-416E-89BF-48C405FCBEB7}"/>
    <dgm:cxn modelId="{7436D8E4-043D-43C5-A74F-CF3A68AFD5E1}" srcId="{581FFDD6-F0FF-4B43-BC14-9ACFB565B9DC}" destId="{2A51A64B-ADC0-4917-AD0A-3BD4FF624C5D}" srcOrd="2" destOrd="0" parTransId="{BB38E401-8219-4C82-9068-45372DFAE302}" sibTransId="{87E3FC6A-A9A7-4DBE-8B9C-5B00FC1D18FD}"/>
    <dgm:cxn modelId="{CE934C6F-6612-46B2-B084-F754307F2B29}" type="presOf" srcId="{A116BAAA-404C-45FC-A20F-3DB62BD1EE1F}" destId="{60204CFA-0B96-40C1-A9C5-417F819409B5}" srcOrd="0" destOrd="0" presId="urn:microsoft.com/office/officeart/2005/8/layout/radial5"/>
    <dgm:cxn modelId="{E5DCBA4F-CB23-4AE2-A561-FDCAF68ABCBD}" type="presOf" srcId="{BCFCB990-2793-433E-BD2C-901CF86D8C6E}" destId="{836B2180-9013-4CBA-BF9D-FF86C2A1B914}" srcOrd="0" destOrd="0" presId="urn:microsoft.com/office/officeart/2005/8/layout/radial5"/>
    <dgm:cxn modelId="{F184C490-B464-4CC7-A0BF-11F322E371DD}" type="presOf" srcId="{BB38E401-8219-4C82-9068-45372DFAE302}" destId="{22610574-E1D4-4AAE-BC1A-5C0FC72675D3}" srcOrd="0" destOrd="0" presId="urn:microsoft.com/office/officeart/2005/8/layout/radial5"/>
    <dgm:cxn modelId="{CE7CA8D0-52CC-413E-A2AC-8A7FA51AFB52}" type="presOf" srcId="{BB38E401-8219-4C82-9068-45372DFAE302}" destId="{AAE87CE8-1D84-42DB-8568-D169CD2E3482}" srcOrd="1" destOrd="0" presId="urn:microsoft.com/office/officeart/2005/8/layout/radial5"/>
    <dgm:cxn modelId="{B66CC9E6-37EA-4E84-AEFE-8CF17A396A1E}" srcId="{581FFDD6-F0FF-4B43-BC14-9ACFB565B9DC}" destId="{F06BB8FC-F467-40C1-8F9B-EEDBD6C1C82B}" srcOrd="6" destOrd="0" parTransId="{1A5E3553-1E27-4127-B0DA-55C8B999E00E}" sibTransId="{9DB3611E-5F5E-4068-91A2-982BC75DFCF8}"/>
    <dgm:cxn modelId="{FECAC920-1B50-4DA1-BB23-56DB841A54A9}" type="presOf" srcId="{0B8013BE-D203-4D30-988F-5B94C3445D6A}" destId="{E1EB982E-3B58-4170-A752-2AE0FD8EDFE3}" srcOrd="1" destOrd="0" presId="urn:microsoft.com/office/officeart/2005/8/layout/radial5"/>
    <dgm:cxn modelId="{01D58D4A-FCA4-4A65-849A-F35238341D1C}" srcId="{581FFDD6-F0FF-4B43-BC14-9ACFB565B9DC}" destId="{36AC7263-2C45-48FA-8642-FCDD55D47670}" srcOrd="1" destOrd="0" parTransId="{C19DEFAA-EACB-4AEC-B3E2-A52E7F8FF057}" sibTransId="{E6A5CC40-C5F3-4D9C-B174-5D44E609EF59}"/>
    <dgm:cxn modelId="{919C8F2B-5367-4DB9-8E87-6F12BF752E9C}" srcId="{581FFDD6-F0FF-4B43-BC14-9ACFB565B9DC}" destId="{B26A907F-814A-46DB-980F-2644C533F88B}" srcOrd="0" destOrd="0" parTransId="{B9CB44B4-E7F8-4437-8568-29E14E3BBF80}" sibTransId="{CBD2E3A2-CA68-4691-B37B-35990E692B93}"/>
    <dgm:cxn modelId="{01CFB97C-A5B8-49DE-889C-C3D0CEF804DF}" type="presOf" srcId="{581FFDD6-F0FF-4B43-BC14-9ACFB565B9DC}" destId="{6B7C1D15-480B-46C4-9279-349D2EEAB294}" srcOrd="0" destOrd="0" presId="urn:microsoft.com/office/officeart/2005/8/layout/radial5"/>
    <dgm:cxn modelId="{22BE0E4F-7AE7-45F3-9A3F-009485F67905}" srcId="{581FFDD6-F0FF-4B43-BC14-9ACFB565B9DC}" destId="{C9DF930D-8930-4025-9ED1-B9CA002988E4}" srcOrd="3" destOrd="0" parTransId="{BCFCB990-2793-433E-BD2C-901CF86D8C6E}" sibTransId="{FD4D5347-17A4-4A76-8A8A-E66BD6C313D5}"/>
    <dgm:cxn modelId="{57C8ED18-88C5-48E0-AB25-F4372AFFCAFF}" type="presOf" srcId="{C19DEFAA-EACB-4AEC-B3E2-A52E7F8FF057}" destId="{9566CBE0-154F-4D81-AF49-3F3FC2387133}" srcOrd="0" destOrd="0" presId="urn:microsoft.com/office/officeart/2005/8/layout/radial5"/>
    <dgm:cxn modelId="{020482CC-82CC-45DA-BAFB-3BA96399DFC0}" srcId="{581FFDD6-F0FF-4B43-BC14-9ACFB565B9DC}" destId="{FD8D405C-9E44-4640-BEBA-2C1A0032C328}" srcOrd="5" destOrd="0" parTransId="{0B8013BE-D203-4D30-988F-5B94C3445D6A}" sibTransId="{DE2E4B8E-7959-4D32-BEAE-7BE148F0A361}"/>
    <dgm:cxn modelId="{FBFD47BF-9C3E-4A22-AB8B-B3837D2E8D44}" type="presOf" srcId="{36AC7263-2C45-48FA-8642-FCDD55D47670}" destId="{4654AA1D-4101-4681-9FE8-25902D977E82}" srcOrd="0" destOrd="0" presId="urn:microsoft.com/office/officeart/2005/8/layout/radial5"/>
    <dgm:cxn modelId="{3B2510D5-F6E7-4567-9962-4E2856A399A3}" srcId="{A116BAAA-404C-45FC-A20F-3DB62BD1EE1F}" destId="{581FFDD6-F0FF-4B43-BC14-9ACFB565B9DC}" srcOrd="0" destOrd="0" parTransId="{07656989-5B11-48F8-8712-511FE9839B66}" sibTransId="{87BF96A1-C587-4E96-BF7B-C3F863857D0C}"/>
    <dgm:cxn modelId="{217D557E-62CC-4FFA-92DA-EFA7A8784843}" type="presOf" srcId="{2A51A64B-ADC0-4917-AD0A-3BD4FF624C5D}" destId="{BD7CFC83-4056-46CC-AC59-19FC7F648FBC}" srcOrd="0" destOrd="0" presId="urn:microsoft.com/office/officeart/2005/8/layout/radial5"/>
    <dgm:cxn modelId="{A45E47FD-EC06-4398-BDB5-4BCFCDBB5AAE}" type="presOf" srcId="{C19DEFAA-EACB-4AEC-B3E2-A52E7F8FF057}" destId="{D6DC71CF-AE92-48CA-B009-A5DD41BC22FE}" srcOrd="1" destOrd="0" presId="urn:microsoft.com/office/officeart/2005/8/layout/radial5"/>
    <dgm:cxn modelId="{F446C808-B947-4802-9A5A-480D4E9E66C8}" type="presOf" srcId="{BCFCB990-2793-433E-BD2C-901CF86D8C6E}" destId="{87676134-5987-423C-BA2D-3F1BE59BA21D}" srcOrd="1" destOrd="0" presId="urn:microsoft.com/office/officeart/2005/8/layout/radial5"/>
    <dgm:cxn modelId="{65C7AD87-26F8-46A9-8E37-EEA0093508EE}" type="presOf" srcId="{0B8013BE-D203-4D30-988F-5B94C3445D6A}" destId="{E2F6BCDD-837B-4533-B75B-BE8AD363F490}" srcOrd="0" destOrd="0" presId="urn:microsoft.com/office/officeart/2005/8/layout/radial5"/>
    <dgm:cxn modelId="{05B17746-CC80-49A0-89F6-D32FB63E096D}" type="presOf" srcId="{B9CB44B4-E7F8-4437-8568-29E14E3BBF80}" destId="{04A52ABA-B31B-4949-B11B-34F82B9DC85D}" srcOrd="1" destOrd="0" presId="urn:microsoft.com/office/officeart/2005/8/layout/radial5"/>
    <dgm:cxn modelId="{F93FFB6E-C4F7-4470-9BF4-558E1DA3DA1A}" type="presOf" srcId="{84163783-ABB1-4E1E-A23C-5C6DF3D5D09A}" destId="{53D0A10C-A1D0-421A-930F-86BC6E97C29E}" srcOrd="0" destOrd="0" presId="urn:microsoft.com/office/officeart/2005/8/layout/radial5"/>
    <dgm:cxn modelId="{1D16F6DB-A4C3-4E7E-B364-4EAD75035677}" type="presOf" srcId="{B26A907F-814A-46DB-980F-2644C533F88B}" destId="{38BAE186-D1F5-4B24-81AE-85AFD8366703}" srcOrd="0" destOrd="0" presId="urn:microsoft.com/office/officeart/2005/8/layout/radial5"/>
    <dgm:cxn modelId="{8737A818-B2FA-4ABA-A493-161CFC3F4814}" type="presOf" srcId="{06E6463F-E7C2-4893-9BD5-0C8089321D73}" destId="{6C59EA50-0A2D-462A-8B8D-38BCD76E21FC}" srcOrd="0" destOrd="0" presId="urn:microsoft.com/office/officeart/2005/8/layout/radial5"/>
    <dgm:cxn modelId="{5289CE12-ED27-468A-A969-7950B6544C84}" type="presOf" srcId="{1A5E3553-1E27-4127-B0DA-55C8B999E00E}" destId="{D2AE5C16-45C8-4477-8AE4-11AF4D8007AD}" srcOrd="1" destOrd="0" presId="urn:microsoft.com/office/officeart/2005/8/layout/radial5"/>
    <dgm:cxn modelId="{C793A008-DF3D-47DC-8CC3-3F406F338A6D}" type="presOf" srcId="{C9DF930D-8930-4025-9ED1-B9CA002988E4}" destId="{D27B62BB-7402-44FD-8E73-C5C57E74247A}" srcOrd="0" destOrd="0" presId="urn:microsoft.com/office/officeart/2005/8/layout/radial5"/>
    <dgm:cxn modelId="{213013A6-022F-43FD-B1EC-4DC4E34BF604}" type="presOf" srcId="{FD8D405C-9E44-4640-BEBA-2C1A0032C328}" destId="{FF79B633-8247-40D9-A7AC-6336D1BC0BFC}" srcOrd="0" destOrd="0" presId="urn:microsoft.com/office/officeart/2005/8/layout/radial5"/>
    <dgm:cxn modelId="{3A19CC3D-DE49-4EC3-A99B-E65583A8F5A2}" type="presOf" srcId="{1A5E3553-1E27-4127-B0DA-55C8B999E00E}" destId="{21C919FA-7BB4-4EE3-9897-DA2A215EA4FD}" srcOrd="0" destOrd="0" presId="urn:microsoft.com/office/officeart/2005/8/layout/radial5"/>
    <dgm:cxn modelId="{A78157EF-5291-47C8-BDFA-63410550298F}" type="presOf" srcId="{B9CB44B4-E7F8-4437-8568-29E14E3BBF80}" destId="{2C367195-1AC6-4F4E-A3F0-947928785E8A}" srcOrd="0" destOrd="0" presId="urn:microsoft.com/office/officeart/2005/8/layout/radial5"/>
    <dgm:cxn modelId="{385CFCBF-1268-42E3-AC01-94F72FCF6416}" type="presOf" srcId="{84163783-ABB1-4E1E-A23C-5C6DF3D5D09A}" destId="{A96A3C12-114B-47FB-B382-DBF51E9E4167}" srcOrd="1" destOrd="0" presId="urn:microsoft.com/office/officeart/2005/8/layout/radial5"/>
    <dgm:cxn modelId="{5BF94A5B-AB5B-40A4-AE1D-6585164C0DDE}" type="presOf" srcId="{F06BB8FC-F467-40C1-8F9B-EEDBD6C1C82B}" destId="{8EF4143D-F84C-493B-8E01-86C798B9400C}" srcOrd="0" destOrd="0" presId="urn:microsoft.com/office/officeart/2005/8/layout/radial5"/>
    <dgm:cxn modelId="{F0C1FC71-1884-41A5-8891-CDD51D501110}" type="presParOf" srcId="{60204CFA-0B96-40C1-A9C5-417F819409B5}" destId="{6B7C1D15-480B-46C4-9279-349D2EEAB294}" srcOrd="0" destOrd="0" presId="urn:microsoft.com/office/officeart/2005/8/layout/radial5"/>
    <dgm:cxn modelId="{13110EAE-35AF-4851-A67E-42A3B5598235}" type="presParOf" srcId="{60204CFA-0B96-40C1-A9C5-417F819409B5}" destId="{2C367195-1AC6-4F4E-A3F0-947928785E8A}" srcOrd="1" destOrd="0" presId="urn:microsoft.com/office/officeart/2005/8/layout/radial5"/>
    <dgm:cxn modelId="{F58D5E36-3A35-4B7E-B2F4-7037E55DFCB0}" type="presParOf" srcId="{2C367195-1AC6-4F4E-A3F0-947928785E8A}" destId="{04A52ABA-B31B-4949-B11B-34F82B9DC85D}" srcOrd="0" destOrd="0" presId="urn:microsoft.com/office/officeart/2005/8/layout/radial5"/>
    <dgm:cxn modelId="{4BBA3A8F-52E3-4664-A2EB-9753E0F13996}" type="presParOf" srcId="{60204CFA-0B96-40C1-A9C5-417F819409B5}" destId="{38BAE186-D1F5-4B24-81AE-85AFD8366703}" srcOrd="2" destOrd="0" presId="urn:microsoft.com/office/officeart/2005/8/layout/radial5"/>
    <dgm:cxn modelId="{1238D03A-6D5B-4FA0-A231-41CBC208BD2F}" type="presParOf" srcId="{60204CFA-0B96-40C1-A9C5-417F819409B5}" destId="{9566CBE0-154F-4D81-AF49-3F3FC2387133}" srcOrd="3" destOrd="0" presId="urn:microsoft.com/office/officeart/2005/8/layout/radial5"/>
    <dgm:cxn modelId="{ED8042F8-B6FE-4D4B-9E8C-F5495FA0DE72}" type="presParOf" srcId="{9566CBE0-154F-4D81-AF49-3F3FC2387133}" destId="{D6DC71CF-AE92-48CA-B009-A5DD41BC22FE}" srcOrd="0" destOrd="0" presId="urn:microsoft.com/office/officeart/2005/8/layout/radial5"/>
    <dgm:cxn modelId="{A73A8228-0674-4FC9-B378-B4998A6A4C83}" type="presParOf" srcId="{60204CFA-0B96-40C1-A9C5-417F819409B5}" destId="{4654AA1D-4101-4681-9FE8-25902D977E82}" srcOrd="4" destOrd="0" presId="urn:microsoft.com/office/officeart/2005/8/layout/radial5"/>
    <dgm:cxn modelId="{F28D6CD9-5F8B-49B8-B895-73CE1D07AE0A}" type="presParOf" srcId="{60204CFA-0B96-40C1-A9C5-417F819409B5}" destId="{22610574-E1D4-4AAE-BC1A-5C0FC72675D3}" srcOrd="5" destOrd="0" presId="urn:microsoft.com/office/officeart/2005/8/layout/radial5"/>
    <dgm:cxn modelId="{63516C01-2DC6-4D9C-B8A1-972C4A77A366}" type="presParOf" srcId="{22610574-E1D4-4AAE-BC1A-5C0FC72675D3}" destId="{AAE87CE8-1D84-42DB-8568-D169CD2E3482}" srcOrd="0" destOrd="0" presId="urn:microsoft.com/office/officeart/2005/8/layout/radial5"/>
    <dgm:cxn modelId="{F9956B8B-4026-4FC4-BEE2-BDA08851714F}" type="presParOf" srcId="{60204CFA-0B96-40C1-A9C5-417F819409B5}" destId="{BD7CFC83-4056-46CC-AC59-19FC7F648FBC}" srcOrd="6" destOrd="0" presId="urn:microsoft.com/office/officeart/2005/8/layout/radial5"/>
    <dgm:cxn modelId="{C606144A-9D05-4DF1-AC4D-602D3596AFF1}" type="presParOf" srcId="{60204CFA-0B96-40C1-A9C5-417F819409B5}" destId="{836B2180-9013-4CBA-BF9D-FF86C2A1B914}" srcOrd="7" destOrd="0" presId="urn:microsoft.com/office/officeart/2005/8/layout/radial5"/>
    <dgm:cxn modelId="{819F18D0-014A-4D93-823E-38E37B464A14}" type="presParOf" srcId="{836B2180-9013-4CBA-BF9D-FF86C2A1B914}" destId="{87676134-5987-423C-BA2D-3F1BE59BA21D}" srcOrd="0" destOrd="0" presId="urn:microsoft.com/office/officeart/2005/8/layout/radial5"/>
    <dgm:cxn modelId="{960273A5-B55C-4EE4-B6EE-1CC60C099CEF}" type="presParOf" srcId="{60204CFA-0B96-40C1-A9C5-417F819409B5}" destId="{D27B62BB-7402-44FD-8E73-C5C57E74247A}" srcOrd="8" destOrd="0" presId="urn:microsoft.com/office/officeart/2005/8/layout/radial5"/>
    <dgm:cxn modelId="{3F5CE047-8EE7-419E-8C58-EF901D8F69E7}" type="presParOf" srcId="{60204CFA-0B96-40C1-A9C5-417F819409B5}" destId="{53D0A10C-A1D0-421A-930F-86BC6E97C29E}" srcOrd="9" destOrd="0" presId="urn:microsoft.com/office/officeart/2005/8/layout/radial5"/>
    <dgm:cxn modelId="{CD458894-4E46-4B3B-B99A-244128B22CA5}" type="presParOf" srcId="{53D0A10C-A1D0-421A-930F-86BC6E97C29E}" destId="{A96A3C12-114B-47FB-B382-DBF51E9E4167}" srcOrd="0" destOrd="0" presId="urn:microsoft.com/office/officeart/2005/8/layout/radial5"/>
    <dgm:cxn modelId="{E508E67B-FE44-494B-AF74-024A59661AFB}" type="presParOf" srcId="{60204CFA-0B96-40C1-A9C5-417F819409B5}" destId="{6C59EA50-0A2D-462A-8B8D-38BCD76E21FC}" srcOrd="10" destOrd="0" presId="urn:microsoft.com/office/officeart/2005/8/layout/radial5"/>
    <dgm:cxn modelId="{23B89E25-BE39-43AF-B8AD-92547DA661CA}" type="presParOf" srcId="{60204CFA-0B96-40C1-A9C5-417F819409B5}" destId="{E2F6BCDD-837B-4533-B75B-BE8AD363F490}" srcOrd="11" destOrd="0" presId="urn:microsoft.com/office/officeart/2005/8/layout/radial5"/>
    <dgm:cxn modelId="{C9602FB2-81AE-4A01-9BE8-1FB10929346A}" type="presParOf" srcId="{E2F6BCDD-837B-4533-B75B-BE8AD363F490}" destId="{E1EB982E-3B58-4170-A752-2AE0FD8EDFE3}" srcOrd="0" destOrd="0" presId="urn:microsoft.com/office/officeart/2005/8/layout/radial5"/>
    <dgm:cxn modelId="{528021DA-B738-45F2-8E5D-A727E0911914}" type="presParOf" srcId="{60204CFA-0B96-40C1-A9C5-417F819409B5}" destId="{FF79B633-8247-40D9-A7AC-6336D1BC0BFC}" srcOrd="12" destOrd="0" presId="urn:microsoft.com/office/officeart/2005/8/layout/radial5"/>
    <dgm:cxn modelId="{E34C9F34-26F6-47A4-97BE-78D240383D6D}" type="presParOf" srcId="{60204CFA-0B96-40C1-A9C5-417F819409B5}" destId="{21C919FA-7BB4-4EE3-9897-DA2A215EA4FD}" srcOrd="13" destOrd="0" presId="urn:microsoft.com/office/officeart/2005/8/layout/radial5"/>
    <dgm:cxn modelId="{D1D2CFBC-3CCE-4453-AF28-0434132E3BE5}" type="presParOf" srcId="{21C919FA-7BB4-4EE3-9897-DA2A215EA4FD}" destId="{D2AE5C16-45C8-4477-8AE4-11AF4D8007AD}" srcOrd="0" destOrd="0" presId="urn:microsoft.com/office/officeart/2005/8/layout/radial5"/>
    <dgm:cxn modelId="{9FA6576A-43F8-4D0C-A4C8-0849E91AD02C}" type="presParOf" srcId="{60204CFA-0B96-40C1-A9C5-417F819409B5}" destId="{8EF4143D-F84C-493B-8E01-86C798B9400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E23D3-F990-40C7-8813-3E95ED90F2C5}" type="doc">
      <dgm:prSet loTypeId="urn:microsoft.com/office/officeart/2005/8/layout/vList4#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19A70-5958-4923-8F87-0BED0B6638A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45 </a:t>
          </a:r>
          <a:r>
            <a:rPr lang="ru-RU" sz="2000" b="0" dirty="0" smtClean="0">
              <a:latin typeface="Arial" pitchFamily="34" charset="0"/>
              <a:cs typeface="Arial" pitchFamily="34" charset="0"/>
            </a:rPr>
            <a:t>дней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7 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тыс. км дорог</a:t>
          </a:r>
          <a:endParaRPr lang="ru-RU" sz="1800" b="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8E8D25CE-30D4-4EEE-9BB7-29CD9F027C5A}" type="parTrans" cxnId="{3498E316-B7CE-49A8-972D-107321F37A9C}">
      <dgm:prSet/>
      <dgm:spPr/>
      <dgm:t>
        <a:bodyPr/>
        <a:lstStyle/>
        <a:p>
          <a:endParaRPr lang="ru-RU"/>
        </a:p>
      </dgm:t>
    </dgm:pt>
    <dgm:pt modelId="{F0DC0149-CFB7-4BB3-95A8-9F2AB19C27F4}" type="sibTrans" cxnId="{3498E316-B7CE-49A8-972D-107321F37A9C}">
      <dgm:prSet/>
      <dgm:spPr/>
      <dgm:t>
        <a:bodyPr/>
        <a:lstStyle/>
        <a:p>
          <a:endParaRPr lang="ru-RU"/>
        </a:p>
      </dgm:t>
    </dgm:pt>
    <dgm:pt modelId="{D7061B5C-68BC-44DE-A0F1-BCA51A8A1D4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Arial" pitchFamily="34" charset="0"/>
              <a:cs typeface="Arial" pitchFamily="34" charset="0"/>
            </a:rPr>
            <a:t>направлены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0" dirty="0" smtClean="0">
              <a:latin typeface="Arial" pitchFamily="34" charset="0"/>
              <a:cs typeface="Arial" pitchFamily="34" charset="0"/>
            </a:rPr>
            <a:t>на </a:t>
          </a:r>
          <a:r>
            <a:rPr lang="ru-RU" sz="2000" b="0" dirty="0" err="1" smtClean="0">
              <a:latin typeface="Arial" pitchFamily="34" charset="0"/>
              <a:cs typeface="Arial" pitchFamily="34" charset="0"/>
            </a:rPr>
            <a:t>дообследование</a:t>
          </a:r>
          <a:endParaRPr lang="ru-RU" sz="2000" b="0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354 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человека 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F9A7AFDA-3133-4D5A-A5A1-827C38002BA9}" type="parTrans" cxnId="{6F222E46-50CE-4E5E-A3FA-8A5B6058BD6C}">
      <dgm:prSet/>
      <dgm:spPr/>
      <dgm:t>
        <a:bodyPr/>
        <a:lstStyle/>
        <a:p>
          <a:endParaRPr lang="ru-RU"/>
        </a:p>
      </dgm:t>
    </dgm:pt>
    <dgm:pt modelId="{4713DBF4-48AB-4B01-9649-2DB31F20C334}" type="sibTrans" cxnId="{6F222E46-50CE-4E5E-A3FA-8A5B6058BD6C}">
      <dgm:prSet/>
      <dgm:spPr/>
      <dgm:t>
        <a:bodyPr/>
        <a:lstStyle/>
        <a:p>
          <a:endParaRPr lang="ru-RU"/>
        </a:p>
      </dgm:t>
    </dgm:pt>
    <dgm:pt modelId="{BF4495E3-A77C-4ADD-9C79-06EB5E9E3FC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100 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населенных пунктов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dirty="0"/>
        </a:p>
      </dgm:t>
    </dgm:pt>
    <dgm:pt modelId="{A938875E-638C-4D77-9F82-09B1F8D225E9}" type="parTrans" cxnId="{569AC2E1-0CBC-43EE-918A-8DA54ACFF985}">
      <dgm:prSet/>
      <dgm:spPr/>
      <dgm:t>
        <a:bodyPr/>
        <a:lstStyle/>
        <a:p>
          <a:endParaRPr lang="ru-RU"/>
        </a:p>
      </dgm:t>
    </dgm:pt>
    <dgm:pt modelId="{66F8D990-401B-44D6-A440-8580E04BCC88}" type="sibTrans" cxnId="{569AC2E1-0CBC-43EE-918A-8DA54ACFF985}">
      <dgm:prSet/>
      <dgm:spPr/>
      <dgm:t>
        <a:bodyPr/>
        <a:lstStyle/>
        <a:p>
          <a:endParaRPr lang="ru-RU"/>
        </a:p>
      </dgm:t>
    </dgm:pt>
    <dgm:pt modelId="{8F20E821-F496-4B08-8428-38ADB2EB2947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9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медицинских организаций, более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50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сотрудников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318907D3-FA66-4D54-8B49-E7AB7804137B}" type="parTrans" cxnId="{5B2A7F9C-BA36-4FF5-B66F-141F3CCDA51C}">
      <dgm:prSet/>
      <dgm:spPr/>
      <dgm:t>
        <a:bodyPr/>
        <a:lstStyle/>
        <a:p>
          <a:endParaRPr lang="ru-RU"/>
        </a:p>
      </dgm:t>
    </dgm:pt>
    <dgm:pt modelId="{DE9DFDE1-84A1-491E-9036-CC7AEA3BAA8C}" type="sibTrans" cxnId="{5B2A7F9C-BA36-4FF5-B66F-141F3CCDA51C}">
      <dgm:prSet/>
      <dgm:spPr/>
      <dgm:t>
        <a:bodyPr/>
        <a:lstStyle/>
        <a:p>
          <a:endParaRPr lang="ru-RU"/>
        </a:p>
      </dgm:t>
    </dgm:pt>
    <dgm:pt modelId="{A9939F4E-E707-449F-8E0C-8D448B23137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Arial" pitchFamily="34" charset="0"/>
              <a:cs typeface="Arial" pitchFamily="34" charset="0"/>
            </a:rPr>
            <a:t>обследованы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9037 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человек</a:t>
          </a:r>
        </a:p>
        <a:p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7D58620C-2932-465A-AC13-2B86C11DBDFC}" type="parTrans" cxnId="{2685E380-6872-4828-BF67-BFCE72BD1810}">
      <dgm:prSet/>
      <dgm:spPr/>
      <dgm:t>
        <a:bodyPr/>
        <a:lstStyle/>
        <a:p>
          <a:endParaRPr lang="ru-RU"/>
        </a:p>
      </dgm:t>
    </dgm:pt>
    <dgm:pt modelId="{FA44EC1B-FAC4-4A21-BC70-7A25618FD1CF}" type="sibTrans" cxnId="{2685E380-6872-4828-BF67-BFCE72BD1810}">
      <dgm:prSet/>
      <dgm:spPr/>
      <dgm:t>
        <a:bodyPr/>
        <a:lstStyle/>
        <a:p>
          <a:endParaRPr lang="ru-RU"/>
        </a:p>
      </dgm:t>
    </dgm:pt>
    <dgm:pt modelId="{D95C97DC-CE0D-4CF1-8E22-D11A98D8679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latin typeface="Arial" pitchFamily="34" charset="0"/>
              <a:cs typeface="Arial" pitchFamily="34" charset="0"/>
            </a:rPr>
            <a:t>направлены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на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госпитализацию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49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человек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3F21A93-7911-4D9A-806F-A80E8E0BFADB}" type="parTrans" cxnId="{B7D814DF-360C-414F-8FEB-73A4C80F4F20}">
      <dgm:prSet/>
      <dgm:spPr/>
      <dgm:t>
        <a:bodyPr/>
        <a:lstStyle/>
        <a:p>
          <a:endParaRPr lang="ru-RU"/>
        </a:p>
      </dgm:t>
    </dgm:pt>
    <dgm:pt modelId="{92B74961-979A-403B-9822-B041B158475E}" type="sibTrans" cxnId="{B7D814DF-360C-414F-8FEB-73A4C80F4F20}">
      <dgm:prSet/>
      <dgm:spPr/>
      <dgm:t>
        <a:bodyPr/>
        <a:lstStyle/>
        <a:p>
          <a:endParaRPr lang="ru-RU"/>
        </a:p>
      </dgm:t>
    </dgm:pt>
    <dgm:pt modelId="{52ED3C87-2880-4005-A68E-FE0691F3A5A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7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случаев экстренной госпитализации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0" dirty="0"/>
        </a:p>
      </dgm:t>
    </dgm:pt>
    <dgm:pt modelId="{E9BA864E-49C2-4655-BECE-931E9512C982}" type="parTrans" cxnId="{D6E1291D-1393-46D1-AB80-D9A0CF5DEFBA}">
      <dgm:prSet/>
      <dgm:spPr/>
      <dgm:t>
        <a:bodyPr/>
        <a:lstStyle/>
        <a:p>
          <a:endParaRPr lang="ru-RU"/>
        </a:p>
      </dgm:t>
    </dgm:pt>
    <dgm:pt modelId="{21E3A298-F472-4A67-ACB8-7DB6C2F93A76}" type="sibTrans" cxnId="{D6E1291D-1393-46D1-AB80-D9A0CF5DEFBA}">
      <dgm:prSet/>
      <dgm:spPr/>
      <dgm:t>
        <a:bodyPr/>
        <a:lstStyle/>
        <a:p>
          <a:endParaRPr lang="ru-RU"/>
        </a:p>
      </dgm:t>
    </dgm:pt>
    <dgm:pt modelId="{E4B811CA-738A-47E4-928D-6230AAA1095A}" type="pres">
      <dgm:prSet presAssocID="{8EEE23D3-F990-40C7-8813-3E95ED90F2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7018C-645F-4B12-BA7D-DCDBD59E0D6F}" type="pres">
      <dgm:prSet presAssocID="{39C19A70-5958-4923-8F87-0BED0B6638A9}" presName="comp" presStyleCnt="0"/>
      <dgm:spPr/>
    </dgm:pt>
    <dgm:pt modelId="{454F93B2-1369-49EA-B797-832378305396}" type="pres">
      <dgm:prSet presAssocID="{39C19A70-5958-4923-8F87-0BED0B6638A9}" presName="box" presStyleLbl="node1" presStyleIdx="0" presStyleCnt="7" custScaleX="59110" custScaleY="138304" custLinFactNeighborX="27573"/>
      <dgm:spPr/>
      <dgm:t>
        <a:bodyPr/>
        <a:lstStyle/>
        <a:p>
          <a:endParaRPr lang="ru-RU"/>
        </a:p>
      </dgm:t>
    </dgm:pt>
    <dgm:pt modelId="{6CA50A6C-B649-40DB-9E6C-49C4FED2E216}" type="pres">
      <dgm:prSet presAssocID="{39C19A70-5958-4923-8F87-0BED0B6638A9}" presName="img" presStyleLbl="fgImgPlace1" presStyleIdx="0" presStyleCnt="7" custLinFactX="246479" custLinFactY="206498" custLinFactNeighborX="300000" custLinFactNeighborY="300000"/>
      <dgm:spPr/>
    </dgm:pt>
    <dgm:pt modelId="{9E120726-A5D5-4C5D-8B3B-80DEF19113E3}" type="pres">
      <dgm:prSet presAssocID="{39C19A70-5958-4923-8F87-0BED0B6638A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1D947-B8A2-4BE5-A5AD-414060C55975}" type="pres">
      <dgm:prSet presAssocID="{F0DC0149-CFB7-4BB3-95A8-9F2AB19C27F4}" presName="spacer" presStyleCnt="0"/>
      <dgm:spPr/>
    </dgm:pt>
    <dgm:pt modelId="{D47AE726-B37C-4AAE-8CDE-D5E1958D4BE3}" type="pres">
      <dgm:prSet presAssocID="{BF4495E3-A77C-4ADD-9C79-06EB5E9E3FC4}" presName="comp" presStyleCnt="0"/>
      <dgm:spPr/>
    </dgm:pt>
    <dgm:pt modelId="{E82F380C-CEB0-44FE-B1FE-B29717C8F0BD}" type="pres">
      <dgm:prSet presAssocID="{BF4495E3-A77C-4ADD-9C79-06EB5E9E3FC4}" presName="box" presStyleLbl="node1" presStyleIdx="1" presStyleCnt="7" custScaleX="58112" custScaleY="133659" custLinFactNeighborX="10315" custLinFactNeighborY="-2077"/>
      <dgm:spPr/>
      <dgm:t>
        <a:bodyPr/>
        <a:lstStyle/>
        <a:p>
          <a:endParaRPr lang="ru-RU"/>
        </a:p>
      </dgm:t>
    </dgm:pt>
    <dgm:pt modelId="{E15871DD-6723-4EE3-85A8-0CDB4E643151}" type="pres">
      <dgm:prSet presAssocID="{BF4495E3-A77C-4ADD-9C79-06EB5E9E3FC4}" presName="img" presStyleLbl="fgImgPlace1" presStyleIdx="1" presStyleCnt="7" custLinFactX="255929" custLinFactY="100000" custLinFactNeighborX="300000" custLinFactNeighborY="186638"/>
      <dgm:spPr/>
    </dgm:pt>
    <dgm:pt modelId="{49577B21-8991-4429-96A8-4AD4355FD371}" type="pres">
      <dgm:prSet presAssocID="{BF4495E3-A77C-4ADD-9C79-06EB5E9E3FC4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D2463-51D3-4094-ACC0-8BA19AEB0DBB}" type="pres">
      <dgm:prSet presAssocID="{66F8D990-401B-44D6-A440-8580E04BCC88}" presName="spacer" presStyleCnt="0"/>
      <dgm:spPr/>
    </dgm:pt>
    <dgm:pt modelId="{7C089C1E-365E-414D-8011-14473F556EEF}" type="pres">
      <dgm:prSet presAssocID="{8F20E821-F496-4B08-8428-38ADB2EB2947}" presName="comp" presStyleCnt="0"/>
      <dgm:spPr/>
    </dgm:pt>
    <dgm:pt modelId="{F248B624-1011-45EB-8D96-14AA8C88F433}" type="pres">
      <dgm:prSet presAssocID="{8F20E821-F496-4B08-8428-38ADB2EB2947}" presName="box" presStyleLbl="node1" presStyleIdx="2" presStyleCnt="7" custScaleX="58075" custScaleY="144913" custLinFactNeighborX="12104" custLinFactNeighborY="-4155"/>
      <dgm:spPr/>
      <dgm:t>
        <a:bodyPr/>
        <a:lstStyle/>
        <a:p>
          <a:endParaRPr lang="ru-RU"/>
        </a:p>
      </dgm:t>
    </dgm:pt>
    <dgm:pt modelId="{96AB5775-0681-4073-8DA3-991AB16757D6}" type="pres">
      <dgm:prSet presAssocID="{8F20E821-F496-4B08-8428-38ADB2EB2947}" presName="img" presStyleLbl="fgImgPlace1" presStyleIdx="2" presStyleCnt="7" custLinFactX="300000" custLinFactY="494273" custLinFactNeighborX="323201" custLinFactNeighborY="500000"/>
      <dgm:spPr/>
      <dgm:t>
        <a:bodyPr/>
        <a:lstStyle/>
        <a:p>
          <a:endParaRPr lang="ru-RU"/>
        </a:p>
      </dgm:t>
    </dgm:pt>
    <dgm:pt modelId="{7BE4D48C-B51B-48B4-A8DC-3AA515A33DEE}" type="pres">
      <dgm:prSet presAssocID="{8F20E821-F496-4B08-8428-38ADB2EB294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347C-3489-4035-B162-14F9802261A5}" type="pres">
      <dgm:prSet presAssocID="{DE9DFDE1-84A1-491E-9036-CC7AEA3BAA8C}" presName="spacer" presStyleCnt="0"/>
      <dgm:spPr/>
    </dgm:pt>
    <dgm:pt modelId="{02330C62-02AF-4453-818A-716EEFD1576A}" type="pres">
      <dgm:prSet presAssocID="{A9939F4E-E707-449F-8E0C-8D448B231373}" presName="comp" presStyleCnt="0"/>
      <dgm:spPr/>
    </dgm:pt>
    <dgm:pt modelId="{201A0D6B-14A1-4756-9B87-2891E931F97B}" type="pres">
      <dgm:prSet presAssocID="{A9939F4E-E707-449F-8E0C-8D448B231373}" presName="box" presStyleLbl="node1" presStyleIdx="3" presStyleCnt="7" custScaleX="57143" custScaleY="116900" custLinFactNeighborX="11964" custLinFactNeighborY="-3556"/>
      <dgm:spPr/>
      <dgm:t>
        <a:bodyPr/>
        <a:lstStyle/>
        <a:p>
          <a:endParaRPr lang="ru-RU"/>
        </a:p>
      </dgm:t>
    </dgm:pt>
    <dgm:pt modelId="{E2F61CB3-3DAE-4853-BBFB-02B270317B48}" type="pres">
      <dgm:prSet presAssocID="{A9939F4E-E707-449F-8E0C-8D448B231373}" presName="img" presStyleLbl="fgImgPlace1" presStyleIdx="3" presStyleCnt="7" custLinFactX="261834" custLinFactY="76135" custLinFactNeighborX="300000" custLinFactNeighborY="100000"/>
      <dgm:spPr/>
    </dgm:pt>
    <dgm:pt modelId="{4E6CCC32-666A-4807-A7AE-384771FF5F2B}" type="pres">
      <dgm:prSet presAssocID="{A9939F4E-E707-449F-8E0C-8D448B231373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1D4B6-CE34-41C7-BC4B-397EAEB67D35}" type="pres">
      <dgm:prSet presAssocID="{FA44EC1B-FAC4-4A21-BC70-7A25618FD1CF}" presName="spacer" presStyleCnt="0"/>
      <dgm:spPr/>
    </dgm:pt>
    <dgm:pt modelId="{D698818B-9B76-434D-A9A4-C099C18833E7}" type="pres">
      <dgm:prSet presAssocID="{D7061B5C-68BC-44DE-A0F1-BCA51A8A1D4E}" presName="comp" presStyleCnt="0"/>
      <dgm:spPr/>
    </dgm:pt>
    <dgm:pt modelId="{3F5CF68F-FD58-49B5-BB98-8FD10229B62C}" type="pres">
      <dgm:prSet presAssocID="{D7061B5C-68BC-44DE-A0F1-BCA51A8A1D4E}" presName="box" presStyleLbl="node1" presStyleIdx="4" presStyleCnt="7" custScaleX="57539" custScaleY="142784" custLinFactNeighborX="12310" custLinFactNeighborY="-831"/>
      <dgm:spPr/>
      <dgm:t>
        <a:bodyPr/>
        <a:lstStyle/>
        <a:p>
          <a:endParaRPr lang="ru-RU"/>
        </a:p>
      </dgm:t>
    </dgm:pt>
    <dgm:pt modelId="{0C7114F9-548C-4351-999E-3BF463789606}" type="pres">
      <dgm:prSet presAssocID="{D7061B5C-68BC-44DE-A0F1-BCA51A8A1D4E}" presName="img" presStyleLbl="fgImgPlace1" presStyleIdx="4" presStyleCnt="7" custLinFactX="241378" custLinFactY="300000" custLinFactNeighborX="300000" custLinFactNeighborY="345533"/>
      <dgm:spPr/>
    </dgm:pt>
    <dgm:pt modelId="{A2116187-2434-4875-AA9D-F93208724B14}" type="pres">
      <dgm:prSet presAssocID="{D7061B5C-68BC-44DE-A0F1-BCA51A8A1D4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23E3B-6D58-4265-BA84-48179E374281}" type="pres">
      <dgm:prSet presAssocID="{4713DBF4-48AB-4B01-9649-2DB31F20C334}" presName="spacer" presStyleCnt="0"/>
      <dgm:spPr/>
    </dgm:pt>
    <dgm:pt modelId="{F70EA75A-4D40-4C39-B624-3AA37899943B}" type="pres">
      <dgm:prSet presAssocID="{D95C97DC-CE0D-4CF1-8E22-D11A98D86792}" presName="comp" presStyleCnt="0"/>
      <dgm:spPr/>
    </dgm:pt>
    <dgm:pt modelId="{9502926F-0446-43AF-93BC-28C54DFE521D}" type="pres">
      <dgm:prSet presAssocID="{D95C97DC-CE0D-4CF1-8E22-D11A98D86792}" presName="box" presStyleLbl="node1" presStyleIdx="5" presStyleCnt="7" custScaleX="56550" custScaleY="176694" custLinFactNeighborX="10946" custLinFactNeighborY="1586"/>
      <dgm:spPr/>
      <dgm:t>
        <a:bodyPr/>
        <a:lstStyle/>
        <a:p>
          <a:endParaRPr lang="ru-RU"/>
        </a:p>
      </dgm:t>
    </dgm:pt>
    <dgm:pt modelId="{C8A6D8F0-1F25-4BFF-A304-6C210E96DC98}" type="pres">
      <dgm:prSet presAssocID="{D95C97DC-CE0D-4CF1-8E22-D11A98D86792}" presName="img" presStyleLbl="fgImgPlace1" presStyleIdx="5" presStyleCnt="7" custLinFactX="217401" custLinFactY="55279" custLinFactNeighborX="300000" custLinFactNeighborY="100000"/>
      <dgm:spPr/>
    </dgm:pt>
    <dgm:pt modelId="{89D4BCC7-53D0-4F80-877A-08821C6656A0}" type="pres">
      <dgm:prSet presAssocID="{D95C97DC-CE0D-4CF1-8E22-D11A98D86792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F908B-DA17-4ADF-B75C-90E987D9D923}" type="pres">
      <dgm:prSet presAssocID="{92B74961-979A-403B-9822-B041B158475E}" presName="spacer" presStyleCnt="0"/>
      <dgm:spPr/>
    </dgm:pt>
    <dgm:pt modelId="{514DAFE2-4697-4BBA-B8E6-F07C791DBEC7}" type="pres">
      <dgm:prSet presAssocID="{52ED3C87-2880-4005-A68E-FE0691F3A5A2}" presName="comp" presStyleCnt="0"/>
      <dgm:spPr/>
    </dgm:pt>
    <dgm:pt modelId="{3B1421CD-3555-4FED-9F19-8B6CB6EAF372}" type="pres">
      <dgm:prSet presAssocID="{52ED3C87-2880-4005-A68E-FE0691F3A5A2}" presName="box" presStyleLbl="node1" presStyleIdx="6" presStyleCnt="7" custScaleX="57398" custScaleY="155167" custLinFactNeighborX="16160" custLinFactNeighborY="-3411"/>
      <dgm:spPr/>
      <dgm:t>
        <a:bodyPr/>
        <a:lstStyle/>
        <a:p>
          <a:endParaRPr lang="ru-RU"/>
        </a:p>
      </dgm:t>
    </dgm:pt>
    <dgm:pt modelId="{740DA826-5DA4-43FF-9368-EBA337F30853}" type="pres">
      <dgm:prSet presAssocID="{52ED3C87-2880-4005-A68E-FE0691F3A5A2}" presName="img" presStyleLbl="fgImgPlace1" presStyleIdx="6" presStyleCnt="7" custFlipVert="1" custFlipHor="1" custScaleX="4349" custScaleY="13695" custLinFactNeighborX="66451" custLinFactNeighborY="-3224"/>
      <dgm:spPr/>
    </dgm:pt>
    <dgm:pt modelId="{8F7C7293-928E-41A2-8DBF-410FE0CFD645}" type="pres">
      <dgm:prSet presAssocID="{52ED3C87-2880-4005-A68E-FE0691F3A5A2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0773A-E5A6-41A2-8D4D-57E3C9302945}" type="presOf" srcId="{8F20E821-F496-4B08-8428-38ADB2EB2947}" destId="{7BE4D48C-B51B-48B4-A8DC-3AA515A33DEE}" srcOrd="1" destOrd="0" presId="urn:microsoft.com/office/officeart/2005/8/layout/vList4#4"/>
    <dgm:cxn modelId="{E54869F2-4A45-41E1-B32E-A94A0407F0C2}" type="presOf" srcId="{D95C97DC-CE0D-4CF1-8E22-D11A98D86792}" destId="{89D4BCC7-53D0-4F80-877A-08821C6656A0}" srcOrd="1" destOrd="0" presId="urn:microsoft.com/office/officeart/2005/8/layout/vList4#4"/>
    <dgm:cxn modelId="{3C70E7FC-DCD6-40D7-8AF1-CF74665A725B}" type="presOf" srcId="{BF4495E3-A77C-4ADD-9C79-06EB5E9E3FC4}" destId="{E82F380C-CEB0-44FE-B1FE-B29717C8F0BD}" srcOrd="0" destOrd="0" presId="urn:microsoft.com/office/officeart/2005/8/layout/vList4#4"/>
    <dgm:cxn modelId="{5B2A7F9C-BA36-4FF5-B66F-141F3CCDA51C}" srcId="{8EEE23D3-F990-40C7-8813-3E95ED90F2C5}" destId="{8F20E821-F496-4B08-8428-38ADB2EB2947}" srcOrd="2" destOrd="0" parTransId="{318907D3-FA66-4D54-8B49-E7AB7804137B}" sibTransId="{DE9DFDE1-84A1-491E-9036-CC7AEA3BAA8C}"/>
    <dgm:cxn modelId="{2A95EA88-211B-4C03-8A9F-5B9BA497F9F1}" type="presOf" srcId="{8F20E821-F496-4B08-8428-38ADB2EB2947}" destId="{F248B624-1011-45EB-8D96-14AA8C88F433}" srcOrd="0" destOrd="0" presId="urn:microsoft.com/office/officeart/2005/8/layout/vList4#4"/>
    <dgm:cxn modelId="{84A9BB4B-28E8-459E-9E77-472AC33AA858}" type="presOf" srcId="{D95C97DC-CE0D-4CF1-8E22-D11A98D86792}" destId="{9502926F-0446-43AF-93BC-28C54DFE521D}" srcOrd="0" destOrd="0" presId="urn:microsoft.com/office/officeart/2005/8/layout/vList4#4"/>
    <dgm:cxn modelId="{569AC2E1-0CBC-43EE-918A-8DA54ACFF985}" srcId="{8EEE23D3-F990-40C7-8813-3E95ED90F2C5}" destId="{BF4495E3-A77C-4ADD-9C79-06EB5E9E3FC4}" srcOrd="1" destOrd="0" parTransId="{A938875E-638C-4D77-9F82-09B1F8D225E9}" sibTransId="{66F8D990-401B-44D6-A440-8580E04BCC88}"/>
    <dgm:cxn modelId="{D295DEE3-B048-492E-87BC-FCEAF43861CA}" type="presOf" srcId="{A9939F4E-E707-449F-8E0C-8D448B231373}" destId="{4E6CCC32-666A-4807-A7AE-384771FF5F2B}" srcOrd="1" destOrd="0" presId="urn:microsoft.com/office/officeart/2005/8/layout/vList4#4"/>
    <dgm:cxn modelId="{5025018D-F47B-4ADF-9FD2-935F45ABB988}" type="presOf" srcId="{52ED3C87-2880-4005-A68E-FE0691F3A5A2}" destId="{8F7C7293-928E-41A2-8DBF-410FE0CFD645}" srcOrd="1" destOrd="0" presId="urn:microsoft.com/office/officeart/2005/8/layout/vList4#4"/>
    <dgm:cxn modelId="{D6E1291D-1393-46D1-AB80-D9A0CF5DEFBA}" srcId="{8EEE23D3-F990-40C7-8813-3E95ED90F2C5}" destId="{52ED3C87-2880-4005-A68E-FE0691F3A5A2}" srcOrd="6" destOrd="0" parTransId="{E9BA864E-49C2-4655-BECE-931E9512C982}" sibTransId="{21E3A298-F472-4A67-ACB8-7DB6C2F93A76}"/>
    <dgm:cxn modelId="{D26E0444-0562-4F86-9E17-D23D34AC81A6}" type="presOf" srcId="{8EEE23D3-F990-40C7-8813-3E95ED90F2C5}" destId="{E4B811CA-738A-47E4-928D-6230AAA1095A}" srcOrd="0" destOrd="0" presId="urn:microsoft.com/office/officeart/2005/8/layout/vList4#4"/>
    <dgm:cxn modelId="{87357558-A16B-4985-A91F-3BF8FF0D09FE}" type="presOf" srcId="{A9939F4E-E707-449F-8E0C-8D448B231373}" destId="{201A0D6B-14A1-4756-9B87-2891E931F97B}" srcOrd="0" destOrd="0" presId="urn:microsoft.com/office/officeart/2005/8/layout/vList4#4"/>
    <dgm:cxn modelId="{418BA4A6-43EE-49EA-AC23-DF378A33DC5C}" type="presOf" srcId="{52ED3C87-2880-4005-A68E-FE0691F3A5A2}" destId="{3B1421CD-3555-4FED-9F19-8B6CB6EAF372}" srcOrd="0" destOrd="0" presId="urn:microsoft.com/office/officeart/2005/8/layout/vList4#4"/>
    <dgm:cxn modelId="{87EB8C2D-2E42-469D-8145-0102B9DA26FC}" type="presOf" srcId="{39C19A70-5958-4923-8F87-0BED0B6638A9}" destId="{454F93B2-1369-49EA-B797-832378305396}" srcOrd="0" destOrd="0" presId="urn:microsoft.com/office/officeart/2005/8/layout/vList4#4"/>
    <dgm:cxn modelId="{2D5D0235-AAE8-4CD8-A5FD-AD7BAF667815}" type="presOf" srcId="{D7061B5C-68BC-44DE-A0F1-BCA51A8A1D4E}" destId="{3F5CF68F-FD58-49B5-BB98-8FD10229B62C}" srcOrd="0" destOrd="0" presId="urn:microsoft.com/office/officeart/2005/8/layout/vList4#4"/>
    <dgm:cxn modelId="{3498E316-B7CE-49A8-972D-107321F37A9C}" srcId="{8EEE23D3-F990-40C7-8813-3E95ED90F2C5}" destId="{39C19A70-5958-4923-8F87-0BED0B6638A9}" srcOrd="0" destOrd="0" parTransId="{8E8D25CE-30D4-4EEE-9BB7-29CD9F027C5A}" sibTransId="{F0DC0149-CFB7-4BB3-95A8-9F2AB19C27F4}"/>
    <dgm:cxn modelId="{DDC66385-D132-41A4-8F62-657A425A746D}" type="presOf" srcId="{39C19A70-5958-4923-8F87-0BED0B6638A9}" destId="{9E120726-A5D5-4C5D-8B3B-80DEF19113E3}" srcOrd="1" destOrd="0" presId="urn:microsoft.com/office/officeart/2005/8/layout/vList4#4"/>
    <dgm:cxn modelId="{B7D814DF-360C-414F-8FEB-73A4C80F4F20}" srcId="{8EEE23D3-F990-40C7-8813-3E95ED90F2C5}" destId="{D95C97DC-CE0D-4CF1-8E22-D11A98D86792}" srcOrd="5" destOrd="0" parTransId="{F3F21A93-7911-4D9A-806F-A80E8E0BFADB}" sibTransId="{92B74961-979A-403B-9822-B041B158475E}"/>
    <dgm:cxn modelId="{18A4D137-3E03-4B5C-8F2B-A284ACFD7AB3}" type="presOf" srcId="{D7061B5C-68BC-44DE-A0F1-BCA51A8A1D4E}" destId="{A2116187-2434-4875-AA9D-F93208724B14}" srcOrd="1" destOrd="0" presId="urn:microsoft.com/office/officeart/2005/8/layout/vList4#4"/>
    <dgm:cxn modelId="{2685E380-6872-4828-BF67-BFCE72BD1810}" srcId="{8EEE23D3-F990-40C7-8813-3E95ED90F2C5}" destId="{A9939F4E-E707-449F-8E0C-8D448B231373}" srcOrd="3" destOrd="0" parTransId="{7D58620C-2932-465A-AC13-2B86C11DBDFC}" sibTransId="{FA44EC1B-FAC4-4A21-BC70-7A25618FD1CF}"/>
    <dgm:cxn modelId="{6F222E46-50CE-4E5E-A3FA-8A5B6058BD6C}" srcId="{8EEE23D3-F990-40C7-8813-3E95ED90F2C5}" destId="{D7061B5C-68BC-44DE-A0F1-BCA51A8A1D4E}" srcOrd="4" destOrd="0" parTransId="{F9A7AFDA-3133-4D5A-A5A1-827C38002BA9}" sibTransId="{4713DBF4-48AB-4B01-9649-2DB31F20C334}"/>
    <dgm:cxn modelId="{6FDCBBC3-B669-4E02-9702-D905C70758D1}" type="presOf" srcId="{BF4495E3-A77C-4ADD-9C79-06EB5E9E3FC4}" destId="{49577B21-8991-4429-96A8-4AD4355FD371}" srcOrd="1" destOrd="0" presId="urn:microsoft.com/office/officeart/2005/8/layout/vList4#4"/>
    <dgm:cxn modelId="{CC0022CD-B270-41C8-BB5E-8F298A197BA3}" type="presParOf" srcId="{E4B811CA-738A-47E4-928D-6230AAA1095A}" destId="{BC97018C-645F-4B12-BA7D-DCDBD59E0D6F}" srcOrd="0" destOrd="0" presId="urn:microsoft.com/office/officeart/2005/8/layout/vList4#4"/>
    <dgm:cxn modelId="{0F2FEEDE-5815-4CC6-AF06-1AB233E38E6C}" type="presParOf" srcId="{BC97018C-645F-4B12-BA7D-DCDBD59E0D6F}" destId="{454F93B2-1369-49EA-B797-832378305396}" srcOrd="0" destOrd="0" presId="urn:microsoft.com/office/officeart/2005/8/layout/vList4#4"/>
    <dgm:cxn modelId="{DFB04217-462A-4ABD-829A-0160F821F5FC}" type="presParOf" srcId="{BC97018C-645F-4B12-BA7D-DCDBD59E0D6F}" destId="{6CA50A6C-B649-40DB-9E6C-49C4FED2E216}" srcOrd="1" destOrd="0" presId="urn:microsoft.com/office/officeart/2005/8/layout/vList4#4"/>
    <dgm:cxn modelId="{C596E886-6305-4DD8-BCD3-8F2D0E872A8D}" type="presParOf" srcId="{BC97018C-645F-4B12-BA7D-DCDBD59E0D6F}" destId="{9E120726-A5D5-4C5D-8B3B-80DEF19113E3}" srcOrd="2" destOrd="0" presId="urn:microsoft.com/office/officeart/2005/8/layout/vList4#4"/>
    <dgm:cxn modelId="{59828E20-002A-4CDB-B0D3-22210982664F}" type="presParOf" srcId="{E4B811CA-738A-47E4-928D-6230AAA1095A}" destId="{DE31D947-B8A2-4BE5-A5AD-414060C55975}" srcOrd="1" destOrd="0" presId="urn:microsoft.com/office/officeart/2005/8/layout/vList4#4"/>
    <dgm:cxn modelId="{D71EF781-8315-45BD-B752-65DE1E6B3894}" type="presParOf" srcId="{E4B811CA-738A-47E4-928D-6230AAA1095A}" destId="{D47AE726-B37C-4AAE-8CDE-D5E1958D4BE3}" srcOrd="2" destOrd="0" presId="urn:microsoft.com/office/officeart/2005/8/layout/vList4#4"/>
    <dgm:cxn modelId="{87827061-79BB-44C5-BA38-5505A8DFC502}" type="presParOf" srcId="{D47AE726-B37C-4AAE-8CDE-D5E1958D4BE3}" destId="{E82F380C-CEB0-44FE-B1FE-B29717C8F0BD}" srcOrd="0" destOrd="0" presId="urn:microsoft.com/office/officeart/2005/8/layout/vList4#4"/>
    <dgm:cxn modelId="{6F738D79-6F4C-47A0-B7BF-383C0C21E996}" type="presParOf" srcId="{D47AE726-B37C-4AAE-8CDE-D5E1958D4BE3}" destId="{E15871DD-6723-4EE3-85A8-0CDB4E643151}" srcOrd="1" destOrd="0" presId="urn:microsoft.com/office/officeart/2005/8/layout/vList4#4"/>
    <dgm:cxn modelId="{8DE89FD1-800E-4413-B50C-5AE69D314D41}" type="presParOf" srcId="{D47AE726-B37C-4AAE-8CDE-D5E1958D4BE3}" destId="{49577B21-8991-4429-96A8-4AD4355FD371}" srcOrd="2" destOrd="0" presId="urn:microsoft.com/office/officeart/2005/8/layout/vList4#4"/>
    <dgm:cxn modelId="{5A45319E-2C99-46DD-A6E8-EC9BA805E28D}" type="presParOf" srcId="{E4B811CA-738A-47E4-928D-6230AAA1095A}" destId="{F6AD2463-51D3-4094-ACC0-8BA19AEB0DBB}" srcOrd="3" destOrd="0" presId="urn:microsoft.com/office/officeart/2005/8/layout/vList4#4"/>
    <dgm:cxn modelId="{1D173B5A-6B69-4E53-852C-D2E803271940}" type="presParOf" srcId="{E4B811CA-738A-47E4-928D-6230AAA1095A}" destId="{7C089C1E-365E-414D-8011-14473F556EEF}" srcOrd="4" destOrd="0" presId="urn:microsoft.com/office/officeart/2005/8/layout/vList4#4"/>
    <dgm:cxn modelId="{C299435E-6257-4ADB-95E9-594E21A6C1CA}" type="presParOf" srcId="{7C089C1E-365E-414D-8011-14473F556EEF}" destId="{F248B624-1011-45EB-8D96-14AA8C88F433}" srcOrd="0" destOrd="0" presId="urn:microsoft.com/office/officeart/2005/8/layout/vList4#4"/>
    <dgm:cxn modelId="{9B723BBF-AAAE-478F-958C-6355B2374B54}" type="presParOf" srcId="{7C089C1E-365E-414D-8011-14473F556EEF}" destId="{96AB5775-0681-4073-8DA3-991AB16757D6}" srcOrd="1" destOrd="0" presId="urn:microsoft.com/office/officeart/2005/8/layout/vList4#4"/>
    <dgm:cxn modelId="{FC44A751-70B0-4E61-AEE3-82AE64187E56}" type="presParOf" srcId="{7C089C1E-365E-414D-8011-14473F556EEF}" destId="{7BE4D48C-B51B-48B4-A8DC-3AA515A33DEE}" srcOrd="2" destOrd="0" presId="urn:microsoft.com/office/officeart/2005/8/layout/vList4#4"/>
    <dgm:cxn modelId="{CFABDF86-1B52-4D44-A813-D0435954BC4F}" type="presParOf" srcId="{E4B811CA-738A-47E4-928D-6230AAA1095A}" destId="{5428347C-3489-4035-B162-14F9802261A5}" srcOrd="5" destOrd="0" presId="urn:microsoft.com/office/officeart/2005/8/layout/vList4#4"/>
    <dgm:cxn modelId="{A759BA82-6D2D-4F4B-9BC5-EDF176B3DBEF}" type="presParOf" srcId="{E4B811CA-738A-47E4-928D-6230AAA1095A}" destId="{02330C62-02AF-4453-818A-716EEFD1576A}" srcOrd="6" destOrd="0" presId="urn:microsoft.com/office/officeart/2005/8/layout/vList4#4"/>
    <dgm:cxn modelId="{605D11C3-B9FF-4E4D-9E2F-D9671D4DBB64}" type="presParOf" srcId="{02330C62-02AF-4453-818A-716EEFD1576A}" destId="{201A0D6B-14A1-4756-9B87-2891E931F97B}" srcOrd="0" destOrd="0" presId="urn:microsoft.com/office/officeart/2005/8/layout/vList4#4"/>
    <dgm:cxn modelId="{0480655E-B6DF-44A1-9257-65ACE479BCF2}" type="presParOf" srcId="{02330C62-02AF-4453-818A-716EEFD1576A}" destId="{E2F61CB3-3DAE-4853-BBFB-02B270317B48}" srcOrd="1" destOrd="0" presId="urn:microsoft.com/office/officeart/2005/8/layout/vList4#4"/>
    <dgm:cxn modelId="{84147CBD-C0E8-4980-9101-FFB08C292CC4}" type="presParOf" srcId="{02330C62-02AF-4453-818A-716EEFD1576A}" destId="{4E6CCC32-666A-4807-A7AE-384771FF5F2B}" srcOrd="2" destOrd="0" presId="urn:microsoft.com/office/officeart/2005/8/layout/vList4#4"/>
    <dgm:cxn modelId="{D0DD5B1C-81C4-4FDC-8031-B0BCB4C734A7}" type="presParOf" srcId="{E4B811CA-738A-47E4-928D-6230AAA1095A}" destId="{1891D4B6-CE34-41C7-BC4B-397EAEB67D35}" srcOrd="7" destOrd="0" presId="urn:microsoft.com/office/officeart/2005/8/layout/vList4#4"/>
    <dgm:cxn modelId="{313CBB72-CD6B-4B0C-9817-0577B4F1ABA1}" type="presParOf" srcId="{E4B811CA-738A-47E4-928D-6230AAA1095A}" destId="{D698818B-9B76-434D-A9A4-C099C18833E7}" srcOrd="8" destOrd="0" presId="urn:microsoft.com/office/officeart/2005/8/layout/vList4#4"/>
    <dgm:cxn modelId="{AA755874-D027-4BA5-89E1-0F193211F609}" type="presParOf" srcId="{D698818B-9B76-434D-A9A4-C099C18833E7}" destId="{3F5CF68F-FD58-49B5-BB98-8FD10229B62C}" srcOrd="0" destOrd="0" presId="urn:microsoft.com/office/officeart/2005/8/layout/vList4#4"/>
    <dgm:cxn modelId="{72377C96-C006-4473-9D0A-31EE7D1815C3}" type="presParOf" srcId="{D698818B-9B76-434D-A9A4-C099C18833E7}" destId="{0C7114F9-548C-4351-999E-3BF463789606}" srcOrd="1" destOrd="0" presId="urn:microsoft.com/office/officeart/2005/8/layout/vList4#4"/>
    <dgm:cxn modelId="{CA7E0779-8264-403C-AE84-C7AEA1DFA331}" type="presParOf" srcId="{D698818B-9B76-434D-A9A4-C099C18833E7}" destId="{A2116187-2434-4875-AA9D-F93208724B14}" srcOrd="2" destOrd="0" presId="urn:microsoft.com/office/officeart/2005/8/layout/vList4#4"/>
    <dgm:cxn modelId="{7ADE7463-E9ED-4077-A23D-2C43BD647A2C}" type="presParOf" srcId="{E4B811CA-738A-47E4-928D-6230AAA1095A}" destId="{6D323E3B-6D58-4265-BA84-48179E374281}" srcOrd="9" destOrd="0" presId="urn:microsoft.com/office/officeart/2005/8/layout/vList4#4"/>
    <dgm:cxn modelId="{7E4AAF26-5295-427F-A8C2-D4D68FBD4027}" type="presParOf" srcId="{E4B811CA-738A-47E4-928D-6230AAA1095A}" destId="{F70EA75A-4D40-4C39-B624-3AA37899943B}" srcOrd="10" destOrd="0" presId="urn:microsoft.com/office/officeart/2005/8/layout/vList4#4"/>
    <dgm:cxn modelId="{F1DC537A-496B-403E-BE2E-B355779090A4}" type="presParOf" srcId="{F70EA75A-4D40-4C39-B624-3AA37899943B}" destId="{9502926F-0446-43AF-93BC-28C54DFE521D}" srcOrd="0" destOrd="0" presId="urn:microsoft.com/office/officeart/2005/8/layout/vList4#4"/>
    <dgm:cxn modelId="{76E5E725-E196-4402-8731-ED961362E02B}" type="presParOf" srcId="{F70EA75A-4D40-4C39-B624-3AA37899943B}" destId="{C8A6D8F0-1F25-4BFF-A304-6C210E96DC98}" srcOrd="1" destOrd="0" presId="urn:microsoft.com/office/officeart/2005/8/layout/vList4#4"/>
    <dgm:cxn modelId="{5349E034-67F0-445A-9933-D0D2091B4B90}" type="presParOf" srcId="{F70EA75A-4D40-4C39-B624-3AA37899943B}" destId="{89D4BCC7-53D0-4F80-877A-08821C6656A0}" srcOrd="2" destOrd="0" presId="urn:microsoft.com/office/officeart/2005/8/layout/vList4#4"/>
    <dgm:cxn modelId="{5844F3EE-1068-4F58-B5D9-1711E96FD934}" type="presParOf" srcId="{E4B811CA-738A-47E4-928D-6230AAA1095A}" destId="{4EAF908B-DA17-4ADF-B75C-90E987D9D923}" srcOrd="11" destOrd="0" presId="urn:microsoft.com/office/officeart/2005/8/layout/vList4#4"/>
    <dgm:cxn modelId="{2C9BA1A6-8C70-4B91-90AF-B05BAE4D41DE}" type="presParOf" srcId="{E4B811CA-738A-47E4-928D-6230AAA1095A}" destId="{514DAFE2-4697-4BBA-B8E6-F07C791DBEC7}" srcOrd="12" destOrd="0" presId="urn:microsoft.com/office/officeart/2005/8/layout/vList4#4"/>
    <dgm:cxn modelId="{47CEBB55-CA4B-4107-8836-1585F7DC4801}" type="presParOf" srcId="{514DAFE2-4697-4BBA-B8E6-F07C791DBEC7}" destId="{3B1421CD-3555-4FED-9F19-8B6CB6EAF372}" srcOrd="0" destOrd="0" presId="urn:microsoft.com/office/officeart/2005/8/layout/vList4#4"/>
    <dgm:cxn modelId="{11E91F73-122A-483B-897A-0141B4610C4E}" type="presParOf" srcId="{514DAFE2-4697-4BBA-B8E6-F07C791DBEC7}" destId="{740DA826-5DA4-43FF-9368-EBA337F30853}" srcOrd="1" destOrd="0" presId="urn:microsoft.com/office/officeart/2005/8/layout/vList4#4"/>
    <dgm:cxn modelId="{C714E2BE-16E9-4EF7-8F2B-1755E0C37259}" type="presParOf" srcId="{514DAFE2-4697-4BBA-B8E6-F07C791DBEC7}" destId="{8F7C7293-928E-41A2-8DBF-410FE0CFD64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C1D15-480B-46C4-9279-349D2EEAB294}">
      <dsp:nvSpPr>
        <dsp:cNvPr id="0" name=""/>
        <dsp:cNvSpPr/>
      </dsp:nvSpPr>
      <dsp:spPr>
        <a:xfrm>
          <a:off x="2876976" y="2157188"/>
          <a:ext cx="3571897" cy="22000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/>
          </a:r>
          <a:br>
            <a:rPr lang="ru-RU" sz="2400" kern="1200" dirty="0" smtClean="0">
              <a:latin typeface="Arial" pitchFamily="34" charset="0"/>
              <a:cs typeface="Arial" pitchFamily="34" charset="0"/>
            </a:rPr>
          </a:b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400068" y="2479380"/>
        <a:ext cx="2525713" cy="1555679"/>
      </dsp:txXfrm>
    </dsp:sp>
    <dsp:sp modelId="{2C367195-1AC6-4F4E-A3F0-947928785E8A}">
      <dsp:nvSpPr>
        <dsp:cNvPr id="0" name=""/>
        <dsp:cNvSpPr/>
      </dsp:nvSpPr>
      <dsp:spPr>
        <a:xfrm rot="16180092">
          <a:off x="4401206" y="1632139"/>
          <a:ext cx="514587" cy="408292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462805" y="1775040"/>
        <a:ext cx="392099" cy="244976"/>
      </dsp:txXfrm>
    </dsp:sp>
    <dsp:sp modelId="{38BAE186-D1F5-4B24-81AE-85AFD8366703}">
      <dsp:nvSpPr>
        <dsp:cNvPr id="0" name=""/>
        <dsp:cNvSpPr/>
      </dsp:nvSpPr>
      <dsp:spPr>
        <a:xfrm>
          <a:off x="3515722" y="91317"/>
          <a:ext cx="2266302" cy="14788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847614" y="307885"/>
        <a:ext cx="1602518" cy="1045683"/>
      </dsp:txXfrm>
    </dsp:sp>
    <dsp:sp modelId="{9566CBE0-154F-4D81-AF49-3F3FC2387133}">
      <dsp:nvSpPr>
        <dsp:cNvPr id="0" name=""/>
        <dsp:cNvSpPr/>
      </dsp:nvSpPr>
      <dsp:spPr>
        <a:xfrm rot="19376847">
          <a:off x="5633861" y="1879968"/>
          <a:ext cx="1102517" cy="478452"/>
        </a:xfrm>
        <a:prstGeom prst="leftRightArrow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48352" y="2018902"/>
        <a:ext cx="958981" cy="287072"/>
      </dsp:txXfrm>
    </dsp:sp>
    <dsp:sp modelId="{4654AA1D-4101-4681-9FE8-25902D977E82}">
      <dsp:nvSpPr>
        <dsp:cNvPr id="0" name=""/>
        <dsp:cNvSpPr/>
      </dsp:nvSpPr>
      <dsp:spPr>
        <a:xfrm>
          <a:off x="6190476" y="380220"/>
          <a:ext cx="2570581" cy="1506648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Администрации муниципальных образований области</a:t>
          </a:r>
          <a:endParaRPr lang="ru-RU" sz="1600" b="1" kern="120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566929" y="600863"/>
        <a:ext cx="1817675" cy="1065362"/>
      </dsp:txXfrm>
    </dsp:sp>
    <dsp:sp modelId="{22610574-E1D4-4AAE-BC1A-5C0FC72675D3}">
      <dsp:nvSpPr>
        <dsp:cNvPr id="0" name=""/>
        <dsp:cNvSpPr/>
      </dsp:nvSpPr>
      <dsp:spPr>
        <a:xfrm rot="1836613">
          <a:off x="5686812" y="4023386"/>
          <a:ext cx="855549" cy="443833"/>
        </a:xfrm>
        <a:prstGeom prst="leftRightArrow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696089" y="4078253"/>
        <a:ext cx="722399" cy="266299"/>
      </dsp:txXfrm>
    </dsp:sp>
    <dsp:sp modelId="{BD7CFC83-4056-46CC-AC59-19FC7F648FBC}">
      <dsp:nvSpPr>
        <dsp:cNvPr id="0" name=""/>
        <dsp:cNvSpPr/>
      </dsp:nvSpPr>
      <dsp:spPr>
        <a:xfrm>
          <a:off x="6312795" y="4104459"/>
          <a:ext cx="1832263" cy="1341813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СМИ</a:t>
          </a:r>
          <a:endParaRPr lang="ru-RU" sz="1600" b="1" kern="120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581124" y="4300963"/>
        <a:ext cx="1295605" cy="948805"/>
      </dsp:txXfrm>
    </dsp:sp>
    <dsp:sp modelId="{836B2180-9013-4CBA-BF9D-FF86C2A1B914}">
      <dsp:nvSpPr>
        <dsp:cNvPr id="0" name=""/>
        <dsp:cNvSpPr/>
      </dsp:nvSpPr>
      <dsp:spPr>
        <a:xfrm rot="66763">
          <a:off x="5965053" y="2811368"/>
          <a:ext cx="810087" cy="505681"/>
        </a:xfrm>
        <a:prstGeom prst="leftRightArrow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965067" y="2911031"/>
        <a:ext cx="658383" cy="303409"/>
      </dsp:txXfrm>
    </dsp:sp>
    <dsp:sp modelId="{D27B62BB-7402-44FD-8E73-C5C57E74247A}">
      <dsp:nvSpPr>
        <dsp:cNvPr id="0" name=""/>
        <dsp:cNvSpPr/>
      </dsp:nvSpPr>
      <dsp:spPr>
        <a:xfrm>
          <a:off x="6692064" y="2304255"/>
          <a:ext cx="2344431" cy="140526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Центры  здоровья    ТОКБ и МВП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(г. Томска)</a:t>
          </a:r>
          <a:endParaRPr lang="ru-RU" sz="1800" b="1" kern="120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035398" y="2510052"/>
        <a:ext cx="1657763" cy="993675"/>
      </dsp:txXfrm>
    </dsp:sp>
    <dsp:sp modelId="{53D0A10C-A1D0-421A-930F-86BC6E97C29E}">
      <dsp:nvSpPr>
        <dsp:cNvPr id="0" name=""/>
        <dsp:cNvSpPr/>
      </dsp:nvSpPr>
      <dsp:spPr>
        <a:xfrm rot="9312560">
          <a:off x="2669673" y="3907464"/>
          <a:ext cx="805353" cy="505884"/>
        </a:xfrm>
        <a:prstGeom prst="leftRightArrow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814445" y="3976823"/>
        <a:ext cx="653588" cy="303530"/>
      </dsp:txXfrm>
    </dsp:sp>
    <dsp:sp modelId="{6C59EA50-0A2D-462A-8B8D-38BCD76E21FC}">
      <dsp:nvSpPr>
        <dsp:cNvPr id="0" name=""/>
        <dsp:cNvSpPr/>
      </dsp:nvSpPr>
      <dsp:spPr>
        <a:xfrm>
          <a:off x="472439" y="3903705"/>
          <a:ext cx="2383233" cy="147718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ЦМП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ТЦМК</a:t>
          </a:r>
          <a:endParaRPr lang="ru-RU" sz="1600" b="1" kern="120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821455" y="4120034"/>
        <a:ext cx="1685201" cy="1044530"/>
      </dsp:txXfrm>
    </dsp:sp>
    <dsp:sp modelId="{E2F6BCDD-837B-4533-B75B-BE8AD363F490}">
      <dsp:nvSpPr>
        <dsp:cNvPr id="0" name=""/>
        <dsp:cNvSpPr/>
      </dsp:nvSpPr>
      <dsp:spPr>
        <a:xfrm rot="10534287">
          <a:off x="2434836" y="2831532"/>
          <a:ext cx="514674" cy="427069"/>
        </a:xfrm>
        <a:prstGeom prst="leftRightArrow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562766" y="2912000"/>
        <a:ext cx="386553" cy="256241"/>
      </dsp:txXfrm>
    </dsp:sp>
    <dsp:sp modelId="{FF79B633-8247-40D9-A7AC-6336D1BC0BFC}">
      <dsp:nvSpPr>
        <dsp:cNvPr id="0" name=""/>
        <dsp:cNvSpPr/>
      </dsp:nvSpPr>
      <dsp:spPr>
        <a:xfrm>
          <a:off x="123933" y="2214197"/>
          <a:ext cx="2354766" cy="1415817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Медицинские организации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Томской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области </a:t>
          </a:r>
          <a:endParaRPr lang="ru-RU" sz="1600" b="1" kern="120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68780" y="2421539"/>
        <a:ext cx="1665072" cy="1001133"/>
      </dsp:txXfrm>
    </dsp:sp>
    <dsp:sp modelId="{21C919FA-7BB4-4EE3-9897-DA2A215EA4FD}">
      <dsp:nvSpPr>
        <dsp:cNvPr id="0" name=""/>
        <dsp:cNvSpPr/>
      </dsp:nvSpPr>
      <dsp:spPr>
        <a:xfrm rot="12987020">
          <a:off x="2589471" y="1708741"/>
          <a:ext cx="1100720" cy="463906"/>
        </a:xfrm>
        <a:prstGeom prst="leftRight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715030" y="1842865"/>
        <a:ext cx="961548" cy="278344"/>
      </dsp:txXfrm>
    </dsp:sp>
    <dsp:sp modelId="{8EF4143D-F84C-493B-8E01-86C798B9400C}">
      <dsp:nvSpPr>
        <dsp:cNvPr id="0" name=""/>
        <dsp:cNvSpPr/>
      </dsp:nvSpPr>
      <dsp:spPr>
        <a:xfrm>
          <a:off x="407470" y="374691"/>
          <a:ext cx="2696613" cy="147049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Департамент здравоохранения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Томской области</a:t>
          </a:r>
          <a:endParaRPr lang="ru-RU" sz="1600" b="1" u="sng" kern="120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802380" y="590040"/>
        <a:ext cx="1906793" cy="1039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0.12121</cdr:x>
      <cdr:y>0.53489</cdr:y>
    </cdr:from>
    <cdr:to>
      <cdr:x>0.2311</cdr:x>
      <cdr:y>0.65512</cdr:y>
    </cdr:to>
    <cdr:sp macro="" textlink="">
      <cdr:nvSpPr>
        <cdr:cNvPr id="2" name="TextBox 37"/>
        <cdr:cNvSpPr txBox="1"/>
      </cdr:nvSpPr>
      <cdr:spPr>
        <a:xfrm xmlns:a="http://schemas.openxmlformats.org/drawingml/2006/main">
          <a:off x="571504" y="1643074"/>
          <a:ext cx="5180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7</a:t>
          </a:r>
          <a:r>
            <a:rPr lang="ru-RU" sz="1800" dirty="0" smtClean="0">
              <a:solidFill>
                <a:srgbClr val="1F497D"/>
              </a:solidFill>
            </a:rPr>
            <a:t>%</a:t>
          </a:r>
          <a:endParaRPr lang="ru-RU" sz="1800" dirty="0">
            <a:solidFill>
              <a:srgbClr val="1F497D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ADF15E-E66E-4D2F-ADE3-79964EB9063E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D61DDF-40E9-4112-8A4E-285239023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AA81E-C1AE-45BB-BEA8-71CFF1DE8135}" type="slidenum">
              <a:rPr lang="ru-RU">
                <a:solidFill>
                  <a:srgbClr val="000000"/>
                </a:solidFill>
              </a:rPr>
              <a:pPr/>
              <a:t>21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AA81E-C1AE-45BB-BEA8-71CFF1DE8135}" type="slidenum">
              <a:rPr lang="ru-RU">
                <a:solidFill>
                  <a:srgbClr val="000000"/>
                </a:solidFill>
              </a:rPr>
              <a:pPr/>
              <a:t>22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AA81E-C1AE-45BB-BEA8-71CFF1DE8135}" type="slidenum">
              <a:rPr lang="ru-RU">
                <a:solidFill>
                  <a:srgbClr val="000000"/>
                </a:solidFill>
              </a:rPr>
              <a:pPr/>
              <a:t>23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BBCC-F313-4E1F-A84F-5A053956B2B6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0157-84D5-4BE4-B320-D887516D4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AE63-033F-4415-97F9-BF49614FEF60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FE3B-74B5-4E6B-B280-FEB13E08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C477-2C97-4F74-95B8-3370E0FE6AD9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38C9-F89A-4C73-A416-F8F2CB91B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E787-FC29-4F50-9996-0274FA877982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6301-9D3F-4CC3-8DDC-3F3331F4C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B219-5313-457A-88A6-7EB608FE7B22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5B78-B16F-4472-A320-08A8197B0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C85C-0937-4306-83F2-2346826C71D1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5E97-4ECF-4798-B301-E52AB2964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FF6E-C067-404A-8090-10186634232B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29FF-C074-4157-94FB-0F1D1346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87A8-34FE-4854-A0B7-C742AFF9F4A3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EF01-55FC-4756-95DC-A1463C534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C351-A9CE-4157-9A38-FDBCB4F73415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AC42-C64B-4B68-9B86-A53A93911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FB93-076C-458E-A7B8-1EBC68CF46DB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9D0E-1085-49DA-BA6D-114B286E3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B183-D627-4786-801D-02FEC7E880BC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D603-F891-4EB7-907F-4A80FE022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0395-59CF-43F1-944E-8C9696E8C679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5F26-F43C-4AD3-BBF3-6CDA277AD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5586-6A24-4527-98DA-B536CEDB8BE3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381E-5124-428A-B702-0A3DC5A5C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638C-55F1-4E30-BDB3-91209470DDD7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D071-CE93-45C0-803E-7C64E49AD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E65-8FFC-44DA-8947-BDE74DAF18AA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E683-C125-49A3-9200-ED4D49BB6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1428-E59D-4C8F-AA8C-B119ACFB3551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B80B-3136-41F3-B3C5-C4455323B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F585-BA79-4336-90E1-EEDCD99A4B04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C6D3-E80A-40ED-B7FF-9F99D5331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71E1-EB97-49D4-ABB2-B3D8561C1360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554A-8B2B-430D-A1AE-C1955C605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E4AA-2748-453E-85F3-8C666829F209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8713-FEF9-4041-AB5A-6A102808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F468-892B-44A5-8E0F-7D5D5A5D4E6F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1266-F6A0-4C85-8CA6-7C7396396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B658-95C3-4EA5-835F-C773B2CDDF04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4E0E-FDD1-461B-A005-2470690A4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5861-5DB4-4A64-AC6A-82586249D70C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A77F-2CC4-40FF-91EC-6F60BA4AA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7AF519-A671-4DCD-88DC-364D64806B17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9EB45-CD59-4250-830F-E7D6514B8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0837F-919D-48D5-8DC9-FD9FCA4BCAED}" type="datetimeFigureOut">
              <a:rPr lang="ru-RU"/>
              <a:pPr>
                <a:defRPr/>
              </a:pPr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33941-3E8A-4674-A6C0-B354C3C77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6.jpeg"/><Relationship Id="rId4" Type="http://schemas.openxmlformats.org/officeDocument/2006/relationships/diagramData" Target="../diagrams/data2.xml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13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Региональный 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«Маршрут здоровья»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3" y="1454150"/>
            <a:ext cx="8640762" cy="21907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65494"/>
                </a:solidFill>
                <a:latin typeface="Arial" charset="0"/>
                <a:cs typeface="Arial" charset="0"/>
              </a:rPr>
              <a:t>Ф</a:t>
            </a:r>
            <a:r>
              <a:rPr lang="ru-RU" sz="3600" b="1" dirty="0" smtClean="0">
                <a:solidFill>
                  <a:srgbClr val="065494"/>
                </a:solidFill>
                <a:latin typeface="Arial" charset="0"/>
                <a:cs typeface="Arial" charset="0"/>
              </a:rPr>
              <a:t>ормирование здорового образа жизни  у жителей  отдаленных населенных пунктов Томской области</a:t>
            </a:r>
            <a:endParaRPr lang="ru-RU" sz="3600" b="1" dirty="0" smtClean="0">
              <a:solidFill>
                <a:srgbClr val="0654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163" y="6092825"/>
            <a:ext cx="3529012" cy="13081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sz="160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160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1800" smtClean="0">
                <a:solidFill>
                  <a:schemeClr val="tx2"/>
                </a:solidFill>
                <a:latin typeface="Arial" charset="0"/>
                <a:cs typeface="Arial" charset="0"/>
              </a:rPr>
              <a:t>Найденова Н.Е., г. Томск</a:t>
            </a:r>
          </a:p>
          <a:p>
            <a:pPr algn="l">
              <a:spcBef>
                <a:spcPct val="0"/>
              </a:spcBef>
            </a:pPr>
            <a:endParaRPr lang="ru-RU" sz="1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r>
              <a:rPr lang="ru-RU" sz="1600" b="1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16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sz="16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7900" y="2924175"/>
            <a:ext cx="3784600" cy="2928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6549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2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15398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Рисунок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9" y="3643314"/>
            <a:ext cx="5949329" cy="223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643314"/>
            <a:ext cx="2143140" cy="220654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ОСНАЩЕНИЕ ПРОЕКТА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87313"/>
            <a:ext cx="10128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643050"/>
            <a:ext cx="2808312" cy="1860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42844" y="4214818"/>
            <a:ext cx="2931801" cy="1836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8135" name="Прямоугольник 3"/>
          <p:cNvSpPr>
            <a:spLocks noChangeArrowheads="1"/>
          </p:cNvSpPr>
          <p:nvPr/>
        </p:nvSpPr>
        <p:spPr bwMode="auto">
          <a:xfrm>
            <a:off x="142844" y="5657671"/>
            <a:ext cx="2617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флюорографический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комплекс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8136" name="Прямоугольник 9"/>
          <p:cNvSpPr>
            <a:spLocks noChangeArrowheads="1"/>
          </p:cNvSpPr>
          <p:nvPr/>
        </p:nvSpPr>
        <p:spPr bwMode="auto">
          <a:xfrm>
            <a:off x="-214346" y="3571876"/>
            <a:ext cx="3387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solidFill>
                  <a:schemeClr val="tx2"/>
                </a:solidFill>
              </a:rPr>
              <a:t>маммографический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комплекс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1" name="Picture 12" descr="http://www.tcmk-tomsk.ru/uploads/image/9009d88cff2cf032a119b98d2df26f1c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516216" y="1916832"/>
            <a:ext cx="2327502" cy="1713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2" name="Picture 8" descr="http://download.hdd.tomsk.ru/preview/yhzshfuh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660232" y="4365104"/>
            <a:ext cx="1907820" cy="1973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8139" name="Прямоугольник 10"/>
          <p:cNvSpPr>
            <a:spLocks noChangeArrowheads="1"/>
          </p:cNvSpPr>
          <p:nvPr/>
        </p:nvSpPr>
        <p:spPr bwMode="auto">
          <a:xfrm>
            <a:off x="5867400" y="3716338"/>
            <a:ext cx="3492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Мобильное симуляционное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оборудование</a:t>
            </a:r>
          </a:p>
        </p:txBody>
      </p:sp>
      <p:sp>
        <p:nvSpPr>
          <p:cNvPr id="48140" name="Прямоугольник 11"/>
          <p:cNvSpPr>
            <a:spLocks noChangeArrowheads="1"/>
          </p:cNvSpPr>
          <p:nvPr/>
        </p:nvSpPr>
        <p:spPr bwMode="auto">
          <a:xfrm>
            <a:off x="5186363" y="6423025"/>
            <a:ext cx="373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интерактивная выставка по </a:t>
            </a:r>
            <a:r>
              <a:rPr lang="ru-RU">
                <a:solidFill>
                  <a:schemeClr val="bg1"/>
                </a:solidFill>
              </a:rPr>
              <a:t>ЗОЖ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195736" y="1197454"/>
            <a:ext cx="4474698" cy="1677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8142" name="Прямоугольник 12"/>
          <p:cNvSpPr>
            <a:spLocks noChangeArrowheads="1"/>
          </p:cNvSpPr>
          <p:nvPr/>
        </p:nvSpPr>
        <p:spPr bwMode="auto">
          <a:xfrm>
            <a:off x="2827338" y="2276475"/>
            <a:ext cx="340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Передвижные медицинские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комплексы </a:t>
            </a:r>
            <a:r>
              <a:rPr lang="ru-RU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143" name="Прямоугольник 22"/>
          <p:cNvSpPr>
            <a:spLocks noChangeArrowheads="1"/>
          </p:cNvSpPr>
          <p:nvPr/>
        </p:nvSpPr>
        <p:spPr bwMode="auto">
          <a:xfrm>
            <a:off x="3779838" y="5876925"/>
            <a:ext cx="1900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Центр здоровья</a:t>
            </a:r>
          </a:p>
        </p:txBody>
      </p:sp>
      <p:pic>
        <p:nvPicPr>
          <p:cNvPr id="25" name="Рисунок 24" descr="C:\Users\Naydenova_n\Desktop\Фото маршрут здоровья\маршрут здоровья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861048"/>
            <a:ext cx="3096344" cy="1961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gradFill>
            <a:gsLst>
              <a:gs pos="5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28688"/>
            <a:ext cx="9144000" cy="142875"/>
          </a:xfrm>
          <a:prstGeom prst="rect">
            <a:avLst/>
          </a:prstGeom>
          <a:gradFill flip="none" rotWithShape="1">
            <a:gsLst>
              <a:gs pos="54000">
                <a:srgbClr val="F68B32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396413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блоки проекта</a:t>
            </a:r>
          </a:p>
        </p:txBody>
      </p:sp>
      <p:sp>
        <p:nvSpPr>
          <p:cNvPr id="50183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61695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</a:t>
            </a: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  <a:latin typeface="Arial" charset="0"/>
                <a:cs typeface="Arial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7650" y="1538288"/>
            <a:ext cx="2952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ДИАГНОСТИЧЕСКИЙ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650" y="3836988"/>
            <a:ext cx="2952750" cy="598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КОНСУЛЬТАТИВНО-ОБРАЗОВАТЕЛЬНЫЙ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8763" y="5084763"/>
            <a:ext cx="29527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ИФОРМАЦИОННО-ОБРАЗОВАТЕЛЬНЫЙ	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Объект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487" y="2420888"/>
            <a:ext cx="1642512" cy="1088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0188" name="TextBox 4"/>
          <p:cNvSpPr txBox="1">
            <a:spLocks noChangeArrowheads="1"/>
          </p:cNvSpPr>
          <p:nvPr/>
        </p:nvSpPr>
        <p:spPr bwMode="auto">
          <a:xfrm>
            <a:off x="3563938" y="3571875"/>
            <a:ext cx="5332412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tx2"/>
                </a:solidFill>
              </a:rPr>
              <a:t>1.Индивидуальное профилактическое консультирование врачом-терапевтом Центра здоровья</a:t>
            </a:r>
          </a:p>
          <a:p>
            <a:pPr algn="just"/>
            <a:r>
              <a:rPr lang="ru-RU">
                <a:solidFill>
                  <a:schemeClr val="tx2"/>
                </a:solidFill>
              </a:rPr>
              <a:t>2.Консультации врачей-специалистов</a:t>
            </a:r>
          </a:p>
        </p:txBody>
      </p:sp>
      <p:sp>
        <p:nvSpPr>
          <p:cNvPr id="50189" name="Прямоугольник 6"/>
          <p:cNvSpPr>
            <a:spLocks noChangeArrowheads="1"/>
          </p:cNvSpPr>
          <p:nvPr/>
        </p:nvSpPr>
        <p:spPr bwMode="auto">
          <a:xfrm>
            <a:off x="3563938" y="1477623"/>
            <a:ext cx="5332412" cy="2031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1.Массовое </a:t>
            </a:r>
            <a:r>
              <a:rPr lang="ru-RU" dirty="0" err="1">
                <a:solidFill>
                  <a:schemeClr val="tx2"/>
                </a:solidFill>
              </a:rPr>
              <a:t>скрининговое</a:t>
            </a:r>
            <a:r>
              <a:rPr lang="ru-RU" dirty="0">
                <a:solidFill>
                  <a:schemeClr val="tx2"/>
                </a:solidFill>
              </a:rPr>
              <a:t> обследование жителей </a:t>
            </a:r>
            <a:r>
              <a:rPr lang="ru-RU" dirty="0" smtClean="0">
                <a:solidFill>
                  <a:schemeClr val="tx2"/>
                </a:solidFill>
              </a:rPr>
              <a:t>с 18 лет с </a:t>
            </a:r>
            <a:r>
              <a:rPr lang="ru-RU" dirty="0">
                <a:solidFill>
                  <a:schemeClr val="tx2"/>
                </a:solidFill>
              </a:rPr>
              <a:t>использованием </a:t>
            </a:r>
            <a:r>
              <a:rPr lang="ru-RU" b="1" dirty="0">
                <a:solidFill>
                  <a:schemeClr val="tx2"/>
                </a:solidFill>
              </a:rPr>
              <a:t>передвижного диагностического оборудования</a:t>
            </a:r>
            <a:r>
              <a:rPr lang="ru-RU" dirty="0">
                <a:solidFill>
                  <a:schemeClr val="tx2"/>
                </a:solidFill>
              </a:rPr>
              <a:t>: флюорографического и </a:t>
            </a:r>
            <a:r>
              <a:rPr lang="ru-RU" dirty="0" err="1">
                <a:solidFill>
                  <a:schemeClr val="tx2"/>
                </a:solidFill>
              </a:rPr>
              <a:t>маммографического</a:t>
            </a:r>
            <a:r>
              <a:rPr lang="ru-RU" dirty="0">
                <a:solidFill>
                  <a:schemeClr val="tx2"/>
                </a:solidFill>
              </a:rPr>
              <a:t>   комплексов и передвижного Центра здоровья</a:t>
            </a:r>
          </a:p>
          <a:p>
            <a:r>
              <a:rPr lang="ru-RU" dirty="0">
                <a:solidFill>
                  <a:schemeClr val="tx2"/>
                </a:solidFill>
              </a:rPr>
              <a:t>2. Дополнительное обследование</a:t>
            </a:r>
          </a:p>
        </p:txBody>
      </p:sp>
      <p:sp>
        <p:nvSpPr>
          <p:cNvPr id="50190" name="TextBox 18"/>
          <p:cNvSpPr txBox="1">
            <a:spLocks noChangeArrowheads="1"/>
          </p:cNvSpPr>
          <p:nvPr/>
        </p:nvSpPr>
        <p:spPr bwMode="auto">
          <a:xfrm>
            <a:off x="3563938" y="4960938"/>
            <a:ext cx="5332412" cy="1749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1.Обучение отдельных категорий населения (учащиеся школ, педагоги ОБЖ, сотрудники УМВД, МСЧ, пожарной части) по формированию </a:t>
            </a:r>
            <a:r>
              <a:rPr lang="ru-RU" dirty="0" smtClean="0">
                <a:solidFill>
                  <a:schemeClr val="tx2"/>
                </a:solidFill>
              </a:rPr>
              <a:t>мотивации </a:t>
            </a:r>
            <a:r>
              <a:rPr lang="ru-RU" dirty="0">
                <a:solidFill>
                  <a:schemeClr val="tx2"/>
                </a:solidFill>
              </a:rPr>
              <a:t>к ведению здорового образа жизни, правилам оказания первой помощи (специалисты ЦМП и </a:t>
            </a:r>
            <a:r>
              <a:rPr lang="ru-RU" dirty="0" smtClean="0">
                <a:solidFill>
                  <a:schemeClr val="tx2"/>
                </a:solidFill>
              </a:rPr>
              <a:t> ТЦМК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-142875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КОМПЛЕКСНОЕ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ОБСЛЕДОВАНИЕ В ЦЕНТРЕ  ЗДОРОВЬЯ</a:t>
            </a:r>
          </a:p>
        </p:txBody>
      </p:sp>
      <p:pic>
        <p:nvPicPr>
          <p:cNvPr id="7" name="Рисунок 6" descr="DSC_3278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785926"/>
            <a:ext cx="2428860" cy="1619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DSC_3186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2357454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IMG_9930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3500438"/>
            <a:ext cx="2400000" cy="159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DSC_3171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5238739"/>
            <a:ext cx="2428892" cy="1619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928670"/>
            <a:ext cx="6786578" cy="142893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71736" y="1071546"/>
            <a:ext cx="6357982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tx2"/>
                </a:solidFill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</a:rPr>
              <a:t>измерение АД; массы тела, роста, окружности талии;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-определение индекса массы тела;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-измерение уровня  общего холестерина  и глюкозы в крови </a:t>
            </a:r>
            <a:r>
              <a:rPr lang="ru-RU" sz="2400" b="1" dirty="0" err="1" smtClean="0">
                <a:solidFill>
                  <a:schemeClr val="tx2"/>
                </a:solidFill>
              </a:rPr>
              <a:t>экспресс-методом</a:t>
            </a:r>
            <a:r>
              <a:rPr lang="ru-RU" sz="2400" b="1" dirty="0" smtClean="0">
                <a:solidFill>
                  <a:schemeClr val="tx2"/>
                </a:solidFill>
              </a:rPr>
              <a:t>;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-компьютеризированная спирометрия;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-скрининг сердца компьютеризированный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(п</a:t>
            </a:r>
            <a:r>
              <a:rPr lang="ru-RU" sz="2400" b="1" dirty="0" smtClean="0">
                <a:solidFill>
                  <a:schemeClr val="tx2"/>
                </a:solidFill>
              </a:rPr>
              <a:t>о показаниям – ЭКГ);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</a:t>
            </a:r>
            <a:r>
              <a:rPr lang="ru-RU" sz="2400" b="1" dirty="0" err="1" smtClean="0">
                <a:solidFill>
                  <a:schemeClr val="tx2"/>
                </a:solidFill>
              </a:rPr>
              <a:t>ангиологический-скрининг</a:t>
            </a:r>
            <a:r>
              <a:rPr lang="ru-RU" sz="2400" b="1" dirty="0" smtClean="0">
                <a:solidFill>
                  <a:schemeClr val="tx2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</a:t>
            </a:r>
            <a:r>
              <a:rPr lang="ru-RU" sz="2400" b="1" dirty="0" err="1" smtClean="0">
                <a:solidFill>
                  <a:schemeClr val="tx2"/>
                </a:solidFill>
              </a:rPr>
              <a:t>пульсоксиметрия</a:t>
            </a:r>
            <a:r>
              <a:rPr lang="ru-RU" sz="2400" b="1" dirty="0" smtClean="0">
                <a:solidFill>
                  <a:schemeClr val="tx2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</a:t>
            </a:r>
            <a:r>
              <a:rPr lang="ru-RU" sz="2400" b="1" dirty="0" err="1" smtClean="0">
                <a:solidFill>
                  <a:schemeClr val="tx2"/>
                </a:solidFill>
              </a:rPr>
              <a:t>СО-метрия</a:t>
            </a:r>
            <a:r>
              <a:rPr lang="ru-RU" sz="2400" b="1" dirty="0" smtClean="0">
                <a:solidFill>
                  <a:schemeClr val="tx2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</a:rPr>
              <a:t>проверка остроты зрения, измерение внутриглазного давления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121946" y="6381739"/>
            <a:ext cx="9001125" cy="119074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 </a:t>
            </a:r>
            <a:b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63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"/>
            <a:ext cx="857224" cy="8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2875" y="928670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928670"/>
            <a:ext cx="310673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Маршрут здоровья»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45133" y="1988840"/>
            <a:ext cx="5904656" cy="792088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Работа </a:t>
            </a:r>
            <a:r>
              <a:rPr lang="ru-RU" sz="2400" b="1" dirty="0">
                <a:solidFill>
                  <a:prstClr val="white"/>
                </a:solidFill>
              </a:rPr>
              <a:t>в команде</a:t>
            </a:r>
            <a:endParaRPr lang="ru-RU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15616" y="1301002"/>
            <a:ext cx="3024336" cy="523220"/>
          </a:xfrm>
          <a:prstGeom prst="rect">
            <a:avLst/>
          </a:prstGeom>
          <a:noFill/>
          <a:ln w="15875">
            <a:solidFill>
              <a:srgbClr val="F072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>
                <a:solidFill>
                  <a:srgbClr val="1F497D"/>
                </a:solidFill>
              </a:rPr>
              <a:t>ПРИНЦИПЫ</a:t>
            </a:r>
            <a:r>
              <a:rPr lang="ru-RU" sz="2800" b="1" dirty="0" smtClean="0">
                <a:solidFill>
                  <a:srgbClr val="1F497D"/>
                </a:solidFill>
              </a:rPr>
              <a:t>:</a:t>
            </a:r>
            <a:endParaRPr lang="ru-RU" sz="2800" b="1" dirty="0">
              <a:solidFill>
                <a:srgbClr val="1F497D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57656" y="3108496"/>
            <a:ext cx="5879609" cy="896567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1F497D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prstClr val="white"/>
                </a:solidFill>
              </a:rPr>
              <a:t>Пациенториентированность</a:t>
            </a:r>
            <a:endParaRPr lang="ru-RU" sz="24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70180" y="4282640"/>
            <a:ext cx="5904656" cy="1755879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r>
              <a:rPr lang="ru-RU" sz="2400" b="1" dirty="0">
                <a:solidFill>
                  <a:prstClr val="white"/>
                </a:solidFill>
              </a:rPr>
              <a:t>Интегрированная медицинская помощь</a:t>
            </a:r>
          </a:p>
          <a:p>
            <a:pPr algn="just"/>
            <a:r>
              <a:rPr lang="ru-RU" sz="2000" dirty="0">
                <a:solidFill>
                  <a:prstClr val="white"/>
                </a:solidFill>
              </a:rPr>
              <a:t>(организация взаимодействия и создание преемственности в работе медицинских организаций)</a:t>
            </a:r>
            <a:endParaRPr lang="ru-RU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121944" y="3525616"/>
            <a:ext cx="873083" cy="23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10000" b="1" dirty="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ru-RU" sz="10000" b="1" dirty="0" smtClean="0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</a:t>
            </a: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142875" y="4940140"/>
            <a:ext cx="873083" cy="23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10000" b="1" dirty="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ru-RU" sz="10000" b="1" dirty="0" smtClean="0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</a:t>
            </a:r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121945" y="2403331"/>
            <a:ext cx="873083" cy="23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10000" b="1" dirty="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ru-RU" sz="10000" b="1" dirty="0" smtClean="0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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" y="78654"/>
            <a:ext cx="2275123" cy="77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2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121946" y="6381739"/>
            <a:ext cx="9001125" cy="119074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 </a:t>
            </a:r>
            <a:b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63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"/>
            <a:ext cx="857224" cy="8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2875" y="928670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9086" y="1888201"/>
            <a:ext cx="6815202" cy="449353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2200" b="1" cap="all" dirty="0">
              <a:solidFill>
                <a:srgbClr val="1F497D"/>
              </a:solidFill>
            </a:endParaRPr>
          </a:p>
          <a:p>
            <a:r>
              <a:rPr lang="ru-RU" sz="2200" b="1" cap="all" dirty="0">
                <a:solidFill>
                  <a:srgbClr val="1F497D"/>
                </a:solidFill>
              </a:rPr>
              <a:t> </a:t>
            </a:r>
            <a:r>
              <a:rPr lang="ru-RU" sz="2200" b="1" cap="all" dirty="0" smtClean="0">
                <a:solidFill>
                  <a:srgbClr val="1F497D"/>
                </a:solidFill>
              </a:rPr>
              <a:t> </a:t>
            </a:r>
            <a:endParaRPr lang="ru-RU" sz="2200" dirty="0">
              <a:solidFill>
                <a:srgbClr val="1F497D"/>
              </a:solidFill>
            </a:endParaRPr>
          </a:p>
          <a:p>
            <a:endParaRPr lang="ru-RU" sz="2200" dirty="0" smtClean="0">
              <a:solidFill>
                <a:srgbClr val="1F497D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rgbClr val="1F497D"/>
              </a:solidFill>
            </a:endParaRPr>
          </a:p>
          <a:p>
            <a:endParaRPr lang="ru-RU" sz="2200" dirty="0" smtClean="0">
              <a:solidFill>
                <a:srgbClr val="1F497D"/>
              </a:solidFill>
            </a:endParaRPr>
          </a:p>
          <a:p>
            <a:endParaRPr lang="ru-RU" sz="2200" dirty="0">
              <a:solidFill>
                <a:srgbClr val="1F497D"/>
              </a:solidFill>
            </a:endParaRPr>
          </a:p>
          <a:p>
            <a:endParaRPr lang="ru-RU" sz="2200" dirty="0" smtClean="0">
              <a:solidFill>
                <a:srgbClr val="1F497D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rgbClr val="1F497D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rgbClr val="1F497D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200" dirty="0">
              <a:solidFill>
                <a:srgbClr val="1F497D"/>
              </a:solidFill>
            </a:endParaRPr>
          </a:p>
          <a:p>
            <a:endParaRPr lang="ru-RU" sz="2200" dirty="0" smtClean="0">
              <a:solidFill>
                <a:srgbClr val="1F497D"/>
              </a:solidFill>
            </a:endParaRPr>
          </a:p>
          <a:p>
            <a:endParaRPr lang="ru-RU" sz="2200" dirty="0">
              <a:solidFill>
                <a:srgbClr val="1F497D"/>
              </a:solidFill>
            </a:endParaRPr>
          </a:p>
          <a:p>
            <a:endParaRPr lang="ru-RU" sz="2200" dirty="0">
              <a:solidFill>
                <a:srgbClr val="1F497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928670"/>
            <a:ext cx="310673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Маршрут здоровья»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" y="87118"/>
            <a:ext cx="2275123" cy="77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20778" y="1988840"/>
            <a:ext cx="5904656" cy="576064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chemeClr val="bg1"/>
                </a:solidFill>
              </a:rPr>
              <a:t>межсекторальный</a:t>
            </a:r>
            <a:r>
              <a:rPr lang="ru-RU" sz="2400" b="1" dirty="0">
                <a:solidFill>
                  <a:schemeClr val="bg1"/>
                </a:solidFill>
              </a:rPr>
              <a:t> подход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7496" y="2648070"/>
            <a:ext cx="5904656" cy="720080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организационно-методическое сопровождение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7496" y="3501008"/>
            <a:ext cx="5904656" cy="633962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куратор  </a:t>
            </a:r>
            <a:r>
              <a:rPr lang="ru-RU" sz="2400" b="1" dirty="0">
                <a:solidFill>
                  <a:schemeClr val="bg1"/>
                </a:solidFill>
              </a:rPr>
              <a:t>в районе (сотрудник ДЗТО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7496" y="4221088"/>
            <a:ext cx="5904656" cy="776661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координатор выездной бригады (сотрудник РБ)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0778" y="5157192"/>
            <a:ext cx="5904656" cy="1080120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руководитель (координатор) проекта в каждой медицинской организации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58192" y="1196752"/>
            <a:ext cx="3384376" cy="523220"/>
          </a:xfrm>
          <a:prstGeom prst="rect">
            <a:avLst/>
          </a:prstGeom>
          <a:noFill/>
          <a:ln w="15875">
            <a:solidFill>
              <a:srgbClr val="F072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cap="all" dirty="0" smtClean="0">
                <a:solidFill>
                  <a:srgbClr val="1F497D"/>
                </a:solidFill>
              </a:rPr>
              <a:t>особенности</a:t>
            </a:r>
            <a:r>
              <a:rPr lang="ru-RU" sz="2800" b="1" dirty="0" smtClean="0">
                <a:solidFill>
                  <a:srgbClr val="1F497D"/>
                </a:solidFill>
              </a:rPr>
              <a:t>:</a:t>
            </a:r>
            <a:endParaRPr lang="ru-RU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2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913" y="14288"/>
            <a:ext cx="6573837" cy="928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 РЕЗУЛЬТАТЫ 2017 года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2138" y="4076700"/>
            <a:ext cx="38877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 здоровья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7438"/>
            <a:ext cx="58912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-28575"/>
            <a:ext cx="10144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838" y="6238875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67322877"/>
              </p:ext>
            </p:extLst>
          </p:nvPr>
        </p:nvGraphicFramePr>
        <p:xfrm>
          <a:off x="3635896" y="1087439"/>
          <a:ext cx="5256584" cy="515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4283968" y="1571613"/>
            <a:ext cx="108495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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4839129" y="2425174"/>
            <a:ext cx="108495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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90434" y="2984242"/>
            <a:ext cx="108495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</a:t>
            </a:r>
          </a:p>
        </p:txBody>
      </p:sp>
      <p:pic>
        <p:nvPicPr>
          <p:cNvPr id="16" name="Picture 2" descr="C:\Users\Lenovo\Desktop\_jZzG1RDezE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2418702" y="5451869"/>
            <a:ext cx="1053807" cy="702538"/>
          </a:xfrm>
          <a:noFill/>
          <a:ln>
            <a:solidFill>
              <a:schemeClr val="accent1"/>
            </a:solidFill>
          </a:ln>
        </p:spPr>
      </p:pic>
      <p:pic>
        <p:nvPicPr>
          <p:cNvPr id="17" name="Picture 2" descr="C:\Users\anb.CMP05\Downloads\ЦМП_картинки\Скорая помощь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54988" y="5451869"/>
            <a:ext cx="1776898" cy="7516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429132"/>
            <a:ext cx="2066960" cy="1968002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7366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0163" y="142852"/>
            <a:ext cx="6573837" cy="9286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ОБЩИЕ ХАРАКТЕРИСТИКИ</a:t>
            </a:r>
            <a:r>
              <a:rPr lang="ru-RU" sz="3600" b="1" dirty="0" smtClean="0">
                <a:solidFill>
                  <a:srgbClr val="E46D0A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E46D0A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735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71536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5" y="6715125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164305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9600" kern="0" dirty="0" smtClean="0">
                <a:solidFill>
                  <a:srgbClr val="6699FF"/>
                </a:solidFill>
                <a:latin typeface="Arial Narrow" pitchFamily="34" charset="0"/>
                <a:sym typeface="Webdings" pitchFamily="18" charset="2"/>
              </a:rPr>
              <a:t>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222322" y="2226696"/>
            <a:ext cx="1548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9600" kern="0" dirty="0" smtClean="0">
                <a:solidFill>
                  <a:srgbClr val="6699FF"/>
                </a:solidFill>
                <a:latin typeface="Arial Narrow" pitchFamily="34" charset="0"/>
                <a:sym typeface="Webdings" pitchFamily="18" charset="2"/>
              </a:rPr>
              <a:t>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2081" y="228179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9600" kern="0" dirty="0" smtClean="0">
                <a:solidFill>
                  <a:srgbClr val="6699FF"/>
                </a:solidFill>
                <a:latin typeface="Arial Narrow" pitchFamily="34" charset="0"/>
                <a:sym typeface="Webdings" pitchFamily="18" charset="2"/>
              </a:rPr>
              <a:t>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85720" y="1880518"/>
            <a:ext cx="3905940" cy="1588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596" y="1357298"/>
            <a:ext cx="881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</a:rPr>
              <a:t>Пол</a:t>
            </a:r>
            <a:endParaRPr lang="ru-RU" sz="2800" b="1" dirty="0">
              <a:solidFill>
                <a:srgbClr val="1F497D"/>
              </a:solidFill>
            </a:endParaRPr>
          </a:p>
        </p:txBody>
      </p:sp>
      <p:sp>
        <p:nvSpPr>
          <p:cNvPr id="30" name="Text Box 77"/>
          <p:cNvSpPr txBox="1">
            <a:spLocks noChangeArrowheads="1"/>
          </p:cNvSpPr>
          <p:nvPr/>
        </p:nvSpPr>
        <p:spPr bwMode="auto">
          <a:xfrm>
            <a:off x="2381550" y="3409794"/>
            <a:ext cx="688975" cy="1631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504D"/>
            </a:outerShdw>
          </a:effectLst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000" kern="0" dirty="0" smtClean="0">
                <a:solidFill>
                  <a:srgbClr val="FFCC00"/>
                </a:solidFill>
                <a:latin typeface="Arial Narrow" pitchFamily="34" charset="0"/>
                <a:sym typeface="Webdings" pitchFamily="18" charset="2"/>
              </a:rPr>
              <a:t></a:t>
            </a:r>
          </a:p>
        </p:txBody>
      </p:sp>
      <p:sp>
        <p:nvSpPr>
          <p:cNvPr id="31" name="Text Box 77"/>
          <p:cNvSpPr txBox="1">
            <a:spLocks noChangeArrowheads="1"/>
          </p:cNvSpPr>
          <p:nvPr/>
        </p:nvSpPr>
        <p:spPr bwMode="auto">
          <a:xfrm>
            <a:off x="1941512" y="3268709"/>
            <a:ext cx="688975" cy="1631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504D"/>
            </a:outerShdw>
          </a:effectLst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000" kern="0" dirty="0" smtClean="0">
                <a:solidFill>
                  <a:srgbClr val="FFCC00"/>
                </a:solidFill>
                <a:latin typeface="Arial Narrow" pitchFamily="34" charset="0"/>
                <a:sym typeface="Webdings" pitchFamily="18" charset="2"/>
              </a:rPr>
              <a:t></a:t>
            </a:r>
          </a:p>
        </p:txBody>
      </p:sp>
      <p:sp>
        <p:nvSpPr>
          <p:cNvPr id="32" name="Text Box 77"/>
          <p:cNvSpPr txBox="1">
            <a:spLocks noChangeArrowheads="1"/>
          </p:cNvSpPr>
          <p:nvPr/>
        </p:nvSpPr>
        <p:spPr bwMode="auto">
          <a:xfrm>
            <a:off x="1504588" y="3489313"/>
            <a:ext cx="2059299" cy="16312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504D"/>
            </a:outerShdw>
          </a:effectLst>
          <a:ex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0000" kern="0" dirty="0" smtClean="0">
                <a:solidFill>
                  <a:srgbClr val="FFCC00"/>
                </a:solidFill>
                <a:latin typeface="Arial Narrow" pitchFamily="34" charset="0"/>
                <a:sym typeface="Webdings" pitchFamily="18" charset="2"/>
              </a:rPr>
              <a:t>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3437" y="1407971"/>
            <a:ext cx="163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</a:rPr>
              <a:t>Возраст</a:t>
            </a:r>
            <a:endParaRPr lang="ru-RU" sz="2800" b="1" dirty="0">
              <a:solidFill>
                <a:srgbClr val="1F497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5645" y="2519769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EB630F"/>
                </a:solidFill>
              </a:rPr>
              <a:t>22%</a:t>
            </a:r>
            <a:endParaRPr lang="ru-RU" sz="2800" b="1" dirty="0">
              <a:solidFill>
                <a:srgbClr val="EB630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5856" y="3360697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</a:rPr>
              <a:t>78%</a:t>
            </a:r>
            <a:endParaRPr lang="ru-RU" sz="2800" b="1" dirty="0">
              <a:solidFill>
                <a:srgbClr val="1F497D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4417863" y="2082099"/>
            <a:ext cx="0" cy="2814429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37"/>
          <p:cNvSpPr txBox="1"/>
          <p:nvPr/>
        </p:nvSpPr>
        <p:spPr>
          <a:xfrm>
            <a:off x="7912185" y="185736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64</a:t>
            </a:r>
            <a:r>
              <a:rPr lang="ru-RU" sz="1800" dirty="0" smtClean="0">
                <a:solidFill>
                  <a:srgbClr val="1F497D"/>
                </a:solidFill>
              </a:rPr>
              <a:t>%</a:t>
            </a:r>
            <a:endParaRPr lang="ru-RU" sz="1800" dirty="0">
              <a:solidFill>
                <a:srgbClr val="1F497D"/>
              </a:solidFill>
            </a:endParaRPr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4326959" y="1812573"/>
            <a:ext cx="0" cy="370466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3358304484"/>
              </p:ext>
            </p:extLst>
          </p:nvPr>
        </p:nvGraphicFramePr>
        <p:xfrm>
          <a:off x="4405943" y="1958177"/>
          <a:ext cx="4714908" cy="407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TextBox 37"/>
          <p:cNvSpPr txBox="1"/>
          <p:nvPr/>
        </p:nvSpPr>
        <p:spPr>
          <a:xfrm>
            <a:off x="6516216" y="337608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ru-RU" sz="1800" dirty="0" smtClean="0">
                <a:solidFill>
                  <a:srgbClr val="1F497D"/>
                </a:solidFill>
              </a:rPr>
              <a:t>%</a:t>
            </a:r>
            <a:endParaRPr lang="ru-RU" sz="1800" dirty="0">
              <a:solidFill>
                <a:srgbClr val="1F497D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42875" y="5373216"/>
            <a:ext cx="4048785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90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01913" y="14288"/>
            <a:ext cx="6573837" cy="928687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РЕГИОНАЛЬНЫЙ ПРОЕКТ </a:t>
            </a:r>
            <a:b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РЕЗУЛЬТАТЫ 2017 года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2138" y="4076700"/>
            <a:ext cx="38877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 здоровья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76708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-28575"/>
            <a:ext cx="10144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838" y="6238875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t="15441"/>
          <a:stretch/>
        </p:blipFill>
        <p:spPr>
          <a:xfrm>
            <a:off x="120268" y="2954312"/>
            <a:ext cx="1891001" cy="1740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b="30796"/>
          <a:stretch/>
        </p:blipFill>
        <p:spPr>
          <a:xfrm>
            <a:off x="7296740" y="2046555"/>
            <a:ext cx="1700024" cy="1670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053948" y="3837786"/>
            <a:ext cx="1934077" cy="1656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42844" y="4842891"/>
            <a:ext cx="1894439" cy="1657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832" y="1196752"/>
            <a:ext cx="2047496" cy="1519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533194" y="4780617"/>
            <a:ext cx="1990084" cy="1240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5727748" y="5373714"/>
            <a:ext cx="2239140" cy="1295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3000364" y="4500570"/>
            <a:ext cx="1923718" cy="1197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10" descr="http://www.tcmk-tomsk.ru/uploads/image/13cf9446eb92eaab72ce27206ac32563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7353091" y="2786058"/>
            <a:ext cx="1790909" cy="1544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5" name="Picture 2" descr="http://www.tcmk-tomsk.ru/uploads/news/24868fb2d4b2b4f3745a1507c9317505.JPG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750739" y="1905712"/>
            <a:ext cx="1847243" cy="1433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2714612" y="5643578"/>
            <a:ext cx="2443167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/>
              <a:t>ЦМП обучены</a:t>
            </a:r>
          </a:p>
          <a:p>
            <a:r>
              <a:rPr lang="ru-RU" altLang="ru-RU" dirty="0">
                <a:solidFill>
                  <a:schemeClr val="tx2"/>
                </a:solidFill>
              </a:rPr>
              <a:t>учащиеся – 580 </a:t>
            </a:r>
            <a:r>
              <a:rPr lang="ru-RU" altLang="ru-RU" dirty="0" smtClean="0">
                <a:solidFill>
                  <a:schemeClr val="tx2"/>
                </a:solidFill>
              </a:rPr>
              <a:t>чел.</a:t>
            </a:r>
            <a:endParaRPr lang="ru-RU" alt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педагоги – 188 </a:t>
            </a:r>
            <a:r>
              <a:rPr lang="ru-RU" dirty="0" smtClean="0">
                <a:solidFill>
                  <a:schemeClr val="tx2"/>
                </a:solidFill>
              </a:rPr>
              <a:t>чел.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79389" y="3429000"/>
            <a:ext cx="2392347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/>
              <a:t>ТЦМК обучены</a:t>
            </a:r>
          </a:p>
          <a:p>
            <a:r>
              <a:rPr lang="ru-RU" altLang="ru-RU" dirty="0" smtClean="0">
                <a:solidFill>
                  <a:schemeClr val="tx2"/>
                </a:solidFill>
              </a:rPr>
              <a:t>учащиеся - 460  чел.</a:t>
            </a:r>
            <a:endParaRPr lang="ru-RU" alt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педагоги – 67 </a:t>
            </a:r>
            <a:r>
              <a:rPr lang="ru-RU" dirty="0" smtClean="0">
                <a:solidFill>
                  <a:schemeClr val="tx2"/>
                </a:solidFill>
              </a:rPr>
              <a:t>чел.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2786050" y="2071678"/>
            <a:ext cx="4727598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выявлены </a:t>
            </a:r>
          </a:p>
          <a:p>
            <a:r>
              <a:rPr lang="ru-RU" altLang="ru-RU" dirty="0" smtClean="0">
                <a:solidFill>
                  <a:schemeClr val="tx2"/>
                </a:solidFill>
              </a:rPr>
              <a:t>587 чел. - необходима коррекция</a:t>
            </a:r>
          </a:p>
          <a:p>
            <a:r>
              <a:rPr lang="ru-RU" altLang="ru-RU" dirty="0" smtClean="0">
                <a:solidFill>
                  <a:schemeClr val="tx2"/>
                </a:solidFill>
              </a:rPr>
              <a:t>                 лечения  АГ</a:t>
            </a:r>
          </a:p>
          <a:p>
            <a:r>
              <a:rPr lang="ru-RU" altLang="ru-RU" dirty="0" smtClean="0">
                <a:solidFill>
                  <a:schemeClr val="tx2"/>
                </a:solidFill>
              </a:rPr>
              <a:t>313 чел. - с повышенным уровнем</a:t>
            </a:r>
          </a:p>
          <a:p>
            <a:r>
              <a:rPr lang="ru-RU" altLang="ru-RU" dirty="0">
                <a:solidFill>
                  <a:schemeClr val="tx2"/>
                </a:solidFill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</a:rPr>
              <a:t>                глюкозы в крови</a:t>
            </a:r>
          </a:p>
          <a:p>
            <a:r>
              <a:rPr lang="ru-RU" altLang="ru-RU" dirty="0" smtClean="0">
                <a:solidFill>
                  <a:schemeClr val="tx2"/>
                </a:solidFill>
              </a:rPr>
              <a:t>188 чел. - с хронической болезнью легких</a:t>
            </a:r>
          </a:p>
          <a:p>
            <a:r>
              <a:rPr lang="ru-RU" altLang="ru-RU" dirty="0" smtClean="0">
                <a:solidFill>
                  <a:schemeClr val="tx2"/>
                </a:solidFill>
              </a:rPr>
              <a:t>1 </a:t>
            </a:r>
            <a:r>
              <a:rPr lang="ru-RU" altLang="ru-RU" dirty="0">
                <a:solidFill>
                  <a:schemeClr val="tx2"/>
                </a:solidFill>
              </a:rPr>
              <a:t>чел. </a:t>
            </a:r>
            <a:r>
              <a:rPr lang="ru-RU" altLang="ru-RU" dirty="0" smtClean="0">
                <a:solidFill>
                  <a:schemeClr val="tx2"/>
                </a:solidFill>
              </a:rPr>
              <a:t>-    с </a:t>
            </a:r>
            <a:r>
              <a:rPr lang="ru-RU" altLang="ru-RU" dirty="0">
                <a:solidFill>
                  <a:schemeClr val="tx2"/>
                </a:solidFill>
              </a:rPr>
              <a:t>онкологическим </a:t>
            </a:r>
            <a:r>
              <a:rPr lang="ru-RU" altLang="ru-RU" dirty="0" smtClean="0">
                <a:solidFill>
                  <a:schemeClr val="tx2"/>
                </a:solidFill>
              </a:rPr>
              <a:t>заболеванием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6116608" y="4242726"/>
            <a:ext cx="3027392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/>
              <a:t>ТЦМК обучены</a:t>
            </a:r>
          </a:p>
          <a:p>
            <a:r>
              <a:rPr lang="ru-RU" altLang="ru-RU" dirty="0">
                <a:solidFill>
                  <a:schemeClr val="tx2"/>
                </a:solidFill>
              </a:rPr>
              <a:t>м</a:t>
            </a:r>
            <a:r>
              <a:rPr lang="ru-RU" altLang="ru-RU" dirty="0" smtClean="0">
                <a:solidFill>
                  <a:schemeClr val="tx2"/>
                </a:solidFill>
              </a:rPr>
              <a:t>едицинские  </a:t>
            </a:r>
            <a:r>
              <a:rPr lang="ru-RU" altLang="ru-RU" dirty="0">
                <a:solidFill>
                  <a:schemeClr val="tx2"/>
                </a:solidFill>
              </a:rPr>
              <a:t>работники – 114 </a:t>
            </a:r>
            <a:r>
              <a:rPr lang="ru-RU" altLang="ru-RU" dirty="0" smtClean="0">
                <a:solidFill>
                  <a:schemeClr val="tx2"/>
                </a:solidFill>
              </a:rPr>
              <a:t>чел.</a:t>
            </a:r>
            <a:endParaRPr lang="ru-RU" altLang="ru-RU" dirty="0">
              <a:solidFill>
                <a:schemeClr val="tx2"/>
              </a:solidFill>
            </a:endParaRPr>
          </a:p>
          <a:p>
            <a:r>
              <a:rPr lang="ru-RU" altLang="ru-RU" dirty="0">
                <a:solidFill>
                  <a:schemeClr val="tx2"/>
                </a:solidFill>
              </a:rPr>
              <a:t>сотрудники МЧС – 18 </a:t>
            </a:r>
            <a:r>
              <a:rPr lang="ru-RU" altLang="ru-RU" dirty="0" smtClean="0">
                <a:solidFill>
                  <a:schemeClr val="tx2"/>
                </a:solidFill>
              </a:rPr>
              <a:t>чел.</a:t>
            </a:r>
            <a:endParaRPr lang="ru-RU" altLang="ru-RU" dirty="0">
              <a:solidFill>
                <a:schemeClr val="tx2"/>
              </a:solidFill>
            </a:endParaRPr>
          </a:p>
          <a:p>
            <a:r>
              <a:rPr lang="ru-RU" altLang="ru-RU" dirty="0">
                <a:solidFill>
                  <a:schemeClr val="tx2"/>
                </a:solidFill>
              </a:rPr>
              <a:t>УВД – 28 </a:t>
            </a:r>
            <a:r>
              <a:rPr lang="ru-RU" altLang="ru-RU" dirty="0" smtClean="0">
                <a:solidFill>
                  <a:schemeClr val="tx2"/>
                </a:solidFill>
              </a:rPr>
              <a:t>чел.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142874" y="6428394"/>
            <a:ext cx="9001125" cy="119074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 </a:t>
            </a:r>
            <a:b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607969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63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"/>
            <a:ext cx="857224" cy="8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2875" y="928670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571612"/>
            <a:ext cx="8715436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b="1" dirty="0">
                <a:solidFill>
                  <a:srgbClr val="1F497D"/>
                </a:solidFill>
              </a:rPr>
              <a:t>Проект получил положительную оценку у </a:t>
            </a:r>
            <a:r>
              <a:rPr lang="ru-RU" sz="2200" b="1" dirty="0" smtClean="0">
                <a:solidFill>
                  <a:srgbClr val="1F497D"/>
                </a:solidFill>
              </a:rPr>
              <a:t>населения и  </a:t>
            </a:r>
            <a:r>
              <a:rPr lang="ru-RU" sz="2200" b="1" dirty="0">
                <a:solidFill>
                  <a:srgbClr val="1F497D"/>
                </a:solidFill>
              </a:rPr>
              <a:t>показал свою </a:t>
            </a:r>
            <a:r>
              <a:rPr lang="ru-RU" sz="2200" b="1" dirty="0" smtClean="0">
                <a:solidFill>
                  <a:srgbClr val="1F497D"/>
                </a:solidFill>
              </a:rPr>
              <a:t>востребованность.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dirty="0" smtClean="0">
                <a:solidFill>
                  <a:srgbClr val="1F497D"/>
                </a:solidFill>
              </a:rPr>
              <a:t>По инициативе жителей </a:t>
            </a:r>
            <a:r>
              <a:rPr lang="ru-RU" sz="2200" b="1" dirty="0">
                <a:solidFill>
                  <a:srgbClr val="1F497D"/>
                </a:solidFill>
              </a:rPr>
              <a:t>отдаленных </a:t>
            </a:r>
            <a:r>
              <a:rPr lang="ru-RU" sz="2200" b="1" dirty="0" smtClean="0">
                <a:solidFill>
                  <a:srgbClr val="1F497D"/>
                </a:solidFill>
              </a:rPr>
              <a:t>населенных пунктов Томской </a:t>
            </a:r>
            <a:r>
              <a:rPr lang="ru-RU" sz="2200" b="1" dirty="0">
                <a:solidFill>
                  <a:srgbClr val="1F497D"/>
                </a:solidFill>
              </a:rPr>
              <a:t>области </a:t>
            </a:r>
            <a:r>
              <a:rPr lang="ru-RU" sz="2200" b="1" dirty="0" smtClean="0">
                <a:solidFill>
                  <a:srgbClr val="1F497D"/>
                </a:solidFill>
              </a:rPr>
              <a:t>создана </a:t>
            </a:r>
            <a:r>
              <a:rPr lang="ru-RU" sz="2200" b="1" dirty="0">
                <a:solidFill>
                  <a:srgbClr val="1F497D"/>
                </a:solidFill>
              </a:rPr>
              <a:t>собственная </a:t>
            </a:r>
            <a:r>
              <a:rPr lang="ru-RU" sz="2200" b="1" dirty="0" smtClean="0">
                <a:solidFill>
                  <a:srgbClr val="1F497D"/>
                </a:solidFill>
              </a:rPr>
              <a:t>«Книга </a:t>
            </a:r>
            <a:r>
              <a:rPr lang="ru-RU" sz="2200" b="1" dirty="0">
                <a:solidFill>
                  <a:srgbClr val="1F497D"/>
                </a:solidFill>
              </a:rPr>
              <a:t>отзывов» </a:t>
            </a:r>
            <a:r>
              <a:rPr lang="ru-RU" sz="2200" b="1" dirty="0" smtClean="0">
                <a:solidFill>
                  <a:srgbClr val="1F497D"/>
                </a:solidFill>
              </a:rPr>
              <a:t>проекта «Маршрут </a:t>
            </a:r>
            <a:r>
              <a:rPr lang="ru-RU" sz="2200" b="1" dirty="0">
                <a:solidFill>
                  <a:srgbClr val="1F497D"/>
                </a:solidFill>
              </a:rPr>
              <a:t>здоровья</a:t>
            </a:r>
            <a:r>
              <a:rPr lang="ru-RU" sz="2200" b="1" dirty="0" smtClean="0">
                <a:solidFill>
                  <a:srgbClr val="1F497D"/>
                </a:solidFill>
              </a:rPr>
              <a:t>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dirty="0" smtClean="0">
                <a:solidFill>
                  <a:srgbClr val="1F497D"/>
                </a:solidFill>
              </a:rPr>
              <a:t>Отмечен хороший уровень оснащенности </a:t>
            </a:r>
            <a:r>
              <a:rPr lang="ru-RU" sz="2200" b="1" dirty="0">
                <a:solidFill>
                  <a:srgbClr val="1F497D"/>
                </a:solidFill>
              </a:rPr>
              <a:t>сельских </a:t>
            </a:r>
            <a:r>
              <a:rPr lang="ru-RU" sz="2200" b="1" dirty="0" smtClean="0">
                <a:solidFill>
                  <a:srgbClr val="1F497D"/>
                </a:solidFill>
              </a:rPr>
              <a:t>ФАП, ФП, </a:t>
            </a:r>
            <a:r>
              <a:rPr lang="ru-RU" sz="2200" b="1" dirty="0">
                <a:solidFill>
                  <a:srgbClr val="1F497D"/>
                </a:solidFill>
              </a:rPr>
              <a:t>врачебных </a:t>
            </a:r>
            <a:r>
              <a:rPr lang="ru-RU" sz="2200" b="1" dirty="0" smtClean="0">
                <a:solidFill>
                  <a:srgbClr val="1F497D"/>
                </a:solidFill>
              </a:rPr>
              <a:t>амбулаторий, включая дистанционный комплекс ЭКГ, что  позволяет качественно проводить профилактические медицинские осмотры, диспансерное наблюдение граждан.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200" b="1" dirty="0">
              <a:solidFill>
                <a:srgbClr val="1F497D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200" b="1" dirty="0" smtClean="0">
              <a:solidFill>
                <a:srgbClr val="1F497D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200" b="1" dirty="0" smtClean="0">
              <a:solidFill>
                <a:srgbClr val="1F497D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200" b="1" dirty="0" smtClean="0">
              <a:solidFill>
                <a:srgbClr val="1F497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928670"/>
            <a:ext cx="310673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Маршрут здоровья»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154" y="1196752"/>
            <a:ext cx="2928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РЕЗУЛЬТАТЫ 2017 года </a:t>
            </a:r>
          </a:p>
        </p:txBody>
      </p:sp>
      <p:pic>
        <p:nvPicPr>
          <p:cNvPr id="1026" name="Picture 2" descr="C:\Users\Lenovo\Desktop\форум ЗОЖ 2017 д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028151"/>
            <a:ext cx="2003683" cy="1334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Lenovo\Desktop\форум ЗОЖ 2017 д\ЭГК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4" y="125218"/>
            <a:ext cx="1167591" cy="874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Lenovo\Desktop\форум ЗОЖ 2017 д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3" y="5022999"/>
            <a:ext cx="2000263" cy="1332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746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142875" y="6357958"/>
            <a:ext cx="9001125" cy="119074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 </a:t>
            </a:r>
            <a:b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63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0"/>
            <a:ext cx="714348" cy="71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2875" y="928670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6002"/>
            <a:ext cx="8643998" cy="530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228"/>
            <a:ext cx="1161307" cy="857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6347401" y="785794"/>
            <a:ext cx="279659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ОТЗЫВЫ НАСЕЛЕНИЯ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6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gradFill>
            <a:gsLst>
              <a:gs pos="5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28688"/>
            <a:ext cx="9144000" cy="142875"/>
          </a:xfrm>
          <a:prstGeom prst="rect">
            <a:avLst/>
          </a:prstGeom>
          <a:gradFill flip="none" rotWithShape="1">
            <a:gsLst>
              <a:gs pos="54000">
                <a:srgbClr val="F68B32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014" name="TextBox 12"/>
          <p:cNvSpPr txBox="1">
            <a:spLocks noChangeArrowheads="1"/>
          </p:cNvSpPr>
          <p:nvPr/>
        </p:nvSpPr>
        <p:spPr bwMode="auto">
          <a:xfrm>
            <a:off x="0" y="0"/>
            <a:ext cx="9396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</a:rPr>
              <a:t>Региональный проект «Маршрут здоровья»</a:t>
            </a:r>
          </a:p>
        </p:txBody>
      </p:sp>
      <p:sp>
        <p:nvSpPr>
          <p:cNvPr id="43015" name="Объект 1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Цель:</a:t>
            </a:r>
            <a:endParaRPr lang="ru-RU" sz="1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раннее </a:t>
            </a:r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выявление заболеваний и факторов риска их развития у жителей отдаленных населенных пунктов, их своевременное лечение и коррекция за счет обеспечения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доступности медицинской помощи</a:t>
            </a:r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, повышения мотивации к формированию здорового образа жизни и ответственности за собственное здоровье</a:t>
            </a:r>
          </a:p>
        </p:txBody>
      </p: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93713"/>
            <a:ext cx="1482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142875" y="5805264"/>
            <a:ext cx="9001125" cy="119074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Региональный проект </a:t>
            </a:r>
            <a:b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95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2874" y="1075932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7457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6713" y="1268760"/>
            <a:ext cx="8597775" cy="5447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Проблемы: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Недостаточная </a:t>
            </a:r>
            <a:r>
              <a:rPr lang="ru-RU" sz="2000" dirty="0">
                <a:solidFill>
                  <a:schemeClr val="tx2"/>
                </a:solidFill>
              </a:rPr>
              <a:t>мотивация населения на ведение </a:t>
            </a:r>
            <a:r>
              <a:rPr lang="ru-RU" sz="2000" dirty="0" smtClean="0">
                <a:solidFill>
                  <a:schemeClr val="tx2"/>
                </a:solidFill>
              </a:rPr>
              <a:t>здорового  </a:t>
            </a:r>
            <a:r>
              <a:rPr lang="ru-RU" sz="2000" dirty="0">
                <a:solidFill>
                  <a:schemeClr val="tx2"/>
                </a:solidFill>
              </a:rPr>
              <a:t>образа </a:t>
            </a:r>
            <a:r>
              <a:rPr lang="ru-RU" sz="2000" dirty="0" smtClean="0">
                <a:solidFill>
                  <a:schemeClr val="tx2"/>
                </a:solidFill>
              </a:rPr>
              <a:t>жизни.</a:t>
            </a:r>
          </a:p>
          <a:p>
            <a:pPr marL="457200" indent="-457200"/>
            <a:r>
              <a:rPr lang="ru-RU" sz="2000" dirty="0" smtClean="0">
                <a:solidFill>
                  <a:schemeClr val="tx2"/>
                </a:solidFill>
              </a:rPr>
              <a:t>2.    Низкий уровень информированности населения об основных факторах риска развития хронических неинфекционных заболеваний.</a:t>
            </a:r>
          </a:p>
          <a:p>
            <a:pPr marL="457200" indent="-457200">
              <a:buAutoNum type="arabicPeriod" startAt="3"/>
            </a:pPr>
            <a:r>
              <a:rPr lang="ru-RU" sz="2000" dirty="0" smtClean="0">
                <a:solidFill>
                  <a:schemeClr val="tx2"/>
                </a:solidFill>
              </a:rPr>
              <a:t>Высокая распространенность основных факторов риска развития  </a:t>
            </a:r>
            <a:r>
              <a:rPr lang="ru-RU" sz="2000" dirty="0">
                <a:solidFill>
                  <a:schemeClr val="tx2"/>
                </a:solidFill>
              </a:rPr>
              <a:t>хронических неинфекционных </a:t>
            </a:r>
            <a:r>
              <a:rPr lang="ru-RU" sz="2000" dirty="0" smtClean="0">
                <a:solidFill>
                  <a:schemeClr val="tx2"/>
                </a:solidFill>
              </a:rPr>
              <a:t>заболеваний.</a:t>
            </a:r>
          </a:p>
          <a:p>
            <a:pPr marL="457200" indent="-457200">
              <a:buAutoNum type="arabicPeriod" startAt="3"/>
            </a:pPr>
            <a:r>
              <a:rPr lang="ru-RU" sz="2000" dirty="0">
                <a:solidFill>
                  <a:schemeClr val="tx2"/>
                </a:solidFill>
              </a:rPr>
              <a:t>О</a:t>
            </a:r>
            <a:r>
              <a:rPr lang="ru-RU" sz="2000" dirty="0" smtClean="0">
                <a:solidFill>
                  <a:schemeClr val="tx2"/>
                </a:solidFill>
              </a:rPr>
              <a:t>тсутствие возможности проведения дистанционного группового обучения медицинских работников в связи с кадровым дефицитом. </a:t>
            </a:r>
          </a:p>
          <a:p>
            <a:pPr marL="457200" indent="-457200">
              <a:buAutoNum type="arabicPeriod" startAt="3"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 startAt="3"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 startAt="3"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 startAt="3"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 startAt="3"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6052966"/>
            <a:ext cx="310673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«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Маршрут здоровья»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67544" y="10835"/>
            <a:ext cx="8676456" cy="725488"/>
          </a:xfrm>
          <a:noFill/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ru-RU" sz="2200" dirty="0" smtClean="0">
                <a:solidFill>
                  <a:schemeClr val="accent1"/>
                </a:solidFill>
              </a:rPr>
              <a:t/>
            </a:r>
            <a:br>
              <a:rPr lang="ru-RU" sz="22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 </a:t>
            </a:r>
            <a:br>
              <a:rPr lang="ru-RU" sz="2200" dirty="0" smtClean="0">
                <a:solidFill>
                  <a:schemeClr val="accent1"/>
                </a:solidFill>
              </a:rPr>
            </a:br>
            <a:endParaRPr lang="ru-RU" sz="22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217488" y="1772378"/>
            <a:ext cx="8834438" cy="446493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/>
        </p:spPr>
        <p:txBody>
          <a:bodyPr lIns="0" tIns="0" rIns="0" bIns="0"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ЭТОМ  среди 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сельских жителей </a:t>
            </a:r>
            <a:endParaRPr lang="ru-RU" sz="2400" b="1" dirty="0" smtClean="0">
              <a:solidFill>
                <a:srgbClr val="1F497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2000" b="1" dirty="0">
              <a:solidFill>
                <a:srgbClr val="1F497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меньше лиц с высоким уровнем холестерина </a:t>
            </a: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8 и более </a:t>
            </a:r>
            <a:r>
              <a:rPr lang="ru-RU" sz="2000" b="1" dirty="0" err="1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ммоль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/л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 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(от </a:t>
            </a: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0,7 до 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7,3%</a:t>
            </a:r>
            <a:r>
              <a:rPr lang="ru-RU" sz="2000" b="1" i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 районах области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ru-RU" sz="2000" b="1" dirty="0">
              <a:solidFill>
                <a:srgbClr val="1F497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опулярна оздоровительная (скандинавская) ходьба</a:t>
            </a:r>
            <a:endParaRPr lang="ru-RU" sz="2000" b="1" dirty="0">
              <a:solidFill>
                <a:srgbClr val="1F497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ru-RU" sz="2000" b="1" dirty="0" smtClean="0">
              <a:solidFill>
                <a:srgbClr val="1F497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2000" b="1" dirty="0">
              <a:solidFill>
                <a:srgbClr val="1F497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2000" b="1" dirty="0">
              <a:solidFill>
                <a:srgbClr val="1F497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11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222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5237" cy="8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РЕГИОНАЛЬНЫЙ ПРОЕКТ </a:t>
            </a:r>
            <a:br>
              <a:rPr lang="ru-RU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РЕЗУЛЬТАТЫ 2017 года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5" y="962284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144" y="6597352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2275123" cy="77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i_4pgEKXhNT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4" y="3885035"/>
            <a:ext cx="3024138" cy="2278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Lenovo\Desktop\КОНФЕРЕНЦИЯ ЦНИОИЗ 2017 в2\итоговый вариант  к декабрю 2017\25216051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19644"/>
            <a:ext cx="2945903" cy="2209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Lenovo\Desktop\КОНФЕРЕНЦИЯ ЦНИОИЗ 2017 в2\итоговый вариант  к декабрю 2017\2208a-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02" y="3950424"/>
            <a:ext cx="2147866" cy="2147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2923175" y="3481096"/>
            <a:ext cx="508620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</a:rPr>
              <a:t>п. </a:t>
            </a:r>
            <a:r>
              <a:rPr lang="ru-RU" b="1" dirty="0" err="1">
                <a:solidFill>
                  <a:prstClr val="white"/>
                </a:solidFill>
              </a:rPr>
              <a:t>Катайга</a:t>
            </a:r>
            <a:r>
              <a:rPr lang="ru-RU" b="1" dirty="0">
                <a:solidFill>
                  <a:prstClr val="white"/>
                </a:solidFill>
              </a:rPr>
              <a:t> 230 км от </a:t>
            </a:r>
            <a:r>
              <a:rPr lang="ru-RU" b="1" dirty="0" smtClean="0">
                <a:solidFill>
                  <a:prstClr val="white"/>
                </a:solidFill>
              </a:rPr>
              <a:t>РБ </a:t>
            </a:r>
            <a:r>
              <a:rPr lang="ru-RU" b="1" dirty="0">
                <a:solidFill>
                  <a:prstClr val="white"/>
                </a:solidFill>
              </a:rPr>
              <a:t>и 518 км от Томска </a:t>
            </a:r>
          </a:p>
        </p:txBody>
      </p:sp>
    </p:spTree>
    <p:extLst>
      <p:ext uri="{BB962C8B-B14F-4D97-AF65-F5344CB8AC3E}">
        <p14:creationId xmlns:p14="http://schemas.microsoft.com/office/powerpoint/2010/main" val="23942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67544" y="10835"/>
            <a:ext cx="8676456" cy="725488"/>
          </a:xfrm>
          <a:noFill/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ru-RU" sz="2200" dirty="0" smtClean="0">
                <a:solidFill>
                  <a:schemeClr val="accent1"/>
                </a:solidFill>
              </a:rPr>
              <a:t/>
            </a:r>
            <a:br>
              <a:rPr lang="ru-RU" sz="22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 </a:t>
            </a:r>
            <a:br>
              <a:rPr lang="ru-RU" sz="2200" dirty="0" smtClean="0">
                <a:solidFill>
                  <a:schemeClr val="accent1"/>
                </a:solidFill>
              </a:rPr>
            </a:br>
            <a:endParaRPr lang="ru-RU" sz="2200" b="1" dirty="0" smtClean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2226" name="Группа 4"/>
          <p:cNvGrpSpPr>
            <a:grpSpLocks/>
          </p:cNvGrpSpPr>
          <p:nvPr/>
        </p:nvGrpSpPr>
        <p:grpSpPr bwMode="auto">
          <a:xfrm>
            <a:off x="180180" y="1484784"/>
            <a:ext cx="8909051" cy="4824536"/>
            <a:chOff x="-497472" y="-375250"/>
            <a:chExt cx="5987837" cy="1570406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-497472" y="-375250"/>
              <a:ext cx="5987837" cy="1570406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anchor="ctr"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-447324" y="-306350"/>
              <a:ext cx="5937689" cy="13793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2000" b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ПРОБЛЕМЫ                                                                            </a:t>
              </a:r>
              <a:endParaRPr lang="ru-RU" sz="20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buFont typeface="Calibri" pitchFamily="34" charset="0"/>
                <a:buAutoNum type="arabicPeriod"/>
              </a:pPr>
              <a:r>
                <a:rPr lang="ru-RU" sz="2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Высокая частота артериальной гипертензии 3 степени 14,4%</a:t>
              </a:r>
            </a:p>
            <a:p>
              <a:pPr>
                <a:lnSpc>
                  <a:spcPct val="90000"/>
                </a:lnSpc>
              </a:pPr>
              <a:r>
                <a:rPr lang="ru-RU" sz="2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 (от 5 до 30% в районах области)</a:t>
              </a:r>
              <a:endParaRPr lang="ru-RU" sz="2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2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2.Большинство </a:t>
              </a:r>
              <a:r>
                <a:rPr lang="ru-RU" sz="2000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пациентов с артериальной гипертензией (АГ) </a:t>
              </a:r>
              <a:endParaRPr lang="ru-RU" sz="2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2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не </a:t>
              </a:r>
              <a:r>
                <a:rPr lang="ru-RU" sz="2000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достигают  целевого уровня АД и остаются вне зоны   </a:t>
              </a:r>
              <a:endParaRPr lang="ru-RU" sz="2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2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профилактического воздействия</a:t>
              </a:r>
            </a:p>
            <a:p>
              <a:pPr>
                <a:lnSpc>
                  <a:spcPct val="90000"/>
                </a:lnSpc>
              </a:pPr>
              <a:endParaRPr lang="ru-RU" sz="2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2000" b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 </a:t>
              </a:r>
              <a:r>
                <a:rPr lang="ru-RU" sz="2000" b="1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ПРИЧИНЫ  </a:t>
              </a:r>
              <a:r>
                <a:rPr lang="ru-RU" sz="2000" i="1" u="sng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неэффективного лечения артериальной гипертензии</a:t>
              </a:r>
              <a:r>
                <a:rPr lang="ru-RU" sz="20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:</a:t>
              </a:r>
            </a:p>
            <a:p>
              <a:pPr>
                <a:lnSpc>
                  <a:spcPct val="90000"/>
                </a:lnSpc>
              </a:pPr>
              <a:r>
                <a:rPr lang="ru-RU" sz="20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-низкая приверженность  пациентов к лечению;</a:t>
              </a: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20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-</a:t>
              </a:r>
              <a:r>
                <a:rPr lang="ru-RU" sz="2000" i="1" dirty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недостаточный медицинский контроль (диспансерное </a:t>
              </a:r>
              <a:r>
                <a:rPr lang="ru-RU" sz="2000" i="1" dirty="0" smtClean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наблюдение)  и </a:t>
              </a: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2000" i="1" dirty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ru-RU" sz="2000" i="1" dirty="0" smtClean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эффективность </a:t>
              </a:r>
              <a:r>
                <a:rPr lang="ru-RU" sz="2000" i="1" dirty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профилактического консультирования</a:t>
              </a:r>
              <a:r>
                <a:rPr lang="ru-RU" sz="2000" b="1" i="1" dirty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 </a:t>
              </a:r>
              <a:endParaRPr lang="ru-RU" sz="2000" b="1" i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endParaRPr lang="ru-RU" sz="20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3. </a:t>
              </a:r>
              <a:r>
                <a:rPr lang="ru-RU" sz="2000" dirty="0" smtClean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Высокая частота курения с достаточной интенсивностью, особенно у     женщин</a:t>
              </a:r>
              <a:r>
                <a:rPr lang="ru-RU" sz="2000" dirty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 </a:t>
              </a:r>
              <a:r>
                <a:rPr lang="ru-RU" sz="2000" dirty="0" smtClean="0">
                  <a:solidFill>
                    <a:schemeClr val="tx2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(более 30%)</a:t>
              </a:r>
              <a:endParaRPr lang="ru-RU" sz="20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endParaRPr lang="ru-RU" sz="11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sz="11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5222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5237" cy="8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РЕГИОНАЛЬНЫЙ ПРОЕКТ </a:t>
            </a:r>
            <a:br>
              <a:rPr lang="ru-RU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РЕЗУЛЬТАТЫ 2017 года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5" y="962284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144" y="6597352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2275123" cy="77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5" descr="C:\Documents and Settings\All Users\Documents\Work\Omron\Фото для презентации\Pictur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1571612"/>
            <a:ext cx="1188857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28" descr="КУР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360" y="5373215"/>
            <a:ext cx="1204027" cy="80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71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67544" y="10835"/>
            <a:ext cx="8676456" cy="725488"/>
          </a:xfrm>
          <a:noFill/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ru-RU" sz="2200" dirty="0" smtClean="0">
                <a:solidFill>
                  <a:schemeClr val="accent1"/>
                </a:solidFill>
              </a:rPr>
              <a:t/>
            </a:r>
            <a:br>
              <a:rPr lang="ru-RU" sz="22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 </a:t>
            </a:r>
            <a:br>
              <a:rPr lang="ru-RU" sz="2200" dirty="0" smtClean="0">
                <a:solidFill>
                  <a:schemeClr val="accent1"/>
                </a:solidFill>
              </a:rPr>
            </a:br>
            <a:r>
              <a:rPr lang="ru-RU" sz="2200" b="1" dirty="0" smtClean="0">
                <a:solidFill>
                  <a:srgbClr val="1F497D"/>
                </a:solidFill>
                <a:latin typeface="Arial" charset="0"/>
              </a:rPr>
              <a:t>ОБРАЗОВАТЕЛЬНЫЙ ПРОЕКТ ДЛЯ МЕДИЦИНСКИХ РАБОТНИКОВ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ru-RU" sz="2200" b="1" dirty="0" smtClean="0">
                <a:solidFill>
                  <a:schemeClr val="tx2"/>
                </a:solidFill>
                <a:latin typeface="Arial" charset="0"/>
              </a:rPr>
              <a:t>2018-2019 годы)   </a:t>
            </a:r>
          </a:p>
        </p:txBody>
      </p:sp>
      <p:grpSp>
        <p:nvGrpSpPr>
          <p:cNvPr id="52233" name="Группа 9"/>
          <p:cNvGrpSpPr>
            <a:grpSpLocks/>
          </p:cNvGrpSpPr>
          <p:nvPr/>
        </p:nvGrpSpPr>
        <p:grpSpPr bwMode="auto">
          <a:xfrm>
            <a:off x="145778" y="1044589"/>
            <a:ext cx="8856662" cy="3456384"/>
            <a:chOff x="-504066" y="-848378"/>
            <a:chExt cx="5952768" cy="2759015"/>
          </a:xfrm>
        </p:grpSpPr>
        <p:sp>
          <p:nvSpPr>
            <p:cNvPr id="11" name="Автофигура 2"/>
            <p:cNvSpPr>
              <a:spLocks noChangeArrowheads="1"/>
            </p:cNvSpPr>
            <p:nvPr/>
          </p:nvSpPr>
          <p:spPr bwMode="auto">
            <a:xfrm>
              <a:off x="-500865" y="-789381"/>
              <a:ext cx="1341212" cy="2679207"/>
            </a:xfrm>
            <a:prstGeom prst="roundRect">
              <a:avLst>
                <a:gd name="adj" fmla="val 10394"/>
              </a:avLst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Цель</a:t>
              </a:r>
              <a:endParaRPr lang="ru-RU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повышение образовательного уровня 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медицинских </a:t>
              </a: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работников ПМСП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и активизация профилактической работы в отдаленных населенных пунктах</a:t>
              </a:r>
            </a:p>
          </p:txBody>
        </p:sp>
        <p:sp>
          <p:nvSpPr>
            <p:cNvPr id="12" name="Автофигура 2"/>
            <p:cNvSpPr>
              <a:spLocks noChangeArrowheads="1"/>
            </p:cNvSpPr>
            <p:nvPr/>
          </p:nvSpPr>
          <p:spPr bwMode="auto">
            <a:xfrm>
              <a:off x="873758" y="-825383"/>
              <a:ext cx="1409501" cy="2700018"/>
            </a:xfrm>
            <a:prstGeom prst="roundRect">
              <a:avLst>
                <a:gd name="adj" fmla="val 10394"/>
              </a:avLst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lIns="0" tIns="0" rIns="0" bIns="0" upright="1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Задачи       </a:t>
              </a:r>
              <a:r>
                <a:rPr lang="ru-RU" sz="1600" i="1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повысить</a:t>
              </a:r>
              <a:endParaRPr lang="ru-RU" sz="1600" kern="0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-уровень профессиональных знаний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-эффективность выявления и коррекции факторов риска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-готовность к активному ДН</a:t>
              </a:r>
              <a:r>
                <a:rPr lang="ru-RU" sz="1400" b="1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 </a:t>
              </a:r>
              <a:r>
                <a:rPr lang="ru-RU" sz="1100" kern="0" spc="-5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 </a:t>
              </a:r>
              <a:r>
                <a:rPr lang="ru-RU" sz="1600" kern="0" spc="-5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в отдаленных населенных пунктах</a:t>
              </a:r>
              <a:endParaRPr lang="ru-RU" sz="1600" kern="0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3" name="Автофигура 2"/>
            <p:cNvSpPr>
              <a:spLocks noChangeArrowheads="1"/>
            </p:cNvSpPr>
            <p:nvPr/>
          </p:nvSpPr>
          <p:spPr bwMode="auto">
            <a:xfrm>
              <a:off x="2340544" y="-789381"/>
              <a:ext cx="1503396" cy="2700018"/>
            </a:xfrm>
            <a:prstGeom prst="roundRect">
              <a:avLst>
                <a:gd name="adj" fmla="val 10394"/>
              </a:avLst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lIns="0" tIns="0" rIns="0" bIns="0" upright="1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kern="0" dirty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1600" b="1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Мероприятия</a:t>
              </a:r>
              <a:endParaRPr lang="ru-RU" sz="1600" kern="0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видео-семинары;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для пилотных РБ</a:t>
              </a: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: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анкетирование; </a:t>
              </a:r>
              <a:r>
                <a:rPr lang="ru-RU" sz="1600" kern="0" dirty="0" smtClean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семинарские занятия;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 smtClean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мастер-классы; </a:t>
              </a: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внедрение алгоритмов диспансерного посещения; оснащение рабочего места</a:t>
              </a:r>
            </a:p>
          </p:txBody>
        </p:sp>
        <p:sp>
          <p:nvSpPr>
            <p:cNvPr id="14" name="Автофигура 2"/>
            <p:cNvSpPr>
              <a:spLocks noChangeArrowheads="1"/>
            </p:cNvSpPr>
            <p:nvPr/>
          </p:nvSpPr>
          <p:spPr bwMode="auto">
            <a:xfrm>
              <a:off x="3903692" y="-789381"/>
              <a:ext cx="1545010" cy="2679208"/>
            </a:xfrm>
            <a:prstGeom prst="roundRect">
              <a:avLst>
                <a:gd name="adj" fmla="val 10394"/>
              </a:avLst>
            </a:prstGeom>
            <a:noFill/>
            <a:ln w="19050">
              <a:solidFill>
                <a:srgbClr val="006666"/>
              </a:solidFill>
              <a:round/>
              <a:headEnd/>
              <a:tailEnd/>
            </a:ln>
            <a:extLst/>
          </p:spPr>
          <p:txBody>
            <a:bodyPr lIns="0" tIns="0" rIns="0" bIns="0" upright="1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Ожидаемые результаты</a:t>
              </a:r>
              <a:endParaRPr lang="ru-RU" sz="1600" kern="0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-</a:t>
              </a: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повышение эффективности управления факторами риска, лечения, медицинского контроля (ДН), приверженности пациентов к лечению,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sysClr val="windowText" lastClr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-снижение риска  сердечно-сосудистых осложнений (ССО)</a:t>
              </a: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/>
          </p:nvSpPr>
          <p:spPr bwMode="auto">
            <a:xfrm>
              <a:off x="-504066" y="-848378"/>
              <a:ext cx="5950634" cy="2746009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anchor="ctr"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52228" name="Прямоугольник 19"/>
          <p:cNvSpPr>
            <a:spLocks noChangeArrowheads="1"/>
          </p:cNvSpPr>
          <p:nvPr/>
        </p:nvSpPr>
        <p:spPr bwMode="auto">
          <a:xfrm>
            <a:off x="641350" y="4581128"/>
            <a:ext cx="7702763" cy="207441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Критерии эффективности: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увеличение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доли лиц с АГ с целевым уровня АД; </a:t>
            </a:r>
            <a:endParaRPr lang="ru-RU" sz="1600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уменьшение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доли лиц с высоким риском развития ССО</a:t>
            </a: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частоты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гипертонических кризов</a:t>
            </a: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обращений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 медицинской помощью</a:t>
            </a: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вызовов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СМП, госпитализаций, </a:t>
            </a:r>
            <a:endParaRPr lang="ru-RU" sz="1600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количества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случаев с временной нетрудоспособностью</a:t>
            </a:r>
          </a:p>
        </p:txBody>
      </p:sp>
      <p:pic>
        <p:nvPicPr>
          <p:cNvPr id="5222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188913"/>
            <a:ext cx="5349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101453" y="-16673"/>
            <a:ext cx="204254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ПУТИ РЕШЕНИЯ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142875" y="5429264"/>
            <a:ext cx="9001125" cy="119074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Региональный проект </a:t>
            </a:r>
            <a:b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"/>
            <a:ext cx="857224" cy="8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2875" y="928670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000108"/>
            <a:ext cx="8715436" cy="5539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Выводы:</a:t>
            </a:r>
          </a:p>
          <a:p>
            <a:pPr algn="just"/>
            <a:r>
              <a:rPr lang="ru-RU" sz="2200" b="1" dirty="0" smtClean="0">
                <a:solidFill>
                  <a:schemeClr val="tx2"/>
                </a:solidFill>
              </a:rPr>
              <a:t>1.Проект  активно поддержан  и реализован с помощью Администрации районов, сельских населенных пунктов,  РБ, районных управлений образования, МЧС, МВД.</a:t>
            </a:r>
          </a:p>
          <a:p>
            <a:pPr algn="just"/>
            <a:r>
              <a:rPr lang="ru-RU" sz="2200" b="1" dirty="0" smtClean="0">
                <a:solidFill>
                  <a:schemeClr val="tx2"/>
                </a:solidFill>
              </a:rPr>
              <a:t>2.Жители отдаленных населенных пунктов обучены вопросам формирования здорового образа жизни,  мотивированы на необходимость </a:t>
            </a:r>
            <a:r>
              <a:rPr lang="ru-RU" altLang="ru-RU" sz="2200" b="1" dirty="0" smtClean="0">
                <a:solidFill>
                  <a:schemeClr val="tx2"/>
                </a:solidFill>
              </a:rPr>
              <a:t>выбора продуктов здорового питания, </a:t>
            </a:r>
            <a:r>
              <a:rPr lang="ru-RU" sz="2200" b="1" dirty="0" smtClean="0">
                <a:solidFill>
                  <a:schemeClr val="tx2"/>
                </a:solidFill>
              </a:rPr>
              <a:t>отказа от курения и злоупотребления алкоголем,  на соблюдение рекомендаций по контролю уровня АД,  регулярному приему гипотензивных препаратов, обучены оказанию первой помощи.</a:t>
            </a:r>
          </a:p>
          <a:p>
            <a:endParaRPr lang="ru-RU" sz="2200" b="1" dirty="0" smtClean="0">
              <a:solidFill>
                <a:schemeClr val="tx2"/>
              </a:solidFill>
            </a:endParaRPr>
          </a:p>
          <a:p>
            <a:r>
              <a:rPr lang="ru-RU" sz="2200" b="1" dirty="0" smtClean="0">
                <a:solidFill>
                  <a:schemeClr val="tx2"/>
                </a:solidFill>
              </a:rPr>
              <a:t>ЗАКЛЮЧЕНИЕ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В вопросах формирования здорового образа жизни у населения отдаленных населенных пунктов необходим межведомственный подход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928670"/>
            <a:ext cx="310673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«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Маршрут здоровья»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4213" y="49530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СБЕРЕГИ САМОЕ ЦЕННОЕ!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8" y="4810125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Региональный проект </a:t>
            </a:r>
            <a:b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95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95275" y="10810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4033893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929586" y="2071678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19" y="1714488"/>
            <a:ext cx="4625611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714744" y="4000504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gradFill>
            <a:gsLst>
              <a:gs pos="5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28688"/>
            <a:ext cx="9144000" cy="142875"/>
          </a:xfrm>
          <a:prstGeom prst="rect">
            <a:avLst/>
          </a:prstGeom>
          <a:gradFill flip="none" rotWithShape="1">
            <a:gsLst>
              <a:gs pos="54000">
                <a:srgbClr val="F68B32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38" name="TextBox 12"/>
          <p:cNvSpPr txBox="1">
            <a:spLocks noChangeArrowheads="1"/>
          </p:cNvSpPr>
          <p:nvPr/>
        </p:nvSpPr>
        <p:spPr bwMode="auto">
          <a:xfrm>
            <a:off x="0" y="0"/>
            <a:ext cx="9396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</a:rPr>
              <a:t>Региональный проект «Маршрут здоровья»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908050"/>
            <a:ext cx="903605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</a:pPr>
            <a:r>
              <a:rPr lang="ru-RU" altLang="ru-RU" b="1" dirty="0">
                <a:solidFill>
                  <a:schemeClr val="tx2"/>
                </a:solidFill>
              </a:rPr>
              <a:t>Задачи: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altLang="ru-RU" dirty="0" smtClean="0">
                <a:solidFill>
                  <a:schemeClr val="tx2"/>
                </a:solidFill>
              </a:rPr>
              <a:t>Формирование координационного комитета проекта по сохранению </a:t>
            </a:r>
            <a:r>
              <a:rPr lang="ru-RU" altLang="ru-RU" dirty="0">
                <a:solidFill>
                  <a:schemeClr val="tx2"/>
                </a:solidFill>
              </a:rPr>
              <a:t>и </a:t>
            </a:r>
            <a:r>
              <a:rPr lang="ru-RU" altLang="ru-RU" dirty="0" smtClean="0">
                <a:solidFill>
                  <a:schemeClr val="tx2"/>
                </a:solidFill>
              </a:rPr>
              <a:t>укреплению </a:t>
            </a:r>
            <a:r>
              <a:rPr lang="ru-RU" altLang="ru-RU" dirty="0">
                <a:solidFill>
                  <a:schemeClr val="tx2"/>
                </a:solidFill>
              </a:rPr>
              <a:t>здоровья населения отделенных населенных пунктов </a:t>
            </a:r>
            <a:r>
              <a:rPr lang="ru-RU" altLang="ru-RU" dirty="0" smtClean="0">
                <a:solidFill>
                  <a:schemeClr val="tx2"/>
                </a:solidFill>
              </a:rPr>
              <a:t>на </a:t>
            </a:r>
            <a:r>
              <a:rPr lang="ru-RU" altLang="ru-RU" dirty="0">
                <a:solidFill>
                  <a:schemeClr val="tx2"/>
                </a:solidFill>
              </a:rPr>
              <a:t>основе межведомственного </a:t>
            </a:r>
            <a:r>
              <a:rPr lang="ru-RU" altLang="ru-RU" dirty="0" smtClean="0">
                <a:solidFill>
                  <a:schemeClr val="tx2"/>
                </a:solidFill>
              </a:rPr>
              <a:t>взаимодействия.</a:t>
            </a:r>
            <a:endParaRPr lang="ru-RU" altLang="ru-RU" dirty="0">
              <a:solidFill>
                <a:schemeClr val="tx2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altLang="ru-RU" dirty="0">
                <a:solidFill>
                  <a:schemeClr val="tx2"/>
                </a:solidFill>
              </a:rPr>
              <a:t>Повышение уровня информированности населения в отношении  причин заболеваний и их последствий, здорового образа жизни и условий, способствующих сохранению здоровья.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altLang="ru-RU" dirty="0" smtClean="0">
                <a:solidFill>
                  <a:schemeClr val="tx2"/>
                </a:solidFill>
              </a:rPr>
              <a:t>Повышение мотивации </a:t>
            </a:r>
            <a:r>
              <a:rPr lang="ru-RU" altLang="ru-RU" dirty="0">
                <a:solidFill>
                  <a:schemeClr val="tx2"/>
                </a:solidFill>
              </a:rPr>
              <a:t>к регулярному прохождению профилактических медицинских осмотров и диспансеризации.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altLang="ru-RU" dirty="0">
                <a:solidFill>
                  <a:schemeClr val="tx2"/>
                </a:solidFill>
              </a:rPr>
              <a:t>Популяризация и повышение престижа здорового образа жизни, прежде всего физической активности, отказа от употребления табака и злоупотребления алкоголем, выбора здорового питания для снижения риска развития заболеваний через внедрение инновационных  подходов в пропаганде здорового образа жизни.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altLang="ru-RU" dirty="0">
                <a:solidFill>
                  <a:schemeClr val="tx2"/>
                </a:solidFill>
              </a:rPr>
              <a:t>Своевременное выявление и коррекция факторов риска </a:t>
            </a:r>
            <a:r>
              <a:rPr lang="ru-RU" altLang="ru-RU" dirty="0" smtClean="0">
                <a:solidFill>
                  <a:schemeClr val="tx2"/>
                </a:solidFill>
              </a:rPr>
              <a:t>развития </a:t>
            </a:r>
            <a:r>
              <a:rPr lang="ru-RU" altLang="ru-RU" dirty="0">
                <a:solidFill>
                  <a:srgbClr val="1F497D"/>
                </a:solidFill>
              </a:rPr>
              <a:t>хронических неинфекционных заболеваний</a:t>
            </a:r>
            <a:r>
              <a:rPr lang="ru-RU" altLang="ru-RU" dirty="0" smtClean="0">
                <a:solidFill>
                  <a:schemeClr val="tx2"/>
                </a:solidFill>
              </a:rPr>
              <a:t>, </a:t>
            </a:r>
            <a:r>
              <a:rPr lang="ru-RU" altLang="ru-RU" dirty="0">
                <a:solidFill>
                  <a:schemeClr val="tx2"/>
                </a:solidFill>
              </a:rPr>
              <a:t>обучение населения вопросам ведения здорового образа жизни.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altLang="ru-RU" dirty="0">
                <a:solidFill>
                  <a:schemeClr val="tx2"/>
                </a:solidFill>
              </a:rPr>
              <a:t>Повышение информированности администраций сельских поселений и  профессиональной компетенции медицинских работников </a:t>
            </a:r>
            <a:r>
              <a:rPr lang="ru-RU" altLang="ru-RU" dirty="0" smtClean="0">
                <a:solidFill>
                  <a:schemeClr val="tx2"/>
                </a:solidFill>
              </a:rPr>
              <a:t>в области  </a:t>
            </a:r>
            <a:r>
              <a:rPr lang="ru-RU" altLang="ru-RU" dirty="0">
                <a:solidFill>
                  <a:schemeClr val="tx2"/>
                </a:solidFill>
              </a:rPr>
              <a:t>сохранения и укрепления </a:t>
            </a:r>
            <a:r>
              <a:rPr lang="ru-RU" altLang="ru-RU" dirty="0" smtClean="0">
                <a:solidFill>
                  <a:schemeClr val="tx2"/>
                </a:solidFill>
              </a:rPr>
              <a:t>здоровья.</a:t>
            </a:r>
            <a:endParaRPr lang="ru-RU" altLang="ru-RU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</a:pPr>
            <a:endParaRPr lang="ru-RU" alt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125538"/>
            <a:ext cx="38512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2"/>
          <p:cNvSpPr txBox="1">
            <a:spLocks noChangeArrowheads="1"/>
          </p:cNvSpPr>
          <p:nvPr/>
        </p:nvSpPr>
        <p:spPr bwMode="auto">
          <a:xfrm>
            <a:off x="7524750" y="108267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52CD1"/>
                </a:solidFill>
              </a:rPr>
              <a:t>на 01.01.2017</a:t>
            </a:r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42875" y="1506538"/>
            <a:ext cx="3500438" cy="646112"/>
          </a:xfrm>
          <a:prstGeom prst="rect">
            <a:avLst/>
          </a:prstGeom>
          <a:solidFill>
            <a:srgbClr val="1E9818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Численность населения области – </a:t>
            </a:r>
            <a:r>
              <a:rPr lang="ru-RU" sz="2000" b="1">
                <a:solidFill>
                  <a:srgbClr val="F2EC08"/>
                </a:solidFill>
              </a:rPr>
              <a:t>1 078,9 </a:t>
            </a:r>
            <a:r>
              <a:rPr lang="ru-RU" sz="1600" b="1">
                <a:solidFill>
                  <a:schemeClr val="bg1"/>
                </a:solidFill>
              </a:rPr>
              <a:t>тыс. человек</a:t>
            </a:r>
          </a:p>
        </p:txBody>
      </p:sp>
      <p:sp>
        <p:nvSpPr>
          <p:cNvPr id="40964" name="TextBox 23"/>
          <p:cNvSpPr txBox="1">
            <a:spLocks noChangeArrowheads="1"/>
          </p:cNvSpPr>
          <p:nvPr/>
        </p:nvSpPr>
        <p:spPr bwMode="auto">
          <a:xfrm>
            <a:off x="334963" y="2781300"/>
            <a:ext cx="3544887" cy="646113"/>
          </a:xfrm>
          <a:prstGeom prst="rect">
            <a:avLst/>
          </a:prstGeom>
          <a:solidFill>
            <a:srgbClr val="1E9818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в том числе сельских жителей – </a:t>
            </a:r>
            <a:r>
              <a:rPr lang="ru-RU" sz="2000" b="1">
                <a:solidFill>
                  <a:srgbClr val="F2EC08"/>
                </a:solidFill>
              </a:rPr>
              <a:t>298,5 </a:t>
            </a:r>
            <a:r>
              <a:rPr lang="ru-RU" sz="1600" b="1">
                <a:solidFill>
                  <a:schemeClr val="bg1"/>
                </a:solidFill>
              </a:rPr>
              <a:t>тыс.</a:t>
            </a:r>
            <a:r>
              <a:rPr lang="ru-RU" sz="2000" b="1">
                <a:solidFill>
                  <a:srgbClr val="F2EC08"/>
                </a:solidFill>
              </a:rPr>
              <a:t> </a:t>
            </a:r>
            <a:r>
              <a:rPr lang="ru-RU" sz="1600" b="1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103688" y="4941888"/>
            <a:ext cx="6048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12</a:t>
            </a:r>
            <a:r>
              <a:rPr lang="ru-RU" sz="1400" b="1" dirty="0">
                <a:solidFill>
                  <a:srgbClr val="E46D0A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муниципальных образований из 20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являются районами, приравненным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к Крайнему Северу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4022725" y="1654175"/>
            <a:ext cx="501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4117975" y="1470025"/>
            <a:ext cx="504031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600" b="1">
                <a:solidFill>
                  <a:srgbClr val="1F497D"/>
                </a:solidFill>
              </a:rPr>
              <a:t> Площадь Томской области  – </a:t>
            </a:r>
            <a:r>
              <a:rPr lang="ru-RU" sz="2400" b="1">
                <a:solidFill>
                  <a:srgbClr val="00B050"/>
                </a:solidFill>
              </a:rPr>
              <a:t>314,4 </a:t>
            </a:r>
            <a:r>
              <a:rPr lang="ru-RU" sz="1600" b="1">
                <a:solidFill>
                  <a:srgbClr val="00B050"/>
                </a:solidFill>
              </a:rPr>
              <a:t>тыс.км²</a:t>
            </a:r>
          </a:p>
          <a:p>
            <a:pPr algn="just">
              <a:buClr>
                <a:srgbClr val="C00000"/>
              </a:buClr>
            </a:pPr>
            <a:r>
              <a:rPr lang="ru-RU" sz="1600" b="1">
                <a:solidFill>
                  <a:srgbClr val="00B050"/>
                </a:solidFill>
              </a:rPr>
              <a:t> </a:t>
            </a:r>
            <a:r>
              <a:rPr lang="ru-RU" sz="1600" b="1">
                <a:solidFill>
                  <a:srgbClr val="065494"/>
                </a:solidFill>
              </a:rPr>
              <a:t>Плотность населения </a:t>
            </a:r>
            <a:r>
              <a:rPr lang="ru-RU" sz="1600">
                <a:solidFill>
                  <a:srgbClr val="065494"/>
                </a:solidFill>
              </a:rPr>
              <a:t> - </a:t>
            </a:r>
            <a:r>
              <a:rPr lang="ru-RU" sz="2400" b="1">
                <a:solidFill>
                  <a:srgbClr val="00B050"/>
                </a:solidFill>
              </a:rPr>
              <a:t>3,4</a:t>
            </a:r>
            <a:r>
              <a:rPr lang="ru-RU" sz="1600" b="1">
                <a:solidFill>
                  <a:srgbClr val="00B050"/>
                </a:solidFill>
              </a:rPr>
              <a:t> человека на 1 км</a:t>
            </a:r>
            <a:r>
              <a:rPr lang="ru-RU" sz="1600" b="1" baseline="30000">
                <a:solidFill>
                  <a:srgbClr val="00B050"/>
                </a:solidFill>
              </a:rPr>
              <a:t> </a:t>
            </a:r>
            <a:r>
              <a:rPr lang="en-US" sz="1600" b="1" baseline="30000">
                <a:solidFill>
                  <a:srgbClr val="00B050"/>
                </a:solidFill>
              </a:rPr>
              <a:t>2</a:t>
            </a:r>
            <a:endParaRPr lang="ru-RU" sz="1600" b="1">
              <a:solidFill>
                <a:srgbClr val="00B050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ru-RU" sz="1600" b="1">
                <a:solidFill>
                  <a:srgbClr val="1F497D"/>
                </a:solidFill>
              </a:rPr>
              <a:t> Административно-территориальное деление: </a:t>
            </a:r>
          </a:p>
          <a:p>
            <a:pPr algn="just"/>
            <a:r>
              <a:rPr lang="ru-RU" sz="2400" b="1">
                <a:solidFill>
                  <a:srgbClr val="00B050"/>
                </a:solidFill>
              </a:rPr>
              <a:t>16</a:t>
            </a:r>
            <a:r>
              <a:rPr lang="ru-RU" sz="1600" b="1">
                <a:solidFill>
                  <a:srgbClr val="00B050"/>
                </a:solidFill>
              </a:rPr>
              <a:t> районов</a:t>
            </a:r>
          </a:p>
          <a:p>
            <a:pPr algn="just"/>
            <a:r>
              <a:rPr lang="ru-RU" sz="1600" b="1">
                <a:solidFill>
                  <a:srgbClr val="1F497D"/>
                </a:solidFill>
              </a:rPr>
              <a:t> В состав области входят </a:t>
            </a:r>
            <a:r>
              <a:rPr lang="ru-RU" sz="2400" b="1">
                <a:solidFill>
                  <a:srgbClr val="00B050"/>
                </a:solidFill>
              </a:rPr>
              <a:t>6</a:t>
            </a:r>
            <a:r>
              <a:rPr lang="ru-RU" sz="1600" b="1">
                <a:solidFill>
                  <a:srgbClr val="00B050"/>
                </a:solidFill>
              </a:rPr>
              <a:t> городов:</a:t>
            </a:r>
          </a:p>
          <a:p>
            <a:pPr algn="just"/>
            <a:r>
              <a:rPr lang="ru-RU" sz="1600" b="1">
                <a:solidFill>
                  <a:srgbClr val="1F497D"/>
                </a:solidFill>
              </a:rPr>
              <a:t> Томск, ЗАТО Северск, Стрежевой, Асино,</a:t>
            </a:r>
          </a:p>
          <a:p>
            <a:pPr algn="just"/>
            <a:r>
              <a:rPr lang="ru-RU" sz="1600" b="1">
                <a:solidFill>
                  <a:srgbClr val="1F497D"/>
                </a:solidFill>
              </a:rPr>
              <a:t> Колпашево, Кедровый</a:t>
            </a:r>
          </a:p>
          <a:p>
            <a:pPr algn="just"/>
            <a:r>
              <a:rPr lang="ru-RU" sz="1600" b="1">
                <a:solidFill>
                  <a:srgbClr val="1F497D"/>
                </a:solidFill>
              </a:rPr>
              <a:t> Сельские населенные пункты - </a:t>
            </a:r>
            <a:r>
              <a:rPr lang="ru-RU" sz="2400" b="1">
                <a:solidFill>
                  <a:srgbClr val="00B050"/>
                </a:solidFill>
              </a:rPr>
              <a:t>570</a:t>
            </a:r>
          </a:p>
          <a:p>
            <a:pPr algn="just"/>
            <a:endParaRPr lang="ru-RU" sz="1600" b="1">
              <a:solidFill>
                <a:srgbClr val="1F497D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ru-RU" sz="1600" b="1">
                <a:solidFill>
                  <a:srgbClr val="065494"/>
                </a:solidFill>
              </a:rPr>
              <a:t>  </a:t>
            </a:r>
            <a:endParaRPr lang="ru-RU" sz="1600" b="1" baseline="30000">
              <a:solidFill>
                <a:srgbClr val="00B05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9700" y="4913313"/>
            <a:ext cx="3816350" cy="88582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43313" y="214313"/>
            <a:ext cx="571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ТОМСКАЯ ОБЛАСТЬ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7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52388"/>
            <a:ext cx="1141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07950" y="4784725"/>
            <a:ext cx="4860925" cy="170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lumMod val="5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algn="ctr">
            <a:solidFill>
              <a:srgbClr val="3A6CD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Особенности Томской области: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16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неблагоприятные климатические условия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северных районах; </a:t>
            </a:r>
            <a:endParaRPr lang="ru-RU" sz="16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недостаточно развитая транспортная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инфраструктура в отдаленных населенных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пунктах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643438" y="5349875"/>
            <a:ext cx="576262" cy="298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76" name="Прямоугольник 11"/>
          <p:cNvSpPr>
            <a:spLocks noChangeArrowheads="1"/>
          </p:cNvSpPr>
          <p:nvPr/>
        </p:nvSpPr>
        <p:spPr bwMode="auto">
          <a:xfrm>
            <a:off x="1809750" y="4070350"/>
            <a:ext cx="2212975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572,7</a:t>
            </a:r>
            <a:r>
              <a:rPr lang="ru-RU" sz="1600" b="1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1600" b="1">
                <a:solidFill>
                  <a:schemeClr val="bg1"/>
                </a:solidFill>
                <a:cs typeface="Times New Roman" pitchFamily="18" charset="0"/>
              </a:rPr>
              <a:t>тыс. человек</a:t>
            </a:r>
            <a:endParaRPr lang="ru-RU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313" y="-53975"/>
            <a:ext cx="7635875" cy="10366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 </a:t>
            </a:r>
            <a:b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«Маршрут здоровья»</a:t>
            </a:r>
            <a:endParaRPr lang="ru-RU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9819" y="1340768"/>
            <a:ext cx="2969776" cy="2176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35896" y="1256025"/>
            <a:ext cx="2723795" cy="2778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753724" y="3898600"/>
            <a:ext cx="1944216" cy="2500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4" descr="http://mw2.google.com/mw-panoramio/photos/medium/26737907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67544" y="3911835"/>
            <a:ext cx="2794326" cy="2778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478699" y="4471799"/>
            <a:ext cx="2895680" cy="2029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994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52388"/>
            <a:ext cx="114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1357298"/>
            <a:ext cx="2143140" cy="2206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913" y="14288"/>
            <a:ext cx="6573837" cy="928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2138" y="4076700"/>
            <a:ext cx="38877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 здоровья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080425"/>
            <a:ext cx="8186738" cy="555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-28575"/>
            <a:ext cx="10144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1" y="6349024"/>
            <a:ext cx="7092280" cy="104312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287247" y="2122556"/>
            <a:ext cx="108495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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7130360" y="3741601"/>
            <a:ext cx="108495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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75617" y="3079882"/>
            <a:ext cx="108495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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06989" y="3204634"/>
            <a:ext cx="4918572" cy="3233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2923175" y="3158602"/>
            <a:ext cx="508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п. </a:t>
            </a:r>
            <a:r>
              <a:rPr lang="ru-RU" b="1" dirty="0" err="1">
                <a:solidFill>
                  <a:prstClr val="white"/>
                </a:solidFill>
              </a:rPr>
              <a:t>Катайга</a:t>
            </a:r>
            <a:r>
              <a:rPr lang="ru-RU" b="1" dirty="0">
                <a:solidFill>
                  <a:prstClr val="white"/>
                </a:solidFill>
              </a:rPr>
              <a:t> 230 км от </a:t>
            </a:r>
            <a:r>
              <a:rPr lang="ru-RU" b="1" dirty="0" smtClean="0">
                <a:solidFill>
                  <a:prstClr val="white"/>
                </a:solidFill>
              </a:rPr>
              <a:t>РБ </a:t>
            </a:r>
            <a:r>
              <a:rPr lang="ru-RU" b="1" dirty="0">
                <a:solidFill>
                  <a:prstClr val="white"/>
                </a:solidFill>
              </a:rPr>
              <a:t>и 518 км от Томска </a:t>
            </a:r>
          </a:p>
        </p:txBody>
      </p:sp>
      <p:sp>
        <p:nvSpPr>
          <p:cNvPr id="25" name="Скругленный прямоугольник 4"/>
          <p:cNvSpPr>
            <a:spLocks noGrp="1"/>
          </p:cNvSpPr>
          <p:nvPr>
            <p:ph idx="1"/>
          </p:nvPr>
        </p:nvSpPr>
        <p:spPr>
          <a:xfrm>
            <a:off x="3882537" y="4941168"/>
            <a:ext cx="5256585" cy="377974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п. Белый Яр - 50 км от РБ и 363 км от Томска</a:t>
            </a:r>
            <a:endParaRPr lang="ru-RU" sz="1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65675" y="4127298"/>
            <a:ext cx="5400601" cy="430414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г. Кедровый -  235 км от РБ и 485 км от Томска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2268901" y="5687305"/>
            <a:ext cx="4894807" cy="433214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с. Парбиг - 99 км от РБ и 310 км от Томска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0" y="2425588"/>
            <a:ext cx="2531429" cy="674599"/>
            <a:chOff x="2690560" y="117769"/>
            <a:chExt cx="2531429" cy="67459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690560" y="117769"/>
              <a:ext cx="2531429" cy="65244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774822" y="139920"/>
              <a:ext cx="2447167" cy="652448"/>
            </a:xfrm>
            <a:prstGeom prst="rect">
              <a:avLst/>
            </a:prstGeom>
            <a:ln>
              <a:solidFill>
                <a:schemeClr val="accent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расстояние до РБ 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от 19 км до 235 км</a:t>
              </a:r>
              <a:endPara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276329" y="5025585"/>
            <a:ext cx="108495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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2066960" cy="1968002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6970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45232" y="44269"/>
            <a:ext cx="6870258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Доставка населения малочисленных населенных пунктов (до </a:t>
            </a: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человек)</a:t>
            </a:r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813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87313"/>
            <a:ext cx="10128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Прямоугольник 3"/>
          <p:cNvSpPr>
            <a:spLocks noChangeArrowheads="1"/>
          </p:cNvSpPr>
          <p:nvPr/>
        </p:nvSpPr>
        <p:spPr bwMode="auto">
          <a:xfrm>
            <a:off x="0" y="5934075"/>
            <a:ext cx="261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solidFill>
                <a:srgbClr val="1F497D"/>
              </a:solidFill>
            </a:endParaRP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Летний период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8136" name="Прямоугольник 9"/>
          <p:cNvSpPr>
            <a:spLocks noChangeArrowheads="1"/>
          </p:cNvSpPr>
          <p:nvPr/>
        </p:nvSpPr>
        <p:spPr bwMode="auto">
          <a:xfrm>
            <a:off x="-252413" y="3860800"/>
            <a:ext cx="338772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Весенний период 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8139" name="Прямоугольник 10"/>
          <p:cNvSpPr>
            <a:spLocks noChangeArrowheads="1"/>
          </p:cNvSpPr>
          <p:nvPr/>
        </p:nvSpPr>
        <p:spPr bwMode="auto">
          <a:xfrm>
            <a:off x="3258232" y="3856064"/>
            <a:ext cx="3492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Снегоход «Буран»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8142" name="Прямоугольник 12"/>
          <p:cNvSpPr>
            <a:spLocks noChangeArrowheads="1"/>
          </p:cNvSpPr>
          <p:nvPr/>
        </p:nvSpPr>
        <p:spPr bwMode="auto">
          <a:xfrm>
            <a:off x="2827338" y="2276475"/>
            <a:ext cx="340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Передвижные медицинские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комплексы </a:t>
            </a:r>
            <a:r>
              <a:rPr lang="ru-RU" b="1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48143" name="Прямоугольник 22"/>
          <p:cNvSpPr>
            <a:spLocks noChangeArrowheads="1"/>
          </p:cNvSpPr>
          <p:nvPr/>
        </p:nvSpPr>
        <p:spPr bwMode="auto">
          <a:xfrm>
            <a:off x="3923928" y="6423303"/>
            <a:ext cx="1920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Автотранспорт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23" name="Содержимое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251520" y="1512642"/>
            <a:ext cx="2971800" cy="2173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Рисунок 25" descr="C:\Users\Lenovo\Desktop\КОНФЕРЕНЦИЯ ЦНИОИЗ 2017 в2\доклад ТОКБ 2017\IMG-20171117-WA0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56" y="1486721"/>
            <a:ext cx="2879452" cy="2248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3457" y="3452122"/>
            <a:ext cx="6610791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 50 человек из 4-5 населённых пунктов в районе 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 descr="D:\РАБОЧИЙ СТОЛ 2017!\Фото маршрут здоровья\Кедровый\126___07\IMG_4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8665" y="4383133"/>
            <a:ext cx="2489098" cy="1947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3" descr="C:\Users\Lenovo\Desktop\КОНФЕРЕНЦИЯ ЦНИОИЗ 2017 в2\доклад ТОКБ 2017\IMG-20170821-WA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8" y="4383133"/>
            <a:ext cx="2981966" cy="1678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Lenovo\Desktop\КОНФЕРЕНЦИЯ ЦНИОИЗ 2017 в2\доклад ТОКБ 2017\IMG-20171117-WA0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36" y="1434316"/>
            <a:ext cx="1689078" cy="2252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1" name="Прямоугольник 30"/>
          <p:cNvSpPr/>
          <p:nvPr/>
        </p:nvSpPr>
        <p:spPr>
          <a:xfrm>
            <a:off x="422521" y="1174702"/>
            <a:ext cx="3645423" cy="598114"/>
          </a:xfrm>
          <a:prstGeom prst="rect">
            <a:avLst/>
          </a:prstGeom>
          <a:solidFill>
            <a:srgbClr val="29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ВСЕГО: 540 человек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из 64 населенных пунктов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79" y="4509120"/>
            <a:ext cx="1609371" cy="11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0329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913" y="14288"/>
            <a:ext cx="6573837" cy="928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2138" y="4076700"/>
            <a:ext cx="38877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 здоровья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86056" y="6531268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7" y="1071563"/>
            <a:ext cx="6547972" cy="444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-28575"/>
            <a:ext cx="10144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1" y="6349024"/>
            <a:ext cx="7092280" cy="104312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280550" y="1639924"/>
            <a:ext cx="136842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FF9900"/>
                </a:solidFill>
                <a:latin typeface="Arial Narrow" pitchFamily="34" charset="0"/>
                <a:sym typeface="Webdings" pitchFamily="18" charset="2"/>
              </a:rPr>
              <a:t>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355539" y="4482334"/>
            <a:ext cx="1218448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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6700698" y="1965620"/>
            <a:ext cx="12223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FF9900"/>
                </a:solidFill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1400" b="1" dirty="0">
              <a:solidFill>
                <a:srgbClr val="FF9900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ru-RU" sz="1400" b="1" dirty="0" smtClean="0">
              <a:solidFill>
                <a:srgbClr val="FF9900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ru-RU" sz="2800" b="1" dirty="0" smtClean="0">
              <a:solidFill>
                <a:srgbClr val="FF99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ОВП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99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3300002" y="5373894"/>
            <a:ext cx="12223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2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ФП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051721" y="5108182"/>
            <a:ext cx="136842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333399"/>
                </a:solidFill>
                <a:latin typeface="Arial Narrow" pitchFamily="34" charset="0"/>
                <a:sym typeface="Webdings" pitchFamily="18" charset="2"/>
              </a:rPr>
              <a:t></a:t>
            </a: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6697115" y="4869160"/>
            <a:ext cx="12223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ru-RU" sz="35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3500" b="1" dirty="0" smtClean="0">
                <a:solidFill>
                  <a:srgbClr val="333399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ФАП</a:t>
            </a:r>
            <a:r>
              <a:rPr lang="ru-RU" sz="2800" b="1" dirty="0" smtClean="0">
                <a:solidFill>
                  <a:srgbClr val="3333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5222945" y="2902475"/>
            <a:ext cx="136842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dirty="0" smtClean="0">
                <a:solidFill>
                  <a:srgbClr val="669900"/>
                </a:solidFill>
                <a:latin typeface="Arial Narrow" pitchFamily="34" charset="0"/>
                <a:sym typeface="Webdings" pitchFamily="18" charset="2"/>
              </a:rPr>
              <a:t></a:t>
            </a: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6573987" y="3155429"/>
            <a:ext cx="12223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7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Амбулаторий</a:t>
            </a:r>
            <a:r>
              <a:rPr lang="ru-RU" sz="20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142984"/>
            <a:ext cx="154845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46"/>
            <a:ext cx="2066960" cy="1968002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6538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0" y="0"/>
            <a:ext cx="6858000" cy="928688"/>
          </a:xfrm>
          <a:prstGeom prst="rect">
            <a:avLst/>
          </a:prstGeom>
          <a:gradFill>
            <a:gsLst>
              <a:gs pos="84000">
                <a:srgbClr val="3A6CDA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913" y="14288"/>
            <a:ext cx="6573837" cy="928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Ключевые Участники регионального проекта 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3409370"/>
              </p:ext>
            </p:extLst>
          </p:nvPr>
        </p:nvGraphicFramePr>
        <p:xfrm>
          <a:off x="51941" y="1057499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71802" y="4286256"/>
            <a:ext cx="38877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Маршрут здоровья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928688"/>
            <a:ext cx="9001125" cy="142875"/>
          </a:xfrm>
          <a:prstGeom prst="rect">
            <a:avLst/>
          </a:prstGeom>
          <a:gradFill flip="none" rotWithShape="1">
            <a:gsLst>
              <a:gs pos="38000">
                <a:srgbClr val="F68B32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313" y="6500813"/>
            <a:ext cx="928687" cy="214312"/>
          </a:xfrm>
          <a:prstGeom prst="rect">
            <a:avLst/>
          </a:prstGeom>
          <a:solidFill>
            <a:srgbClr val="3A6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7111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88900"/>
            <a:ext cx="10128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3" descr="C:\Documents and Settings\Администратор\Рабочий стол\Новая папка\3529940d975a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888" y="843930"/>
            <a:ext cx="2404507" cy="230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1309</Words>
  <Application>Microsoft Office PowerPoint</Application>
  <PresentationFormat>Экран (4:3)</PresentationFormat>
  <Paragraphs>338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Формирование здорового образа жизни  у жителей  отдаленных населенных пунктов Томской области</vt:lpstr>
      <vt:lpstr>Презентация PowerPoint</vt:lpstr>
      <vt:lpstr>Презентация PowerPoint</vt:lpstr>
      <vt:lpstr>Презентация PowerPoint</vt:lpstr>
      <vt:lpstr>Региональный проект  «Маршрут здоровья»</vt:lpstr>
      <vt:lpstr>РЕГИОНАЛЬНЫЙ ПРОЕКТ</vt:lpstr>
      <vt:lpstr>Презентация PowerPoint</vt:lpstr>
      <vt:lpstr>РЕГИОНАЛЬНЫЙ ПРОЕКТ</vt:lpstr>
      <vt:lpstr>Ключевые Участники регионального проекта </vt:lpstr>
      <vt:lpstr>Презентация PowerPoint</vt:lpstr>
      <vt:lpstr>Презентация PowerPoint</vt:lpstr>
      <vt:lpstr>КОМПЛЕКСНОЕ  ОБСЛЕДОВАНИЕ В ЦЕНТРЕ  ЗДОРОВЬЯ</vt:lpstr>
      <vt:lpstr> </vt:lpstr>
      <vt:lpstr> </vt:lpstr>
      <vt:lpstr>РЕГИОНАЛЬНЫЙ ПРОЕКТ  РЕЗУЛЬТАТЫ 2017 года</vt:lpstr>
      <vt:lpstr>ОБЩИЕ ХАРАКТЕРИСТИКИ  </vt:lpstr>
      <vt:lpstr>РЕГИОНАЛЬНЫЙ ПРОЕКТ  РЕЗУЛЬТАТЫ 2017 года </vt:lpstr>
      <vt:lpstr> </vt:lpstr>
      <vt:lpstr> </vt:lpstr>
      <vt:lpstr> </vt:lpstr>
      <vt:lpstr>   </vt:lpstr>
      <vt:lpstr>   </vt:lpstr>
      <vt:lpstr>   ОБРАЗОВАТЕЛЬНЫЙ ПРОЕКТ ДЛЯ МЕДИЦИНСКИХ РАБОТНИКОВ (2018-2019 годы)   </vt:lpstr>
      <vt:lpstr> </vt:lpstr>
      <vt:lpstr>СБЕРЕГИ САМОЕ ЦЕННОЕ!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Алиса Ф. Сацюк</dc:creator>
  <cp:lastModifiedBy>Windows User</cp:lastModifiedBy>
  <cp:revision>332</cp:revision>
  <dcterms:created xsi:type="dcterms:W3CDTF">2016-11-25T04:46:47Z</dcterms:created>
  <dcterms:modified xsi:type="dcterms:W3CDTF">2017-12-02T15:41:15Z</dcterms:modified>
</cp:coreProperties>
</file>