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9" r:id="rId4"/>
    <p:sldId id="271" r:id="rId5"/>
    <p:sldId id="261" r:id="rId6"/>
    <p:sldId id="265" r:id="rId7"/>
    <p:sldId id="262" r:id="rId8"/>
    <p:sldId id="264" r:id="rId9"/>
    <p:sldId id="259" r:id="rId10"/>
    <p:sldId id="267" r:id="rId11"/>
    <p:sldId id="268" r:id="rId12"/>
    <p:sldId id="270" r:id="rId13"/>
    <p:sldId id="25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309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8" y="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935739-EF45-4616-A262-2EB0A5902DBD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569FE9-AD0B-4F79-BA41-96A7A8B4C8BC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ГБУЗ АО «Архангельский центр медицинской профилактики»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3CF1F2-76F8-4B79-A9EF-00F2CF27CA87}" type="parTrans" cxnId="{EDABAA11-CD6B-4C11-8123-4EEB937C88C1}">
      <dgm:prSet/>
      <dgm:spPr/>
      <dgm:t>
        <a:bodyPr/>
        <a:lstStyle/>
        <a:p>
          <a:endParaRPr lang="ru-RU"/>
        </a:p>
      </dgm:t>
    </dgm:pt>
    <dgm:pt modelId="{ADF85DE2-D791-4D0E-B95B-27D5219AFF8A}" type="sibTrans" cxnId="{EDABAA11-CD6B-4C11-8123-4EEB937C88C1}">
      <dgm:prSet/>
      <dgm:spPr/>
      <dgm:t>
        <a:bodyPr/>
        <a:lstStyle/>
        <a:p>
          <a:endParaRPr lang="ru-RU"/>
        </a:p>
      </dgm:t>
    </dgm:pt>
    <dgm:pt modelId="{FAAAF257-FB73-44B6-8AD6-415DDAB977B4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РОО «Архангельское общество профилактики заболеваний»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D4587-F30F-4391-BEEF-7413ABB90D3C}" type="parTrans" cxnId="{A35838B0-6F70-488D-BFA0-80390C4BBF52}">
      <dgm:prSet/>
      <dgm:spPr/>
      <dgm:t>
        <a:bodyPr/>
        <a:lstStyle/>
        <a:p>
          <a:endParaRPr lang="ru-RU"/>
        </a:p>
      </dgm:t>
    </dgm:pt>
    <dgm:pt modelId="{454E92FB-2D56-46C4-9A27-5FD568C5C0EE}" type="sibTrans" cxnId="{A35838B0-6F70-488D-BFA0-80390C4BBF52}">
      <dgm:prSet/>
      <dgm:spPr/>
      <dgm:t>
        <a:bodyPr/>
        <a:lstStyle/>
        <a:p>
          <a:endParaRPr lang="ru-RU"/>
        </a:p>
      </dgm:t>
    </dgm:pt>
    <dgm:pt modelId="{99DC1454-07A2-44CB-9B5C-512E1DE88788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Архангельская общественная благотворительная организация  «Рассвет»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989BD6-11A6-4B40-8E44-613D96D37568}" type="parTrans" cxnId="{3008ABDD-8F39-44A9-90FB-8F6FF6AC9025}">
      <dgm:prSet/>
      <dgm:spPr/>
      <dgm:t>
        <a:bodyPr/>
        <a:lstStyle/>
        <a:p>
          <a:endParaRPr lang="ru-RU"/>
        </a:p>
      </dgm:t>
    </dgm:pt>
    <dgm:pt modelId="{A5FF3AFD-1549-450A-BB90-EBC645536BB6}" type="sibTrans" cxnId="{3008ABDD-8F39-44A9-90FB-8F6FF6AC9025}">
      <dgm:prSet/>
      <dgm:spPr/>
      <dgm:t>
        <a:bodyPr/>
        <a:lstStyle/>
        <a:p>
          <a:endParaRPr lang="ru-RU"/>
        </a:p>
      </dgm:t>
    </dgm:pt>
    <dgm:pt modelId="{048D7B07-320F-4508-97CA-FD7CCB33BD43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РБОО Архангельский центр социальных технологий «Гарант»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CA46E7-C30E-49A8-839C-8A42F2A4E91D}" type="parTrans" cxnId="{59E5D151-90EA-4EF0-B82E-C99B655D38CA}">
      <dgm:prSet/>
      <dgm:spPr/>
      <dgm:t>
        <a:bodyPr/>
        <a:lstStyle/>
        <a:p>
          <a:endParaRPr lang="ru-RU"/>
        </a:p>
      </dgm:t>
    </dgm:pt>
    <dgm:pt modelId="{8FF27827-7974-4028-96AB-630A2F553FFD}" type="sibTrans" cxnId="{59E5D151-90EA-4EF0-B82E-C99B655D38CA}">
      <dgm:prSet/>
      <dgm:spPr/>
      <dgm:t>
        <a:bodyPr/>
        <a:lstStyle/>
        <a:p>
          <a:endParaRPr lang="ru-RU"/>
        </a:p>
      </dgm:t>
    </dgm:pt>
    <dgm:pt modelId="{403C78D0-0593-4B86-864B-BCC3CDA67D44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Спортивный клуб «Экстрим Вельск»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AACF72-2AF6-4E65-9B0F-EA351A3A8EE9}" type="parTrans" cxnId="{EE1AC366-04F0-433F-98D1-16981C7A04EE}">
      <dgm:prSet/>
      <dgm:spPr/>
      <dgm:t>
        <a:bodyPr/>
        <a:lstStyle/>
        <a:p>
          <a:endParaRPr lang="ru-RU"/>
        </a:p>
      </dgm:t>
    </dgm:pt>
    <dgm:pt modelId="{F6CD536D-BFBA-4202-9DCE-8718EB234EC8}" type="sibTrans" cxnId="{EE1AC366-04F0-433F-98D1-16981C7A04EE}">
      <dgm:prSet/>
      <dgm:spPr/>
      <dgm:t>
        <a:bodyPr/>
        <a:lstStyle/>
        <a:p>
          <a:endParaRPr lang="ru-RU"/>
        </a:p>
      </dgm:t>
    </dgm:pt>
    <dgm:pt modelId="{753DC7DC-D2E1-469B-920C-A161E722B673}" type="pres">
      <dgm:prSet presAssocID="{49935739-EF45-4616-A262-2EB0A5902DBD}" presName="composite" presStyleCnt="0">
        <dgm:presLayoutVars>
          <dgm:chMax val="1"/>
          <dgm:dir/>
          <dgm:resizeHandles val="exact"/>
        </dgm:presLayoutVars>
      </dgm:prSet>
      <dgm:spPr/>
    </dgm:pt>
    <dgm:pt modelId="{8CD3867B-05EE-418A-9B17-7556318ACFED}" type="pres">
      <dgm:prSet presAssocID="{49935739-EF45-4616-A262-2EB0A5902DBD}" presName="radial" presStyleCnt="0">
        <dgm:presLayoutVars>
          <dgm:animLvl val="ctr"/>
        </dgm:presLayoutVars>
      </dgm:prSet>
      <dgm:spPr/>
    </dgm:pt>
    <dgm:pt modelId="{B66CE8D0-1F80-4439-AFD6-9F161394E7A2}" type="pres">
      <dgm:prSet presAssocID="{CA569FE9-AD0B-4F79-BA41-96A7A8B4C8BC}" presName="centerShape" presStyleLbl="vennNode1" presStyleIdx="0" presStyleCnt="5"/>
      <dgm:spPr/>
      <dgm:t>
        <a:bodyPr/>
        <a:lstStyle/>
        <a:p>
          <a:endParaRPr lang="ru-RU"/>
        </a:p>
      </dgm:t>
    </dgm:pt>
    <dgm:pt modelId="{87552A1D-7E9D-4573-86D1-B0E547B5493F}" type="pres">
      <dgm:prSet presAssocID="{FAAAF257-FB73-44B6-8AD6-415DDAB977B4}" presName="node" presStyleLbl="vennNode1" presStyleIdx="1" presStyleCnt="5" custScaleX="3699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5EBCC-1850-4E04-9127-D59E73350334}" type="pres">
      <dgm:prSet presAssocID="{99DC1454-07A2-44CB-9B5C-512E1DE88788}" presName="node" presStyleLbl="vennNode1" presStyleIdx="2" presStyleCnt="5" custScaleX="333547" custRadScaleRad="188175" custRadScaleInc="-3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C8B7C3-5E02-4071-BCA2-19955AD19CF7}" type="pres">
      <dgm:prSet presAssocID="{403C78D0-0593-4B86-864B-BCC3CDA67D44}" presName="node" presStyleLbl="vennNode1" presStyleIdx="3" presStyleCnt="5" custScaleX="318689" custRadScaleRad="100924" custRadScaleInc="-5197">
        <dgm:presLayoutVars>
          <dgm:bulletEnabled val="1"/>
        </dgm:presLayoutVars>
      </dgm:prSet>
      <dgm:spPr/>
    </dgm:pt>
    <dgm:pt modelId="{7481C2DA-32ED-448C-B554-554AF3650829}" type="pres">
      <dgm:prSet presAssocID="{048D7B07-320F-4508-97CA-FD7CCB33BD43}" presName="node" presStyleLbl="vennNode1" presStyleIdx="4" presStyleCnt="5" custScaleX="320885" custRadScaleRad="180774" custRadScaleInc="-12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ABAA11-CD6B-4C11-8123-4EEB937C88C1}" srcId="{49935739-EF45-4616-A262-2EB0A5902DBD}" destId="{CA569FE9-AD0B-4F79-BA41-96A7A8B4C8BC}" srcOrd="0" destOrd="0" parTransId="{9B3CF1F2-76F8-4B79-A9EF-00F2CF27CA87}" sibTransId="{ADF85DE2-D791-4D0E-B95B-27D5219AFF8A}"/>
    <dgm:cxn modelId="{3008ABDD-8F39-44A9-90FB-8F6FF6AC9025}" srcId="{CA569FE9-AD0B-4F79-BA41-96A7A8B4C8BC}" destId="{99DC1454-07A2-44CB-9B5C-512E1DE88788}" srcOrd="1" destOrd="0" parTransId="{59989BD6-11A6-4B40-8E44-613D96D37568}" sibTransId="{A5FF3AFD-1549-450A-BB90-EBC645536BB6}"/>
    <dgm:cxn modelId="{D3DBF2AB-17EC-4F4D-A181-13829496978A}" type="presOf" srcId="{49935739-EF45-4616-A262-2EB0A5902DBD}" destId="{753DC7DC-D2E1-469B-920C-A161E722B673}" srcOrd="0" destOrd="0" presId="urn:microsoft.com/office/officeart/2005/8/layout/radial3"/>
    <dgm:cxn modelId="{923BD2C4-8F9E-42D3-8A68-46A7A0074846}" type="presOf" srcId="{403C78D0-0593-4B86-864B-BCC3CDA67D44}" destId="{BCC8B7C3-5E02-4071-BCA2-19955AD19CF7}" srcOrd="0" destOrd="0" presId="urn:microsoft.com/office/officeart/2005/8/layout/radial3"/>
    <dgm:cxn modelId="{649143F3-8889-4D18-900A-0F7E6122B680}" type="presOf" srcId="{FAAAF257-FB73-44B6-8AD6-415DDAB977B4}" destId="{87552A1D-7E9D-4573-86D1-B0E547B5493F}" srcOrd="0" destOrd="0" presId="urn:microsoft.com/office/officeart/2005/8/layout/radial3"/>
    <dgm:cxn modelId="{EE1AC366-04F0-433F-98D1-16981C7A04EE}" srcId="{CA569FE9-AD0B-4F79-BA41-96A7A8B4C8BC}" destId="{403C78D0-0593-4B86-864B-BCC3CDA67D44}" srcOrd="2" destOrd="0" parTransId="{DFAACF72-2AF6-4E65-9B0F-EA351A3A8EE9}" sibTransId="{F6CD536D-BFBA-4202-9DCE-8718EB234EC8}"/>
    <dgm:cxn modelId="{768967E6-6FE1-40D5-A5A8-3B74173E4E8C}" type="presOf" srcId="{048D7B07-320F-4508-97CA-FD7CCB33BD43}" destId="{7481C2DA-32ED-448C-B554-554AF3650829}" srcOrd="0" destOrd="0" presId="urn:microsoft.com/office/officeart/2005/8/layout/radial3"/>
    <dgm:cxn modelId="{A35838B0-6F70-488D-BFA0-80390C4BBF52}" srcId="{CA569FE9-AD0B-4F79-BA41-96A7A8B4C8BC}" destId="{FAAAF257-FB73-44B6-8AD6-415DDAB977B4}" srcOrd="0" destOrd="0" parTransId="{9E1D4587-F30F-4391-BEEF-7413ABB90D3C}" sibTransId="{454E92FB-2D56-46C4-9A27-5FD568C5C0EE}"/>
    <dgm:cxn modelId="{5DA1919A-2632-4B13-8177-0E537C134D5D}" type="presOf" srcId="{CA569FE9-AD0B-4F79-BA41-96A7A8B4C8BC}" destId="{B66CE8D0-1F80-4439-AFD6-9F161394E7A2}" srcOrd="0" destOrd="0" presId="urn:microsoft.com/office/officeart/2005/8/layout/radial3"/>
    <dgm:cxn modelId="{59E5D151-90EA-4EF0-B82E-C99B655D38CA}" srcId="{CA569FE9-AD0B-4F79-BA41-96A7A8B4C8BC}" destId="{048D7B07-320F-4508-97CA-FD7CCB33BD43}" srcOrd="3" destOrd="0" parTransId="{5ACA46E7-C30E-49A8-839C-8A42F2A4E91D}" sibTransId="{8FF27827-7974-4028-96AB-630A2F553FFD}"/>
    <dgm:cxn modelId="{7C46684E-8656-43C7-BEEB-C1F9BEA19E7E}" type="presOf" srcId="{99DC1454-07A2-44CB-9B5C-512E1DE88788}" destId="{A645EBCC-1850-4E04-9127-D59E73350334}" srcOrd="0" destOrd="0" presId="urn:microsoft.com/office/officeart/2005/8/layout/radial3"/>
    <dgm:cxn modelId="{A60391FE-FE7E-4AF1-A1DF-299449E92300}" type="presParOf" srcId="{753DC7DC-D2E1-469B-920C-A161E722B673}" destId="{8CD3867B-05EE-418A-9B17-7556318ACFED}" srcOrd="0" destOrd="0" presId="urn:microsoft.com/office/officeart/2005/8/layout/radial3"/>
    <dgm:cxn modelId="{9748B86C-9A9F-401C-B2D7-CBE6F75EDE6D}" type="presParOf" srcId="{8CD3867B-05EE-418A-9B17-7556318ACFED}" destId="{B66CE8D0-1F80-4439-AFD6-9F161394E7A2}" srcOrd="0" destOrd="0" presId="urn:microsoft.com/office/officeart/2005/8/layout/radial3"/>
    <dgm:cxn modelId="{83793C01-CEDE-4E52-B981-339E8083550A}" type="presParOf" srcId="{8CD3867B-05EE-418A-9B17-7556318ACFED}" destId="{87552A1D-7E9D-4573-86D1-B0E547B5493F}" srcOrd="1" destOrd="0" presId="urn:microsoft.com/office/officeart/2005/8/layout/radial3"/>
    <dgm:cxn modelId="{0124D17E-1C24-4BDC-99FF-850F133E729C}" type="presParOf" srcId="{8CD3867B-05EE-418A-9B17-7556318ACFED}" destId="{A645EBCC-1850-4E04-9127-D59E73350334}" srcOrd="2" destOrd="0" presId="urn:microsoft.com/office/officeart/2005/8/layout/radial3"/>
    <dgm:cxn modelId="{0C08F2BB-BF18-40D9-96D0-B3B10A6137AC}" type="presParOf" srcId="{8CD3867B-05EE-418A-9B17-7556318ACFED}" destId="{BCC8B7C3-5E02-4071-BCA2-19955AD19CF7}" srcOrd="3" destOrd="0" presId="urn:microsoft.com/office/officeart/2005/8/layout/radial3"/>
    <dgm:cxn modelId="{447222A9-2679-420F-98B3-656FFA8DEABE}" type="presParOf" srcId="{8CD3867B-05EE-418A-9B17-7556318ACFED}" destId="{7481C2DA-32ED-448C-B554-554AF3650829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0DB882-B6B3-4B4E-B443-8313E8245A34}" type="doc">
      <dgm:prSet loTypeId="urn:microsoft.com/office/officeart/2005/8/layout/radial5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ECD39D4C-1AC5-411D-A39E-AD491F23A56C}">
      <dgm:prSet phldrT="[Текст]"/>
      <dgm:spPr/>
      <dgm:t>
        <a:bodyPr/>
        <a:lstStyle/>
        <a:p>
          <a:r>
            <a:rPr lang="ru-RU" dirty="0" smtClean="0"/>
            <a:t>Дети</a:t>
          </a:r>
        </a:p>
        <a:p>
          <a:r>
            <a:rPr lang="ru-RU" dirty="0" smtClean="0"/>
            <a:t>Педагоги</a:t>
          </a:r>
        </a:p>
        <a:p>
          <a:r>
            <a:rPr lang="ru-RU" dirty="0" smtClean="0"/>
            <a:t>Родители</a:t>
          </a:r>
          <a:endParaRPr lang="ru-RU" dirty="0"/>
        </a:p>
      </dgm:t>
    </dgm:pt>
    <dgm:pt modelId="{12CB8276-EE97-4BCC-8258-B5FBCE482E23}" type="parTrans" cxnId="{5B38A5FB-0048-4BF9-AF2C-FF0BD1C658BC}">
      <dgm:prSet/>
      <dgm:spPr/>
      <dgm:t>
        <a:bodyPr/>
        <a:lstStyle/>
        <a:p>
          <a:endParaRPr lang="ru-RU"/>
        </a:p>
      </dgm:t>
    </dgm:pt>
    <dgm:pt modelId="{1C4DD9B1-4A54-4AE8-A151-96403959277D}" type="sibTrans" cxnId="{5B38A5FB-0048-4BF9-AF2C-FF0BD1C658BC}">
      <dgm:prSet/>
      <dgm:spPr/>
      <dgm:t>
        <a:bodyPr/>
        <a:lstStyle/>
        <a:p>
          <a:endParaRPr lang="ru-RU"/>
        </a:p>
      </dgm:t>
    </dgm:pt>
    <dgm:pt modelId="{6F07B337-3357-4DCC-B371-A91A7D5F5389}">
      <dgm:prSet phldrT="[Текст]"/>
      <dgm:spPr/>
      <dgm:t>
        <a:bodyPr/>
        <a:lstStyle/>
        <a:p>
          <a:r>
            <a:rPr lang="ru-RU" dirty="0" smtClean="0"/>
            <a:t>ГБУЗ АО «АЦМП»</a:t>
          </a:r>
          <a:endParaRPr lang="ru-RU" dirty="0"/>
        </a:p>
      </dgm:t>
    </dgm:pt>
    <dgm:pt modelId="{A11B222A-58B7-4013-8B4C-A5AD098F8E0B}" type="parTrans" cxnId="{EE7210DB-EB4F-499B-B542-460C289B11F7}">
      <dgm:prSet/>
      <dgm:spPr/>
      <dgm:t>
        <a:bodyPr/>
        <a:lstStyle/>
        <a:p>
          <a:endParaRPr lang="ru-RU"/>
        </a:p>
      </dgm:t>
    </dgm:pt>
    <dgm:pt modelId="{D349F310-EEC7-488A-9D4A-ED0BD8ACF00F}" type="sibTrans" cxnId="{EE7210DB-EB4F-499B-B542-460C289B11F7}">
      <dgm:prSet/>
      <dgm:spPr/>
      <dgm:t>
        <a:bodyPr/>
        <a:lstStyle/>
        <a:p>
          <a:endParaRPr lang="ru-RU"/>
        </a:p>
      </dgm:t>
    </dgm:pt>
    <dgm:pt modelId="{C96B8E50-EC23-4EBE-8796-5F28222DE8FF}">
      <dgm:prSet phldrT="[Текст]"/>
      <dgm:spPr/>
      <dgm:t>
        <a:bodyPr/>
        <a:lstStyle/>
        <a:p>
          <a:r>
            <a:rPr lang="ru-RU" dirty="0" err="1" smtClean="0"/>
            <a:t>Мин.обр</a:t>
          </a:r>
          <a:r>
            <a:rPr lang="ru-RU" dirty="0" smtClean="0"/>
            <a:t>.</a:t>
          </a:r>
          <a:endParaRPr lang="ru-RU" dirty="0"/>
        </a:p>
      </dgm:t>
    </dgm:pt>
    <dgm:pt modelId="{8F223059-E6C5-4E64-A8C6-4B8E11832843}" type="parTrans" cxnId="{207AC649-1442-4F95-883D-B5EDA4C61A37}">
      <dgm:prSet/>
      <dgm:spPr/>
      <dgm:t>
        <a:bodyPr/>
        <a:lstStyle/>
        <a:p>
          <a:endParaRPr lang="ru-RU"/>
        </a:p>
      </dgm:t>
    </dgm:pt>
    <dgm:pt modelId="{7B75CA85-B9DF-495A-8FAA-D6B6594413CB}" type="sibTrans" cxnId="{207AC649-1442-4F95-883D-B5EDA4C61A37}">
      <dgm:prSet/>
      <dgm:spPr/>
      <dgm:t>
        <a:bodyPr/>
        <a:lstStyle/>
        <a:p>
          <a:endParaRPr lang="ru-RU"/>
        </a:p>
      </dgm:t>
    </dgm:pt>
    <dgm:pt modelId="{161C31A9-273F-4F98-B00C-09D5A28F1DAA}">
      <dgm:prSet phldrT="[Текст]"/>
      <dgm:spPr/>
      <dgm:t>
        <a:bodyPr/>
        <a:lstStyle/>
        <a:p>
          <a:r>
            <a:rPr lang="ru-RU" dirty="0" smtClean="0"/>
            <a:t>РОО «АОПЗ»</a:t>
          </a:r>
        </a:p>
      </dgm:t>
    </dgm:pt>
    <dgm:pt modelId="{C6351D08-901C-4F75-90DB-D166EEA8FDA9}" type="parTrans" cxnId="{D53437F4-1226-4C36-97E0-4A3C7229406F}">
      <dgm:prSet/>
      <dgm:spPr/>
      <dgm:t>
        <a:bodyPr/>
        <a:lstStyle/>
        <a:p>
          <a:endParaRPr lang="ru-RU"/>
        </a:p>
      </dgm:t>
    </dgm:pt>
    <dgm:pt modelId="{E3AF54FF-5441-4939-9645-9897CFB0B8EA}" type="sibTrans" cxnId="{D53437F4-1226-4C36-97E0-4A3C7229406F}">
      <dgm:prSet/>
      <dgm:spPr/>
      <dgm:t>
        <a:bodyPr/>
        <a:lstStyle/>
        <a:p>
          <a:endParaRPr lang="ru-RU"/>
        </a:p>
      </dgm:t>
    </dgm:pt>
    <dgm:pt modelId="{6E43F76A-39C4-4657-AB32-C8C492D2E10E}">
      <dgm:prSet phldrT="[Текст]"/>
      <dgm:spPr/>
      <dgm:t>
        <a:bodyPr/>
        <a:lstStyle/>
        <a:p>
          <a:r>
            <a:rPr lang="ru-RU" dirty="0" smtClean="0"/>
            <a:t>ГАОУ СПО «АМК»</a:t>
          </a:r>
          <a:endParaRPr lang="ru-RU" dirty="0"/>
        </a:p>
      </dgm:t>
    </dgm:pt>
    <dgm:pt modelId="{D37D07B9-AD64-4FD3-BF70-953E79F60D6E}" type="parTrans" cxnId="{03B0A087-5229-478D-9374-FFB66A961F5E}">
      <dgm:prSet/>
      <dgm:spPr/>
      <dgm:t>
        <a:bodyPr/>
        <a:lstStyle/>
        <a:p>
          <a:endParaRPr lang="ru-RU"/>
        </a:p>
      </dgm:t>
    </dgm:pt>
    <dgm:pt modelId="{4F906606-3A9D-4820-8AF9-7F80E8B160E3}" type="sibTrans" cxnId="{03B0A087-5229-478D-9374-FFB66A961F5E}">
      <dgm:prSet/>
      <dgm:spPr/>
      <dgm:t>
        <a:bodyPr/>
        <a:lstStyle/>
        <a:p>
          <a:endParaRPr lang="ru-RU"/>
        </a:p>
      </dgm:t>
    </dgm:pt>
    <dgm:pt modelId="{7B820727-7CD6-4E07-84F3-E3E0D2ECA279}" type="pres">
      <dgm:prSet presAssocID="{7C0DB882-B6B3-4B4E-B443-8313E8245A3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C8F3D6-FB75-4EFB-BDDA-07A5E3DAF04F}" type="pres">
      <dgm:prSet presAssocID="{ECD39D4C-1AC5-411D-A39E-AD491F23A56C}" presName="centerShape" presStyleLbl="node0" presStyleIdx="0" presStyleCnt="1"/>
      <dgm:spPr/>
      <dgm:t>
        <a:bodyPr/>
        <a:lstStyle/>
        <a:p>
          <a:endParaRPr lang="ru-RU"/>
        </a:p>
      </dgm:t>
    </dgm:pt>
    <dgm:pt modelId="{67799198-CEEC-4828-8163-396C352DB623}" type="pres">
      <dgm:prSet presAssocID="{A11B222A-58B7-4013-8B4C-A5AD098F8E0B}" presName="parTrans" presStyleLbl="sibTrans2D1" presStyleIdx="0" presStyleCnt="4" custAng="10800000" custScaleX="221120" custScaleY="158424"/>
      <dgm:spPr/>
      <dgm:t>
        <a:bodyPr/>
        <a:lstStyle/>
        <a:p>
          <a:endParaRPr lang="ru-RU"/>
        </a:p>
      </dgm:t>
    </dgm:pt>
    <dgm:pt modelId="{26C86021-092C-431B-8B14-E24D6993D7B8}" type="pres">
      <dgm:prSet presAssocID="{A11B222A-58B7-4013-8B4C-A5AD098F8E0B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8044AB1D-B4D8-440F-A9F3-8C70ACC5E609}" type="pres">
      <dgm:prSet presAssocID="{6F07B337-3357-4DCC-B371-A91A7D5F538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D6FB0A-8743-4F9E-8A9C-309F1F2C36CA}" type="pres">
      <dgm:prSet presAssocID="{8F223059-E6C5-4E64-A8C6-4B8E11832843}" presName="parTrans" presStyleLbl="sibTrans2D1" presStyleIdx="1" presStyleCnt="4" custAng="10800000" custScaleX="178481" custScaleY="130615"/>
      <dgm:spPr/>
      <dgm:t>
        <a:bodyPr/>
        <a:lstStyle/>
        <a:p>
          <a:endParaRPr lang="ru-RU"/>
        </a:p>
      </dgm:t>
    </dgm:pt>
    <dgm:pt modelId="{E1C31064-3EB5-4C52-B0CC-AD342424BB1A}" type="pres">
      <dgm:prSet presAssocID="{8F223059-E6C5-4E64-A8C6-4B8E11832843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F03AE376-A724-41C4-B4EA-C88639875C5F}" type="pres">
      <dgm:prSet presAssocID="{C96B8E50-EC23-4EBE-8796-5F28222DE8F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6FA3E4-1B32-498B-B8F2-12BD2041E3E8}" type="pres">
      <dgm:prSet presAssocID="{C6351D08-901C-4F75-90DB-D166EEA8FDA9}" presName="parTrans" presStyleLbl="sibTrans2D1" presStyleIdx="2" presStyleCnt="4" custAng="10857969" custScaleX="194230" custScaleY="124930"/>
      <dgm:spPr/>
      <dgm:t>
        <a:bodyPr/>
        <a:lstStyle/>
        <a:p>
          <a:endParaRPr lang="ru-RU"/>
        </a:p>
      </dgm:t>
    </dgm:pt>
    <dgm:pt modelId="{FAC6ABB5-5D06-466B-BE5C-0827002EF033}" type="pres">
      <dgm:prSet presAssocID="{C6351D08-901C-4F75-90DB-D166EEA8FDA9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1491CB5D-C4B4-473B-B77F-D967F6348A7B}" type="pres">
      <dgm:prSet presAssocID="{161C31A9-273F-4F98-B00C-09D5A28F1DAA}" presName="node" presStyleLbl="node1" presStyleIdx="2" presStyleCnt="4" custRadScaleRad="96028" custRadScaleInc="-21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6C8C87-934A-495F-886A-A51EF4D64E19}" type="pres">
      <dgm:prSet presAssocID="{D37D07B9-AD64-4FD3-BF70-953E79F60D6E}" presName="parTrans" presStyleLbl="sibTrans2D1" presStyleIdx="3" presStyleCnt="4" custAng="10800000" custScaleX="175510" custScaleY="132957"/>
      <dgm:spPr/>
      <dgm:t>
        <a:bodyPr/>
        <a:lstStyle/>
        <a:p>
          <a:endParaRPr lang="ru-RU"/>
        </a:p>
      </dgm:t>
    </dgm:pt>
    <dgm:pt modelId="{BEF8E475-5BDC-4194-8FEA-8686E0BFE7B9}" type="pres">
      <dgm:prSet presAssocID="{D37D07B9-AD64-4FD3-BF70-953E79F60D6E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1362C588-1E0D-4F2B-9750-E9B47EE2AEAA}" type="pres">
      <dgm:prSet presAssocID="{6E43F76A-39C4-4657-AB32-C8C492D2E10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B0BED6-0831-4595-816E-5891BC248833}" type="presOf" srcId="{C96B8E50-EC23-4EBE-8796-5F28222DE8FF}" destId="{F03AE376-A724-41C4-B4EA-C88639875C5F}" srcOrd="0" destOrd="0" presId="urn:microsoft.com/office/officeart/2005/8/layout/radial5"/>
    <dgm:cxn modelId="{1F862E45-D07A-4BED-9DAC-92A221EED8FE}" type="presOf" srcId="{8F223059-E6C5-4E64-A8C6-4B8E11832843}" destId="{8CD6FB0A-8743-4F9E-8A9C-309F1F2C36CA}" srcOrd="0" destOrd="0" presId="urn:microsoft.com/office/officeart/2005/8/layout/radial5"/>
    <dgm:cxn modelId="{10C7EC4B-ADAC-47C1-903F-D30F6B6653A5}" type="presOf" srcId="{A11B222A-58B7-4013-8B4C-A5AD098F8E0B}" destId="{67799198-CEEC-4828-8163-396C352DB623}" srcOrd="0" destOrd="0" presId="urn:microsoft.com/office/officeart/2005/8/layout/radial5"/>
    <dgm:cxn modelId="{D53437F4-1226-4C36-97E0-4A3C7229406F}" srcId="{ECD39D4C-1AC5-411D-A39E-AD491F23A56C}" destId="{161C31A9-273F-4F98-B00C-09D5A28F1DAA}" srcOrd="2" destOrd="0" parTransId="{C6351D08-901C-4F75-90DB-D166EEA8FDA9}" sibTransId="{E3AF54FF-5441-4939-9645-9897CFB0B8EA}"/>
    <dgm:cxn modelId="{E4FE8B9B-7E00-45E3-A949-4325F457B211}" type="presOf" srcId="{8F223059-E6C5-4E64-A8C6-4B8E11832843}" destId="{E1C31064-3EB5-4C52-B0CC-AD342424BB1A}" srcOrd="1" destOrd="0" presId="urn:microsoft.com/office/officeart/2005/8/layout/radial5"/>
    <dgm:cxn modelId="{5BA4DF68-1EC6-470B-BEBC-3C4A88675807}" type="presOf" srcId="{A11B222A-58B7-4013-8B4C-A5AD098F8E0B}" destId="{26C86021-092C-431B-8B14-E24D6993D7B8}" srcOrd="1" destOrd="0" presId="urn:microsoft.com/office/officeart/2005/8/layout/radial5"/>
    <dgm:cxn modelId="{954D192F-1E16-46CB-B895-011D51A5F420}" type="presOf" srcId="{C6351D08-901C-4F75-90DB-D166EEA8FDA9}" destId="{C16FA3E4-1B32-498B-B8F2-12BD2041E3E8}" srcOrd="0" destOrd="0" presId="urn:microsoft.com/office/officeart/2005/8/layout/radial5"/>
    <dgm:cxn modelId="{2E638B5E-A5D2-4F85-9689-478B9CF9FE1E}" type="presOf" srcId="{6F07B337-3357-4DCC-B371-A91A7D5F5389}" destId="{8044AB1D-B4D8-440F-A9F3-8C70ACC5E609}" srcOrd="0" destOrd="0" presId="urn:microsoft.com/office/officeart/2005/8/layout/radial5"/>
    <dgm:cxn modelId="{5B38A5FB-0048-4BF9-AF2C-FF0BD1C658BC}" srcId="{7C0DB882-B6B3-4B4E-B443-8313E8245A34}" destId="{ECD39D4C-1AC5-411D-A39E-AD491F23A56C}" srcOrd="0" destOrd="0" parTransId="{12CB8276-EE97-4BCC-8258-B5FBCE482E23}" sibTransId="{1C4DD9B1-4A54-4AE8-A151-96403959277D}"/>
    <dgm:cxn modelId="{58D9994B-C658-4D5B-9DA7-837C4F947ADB}" type="presOf" srcId="{7C0DB882-B6B3-4B4E-B443-8313E8245A34}" destId="{7B820727-7CD6-4E07-84F3-E3E0D2ECA279}" srcOrd="0" destOrd="0" presId="urn:microsoft.com/office/officeart/2005/8/layout/radial5"/>
    <dgm:cxn modelId="{BEBD5589-425E-41CC-9F4F-E02CAC16BFAD}" type="presOf" srcId="{6E43F76A-39C4-4657-AB32-C8C492D2E10E}" destId="{1362C588-1E0D-4F2B-9750-E9B47EE2AEAA}" srcOrd="0" destOrd="0" presId="urn:microsoft.com/office/officeart/2005/8/layout/radial5"/>
    <dgm:cxn modelId="{03B0A087-5229-478D-9374-FFB66A961F5E}" srcId="{ECD39D4C-1AC5-411D-A39E-AD491F23A56C}" destId="{6E43F76A-39C4-4657-AB32-C8C492D2E10E}" srcOrd="3" destOrd="0" parTransId="{D37D07B9-AD64-4FD3-BF70-953E79F60D6E}" sibTransId="{4F906606-3A9D-4820-8AF9-7F80E8B160E3}"/>
    <dgm:cxn modelId="{EE7210DB-EB4F-499B-B542-460C289B11F7}" srcId="{ECD39D4C-1AC5-411D-A39E-AD491F23A56C}" destId="{6F07B337-3357-4DCC-B371-A91A7D5F5389}" srcOrd="0" destOrd="0" parTransId="{A11B222A-58B7-4013-8B4C-A5AD098F8E0B}" sibTransId="{D349F310-EEC7-488A-9D4A-ED0BD8ACF00F}"/>
    <dgm:cxn modelId="{BA31A870-DF21-4E07-815D-43668669CBEF}" type="presOf" srcId="{ECD39D4C-1AC5-411D-A39E-AD491F23A56C}" destId="{51C8F3D6-FB75-4EFB-BDDA-07A5E3DAF04F}" srcOrd="0" destOrd="0" presId="urn:microsoft.com/office/officeart/2005/8/layout/radial5"/>
    <dgm:cxn modelId="{042C3986-F71E-4E8E-87DF-B5796F1192E7}" type="presOf" srcId="{D37D07B9-AD64-4FD3-BF70-953E79F60D6E}" destId="{BEF8E475-5BDC-4194-8FEA-8686E0BFE7B9}" srcOrd="1" destOrd="0" presId="urn:microsoft.com/office/officeart/2005/8/layout/radial5"/>
    <dgm:cxn modelId="{EC73D076-CD31-4AFF-AE6D-44A38AD36273}" type="presOf" srcId="{C6351D08-901C-4F75-90DB-D166EEA8FDA9}" destId="{FAC6ABB5-5D06-466B-BE5C-0827002EF033}" srcOrd="1" destOrd="0" presId="urn:microsoft.com/office/officeart/2005/8/layout/radial5"/>
    <dgm:cxn modelId="{207AC649-1442-4F95-883D-B5EDA4C61A37}" srcId="{ECD39D4C-1AC5-411D-A39E-AD491F23A56C}" destId="{C96B8E50-EC23-4EBE-8796-5F28222DE8FF}" srcOrd="1" destOrd="0" parTransId="{8F223059-E6C5-4E64-A8C6-4B8E11832843}" sibTransId="{7B75CA85-B9DF-495A-8FAA-D6B6594413CB}"/>
    <dgm:cxn modelId="{5ABF97FE-DC74-498C-89C7-41905A6473CB}" type="presOf" srcId="{161C31A9-273F-4F98-B00C-09D5A28F1DAA}" destId="{1491CB5D-C4B4-473B-B77F-D967F6348A7B}" srcOrd="0" destOrd="0" presId="urn:microsoft.com/office/officeart/2005/8/layout/radial5"/>
    <dgm:cxn modelId="{9B022769-ACE3-4F81-ABA7-B9446546A332}" type="presOf" srcId="{D37D07B9-AD64-4FD3-BF70-953E79F60D6E}" destId="{BB6C8C87-934A-495F-886A-A51EF4D64E19}" srcOrd="0" destOrd="0" presId="urn:microsoft.com/office/officeart/2005/8/layout/radial5"/>
    <dgm:cxn modelId="{7D9B6D97-1AC2-40DA-BC1F-D130E3987479}" type="presParOf" srcId="{7B820727-7CD6-4E07-84F3-E3E0D2ECA279}" destId="{51C8F3D6-FB75-4EFB-BDDA-07A5E3DAF04F}" srcOrd="0" destOrd="0" presId="urn:microsoft.com/office/officeart/2005/8/layout/radial5"/>
    <dgm:cxn modelId="{BE1F6ACA-46DB-4A93-984D-4BA5648134F1}" type="presParOf" srcId="{7B820727-7CD6-4E07-84F3-E3E0D2ECA279}" destId="{67799198-CEEC-4828-8163-396C352DB623}" srcOrd="1" destOrd="0" presId="urn:microsoft.com/office/officeart/2005/8/layout/radial5"/>
    <dgm:cxn modelId="{2F55EEB4-98BD-4962-A472-D9498DC5678C}" type="presParOf" srcId="{67799198-CEEC-4828-8163-396C352DB623}" destId="{26C86021-092C-431B-8B14-E24D6993D7B8}" srcOrd="0" destOrd="0" presId="urn:microsoft.com/office/officeart/2005/8/layout/radial5"/>
    <dgm:cxn modelId="{BEDFF2CF-3A85-4BCA-B3DF-A7751B520958}" type="presParOf" srcId="{7B820727-7CD6-4E07-84F3-E3E0D2ECA279}" destId="{8044AB1D-B4D8-440F-A9F3-8C70ACC5E609}" srcOrd="2" destOrd="0" presId="urn:microsoft.com/office/officeart/2005/8/layout/radial5"/>
    <dgm:cxn modelId="{B1DC6825-C211-4F1C-9DB8-345114AF35AE}" type="presParOf" srcId="{7B820727-7CD6-4E07-84F3-E3E0D2ECA279}" destId="{8CD6FB0A-8743-4F9E-8A9C-309F1F2C36CA}" srcOrd="3" destOrd="0" presId="urn:microsoft.com/office/officeart/2005/8/layout/radial5"/>
    <dgm:cxn modelId="{22913283-30B5-4D2C-AF1F-E203A77E6803}" type="presParOf" srcId="{8CD6FB0A-8743-4F9E-8A9C-309F1F2C36CA}" destId="{E1C31064-3EB5-4C52-B0CC-AD342424BB1A}" srcOrd="0" destOrd="0" presId="urn:microsoft.com/office/officeart/2005/8/layout/radial5"/>
    <dgm:cxn modelId="{8CE672F8-9A9E-4A23-AA45-36265F181D57}" type="presParOf" srcId="{7B820727-7CD6-4E07-84F3-E3E0D2ECA279}" destId="{F03AE376-A724-41C4-B4EA-C88639875C5F}" srcOrd="4" destOrd="0" presId="urn:microsoft.com/office/officeart/2005/8/layout/radial5"/>
    <dgm:cxn modelId="{CE57CFCE-17D2-436D-8A11-6A0B5C06630E}" type="presParOf" srcId="{7B820727-7CD6-4E07-84F3-E3E0D2ECA279}" destId="{C16FA3E4-1B32-498B-B8F2-12BD2041E3E8}" srcOrd="5" destOrd="0" presId="urn:microsoft.com/office/officeart/2005/8/layout/radial5"/>
    <dgm:cxn modelId="{CF1E67B4-DFA2-4C18-90DC-329EAC57BC3E}" type="presParOf" srcId="{C16FA3E4-1B32-498B-B8F2-12BD2041E3E8}" destId="{FAC6ABB5-5D06-466B-BE5C-0827002EF033}" srcOrd="0" destOrd="0" presId="urn:microsoft.com/office/officeart/2005/8/layout/radial5"/>
    <dgm:cxn modelId="{11FD686A-D3F7-4433-9C75-76A33BA961E5}" type="presParOf" srcId="{7B820727-7CD6-4E07-84F3-E3E0D2ECA279}" destId="{1491CB5D-C4B4-473B-B77F-D967F6348A7B}" srcOrd="6" destOrd="0" presId="urn:microsoft.com/office/officeart/2005/8/layout/radial5"/>
    <dgm:cxn modelId="{21C98956-6AE0-462D-944F-9E911A48AB34}" type="presParOf" srcId="{7B820727-7CD6-4E07-84F3-E3E0D2ECA279}" destId="{BB6C8C87-934A-495F-886A-A51EF4D64E19}" srcOrd="7" destOrd="0" presId="urn:microsoft.com/office/officeart/2005/8/layout/radial5"/>
    <dgm:cxn modelId="{D0189269-9D0C-4671-9A1A-E1988BAE000B}" type="presParOf" srcId="{BB6C8C87-934A-495F-886A-A51EF4D64E19}" destId="{BEF8E475-5BDC-4194-8FEA-8686E0BFE7B9}" srcOrd="0" destOrd="0" presId="urn:microsoft.com/office/officeart/2005/8/layout/radial5"/>
    <dgm:cxn modelId="{6BAD2A32-28D4-4088-85D2-7255C1E96228}" type="presParOf" srcId="{7B820727-7CD6-4E07-84F3-E3E0D2ECA279}" destId="{1362C588-1E0D-4F2B-9750-E9B47EE2AEAA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783E0F-6DB0-44D5-9692-66BFAE466021}" type="doc">
      <dgm:prSet loTypeId="urn:microsoft.com/office/officeart/2005/8/layout/target1" loCatId="relationship" qsTypeId="urn:microsoft.com/office/officeart/2005/8/quickstyle/simple1" qsCatId="simple" csTypeId="urn:microsoft.com/office/officeart/2005/8/colors/colorful3" csCatId="colorful" phldr="1"/>
      <dgm:spPr/>
    </dgm:pt>
    <dgm:pt modelId="{AC3BD125-4C93-4B29-A746-67D16F64D5C8}">
      <dgm:prSet phldrT="[Текст]"/>
      <dgm:spPr/>
      <dgm:t>
        <a:bodyPr/>
        <a:lstStyle/>
        <a:p>
          <a:r>
            <a:rPr lang="ru-RU" dirty="0" smtClean="0"/>
            <a:t>Дети</a:t>
          </a:r>
        </a:p>
      </dgm:t>
    </dgm:pt>
    <dgm:pt modelId="{997BA9BC-925D-4FB1-B61B-DA17A6FD3B1A}" type="parTrans" cxnId="{5273189C-2812-4BB4-AE3B-6963E22D2BD0}">
      <dgm:prSet/>
      <dgm:spPr/>
      <dgm:t>
        <a:bodyPr/>
        <a:lstStyle/>
        <a:p>
          <a:endParaRPr lang="ru-RU"/>
        </a:p>
      </dgm:t>
    </dgm:pt>
    <dgm:pt modelId="{F54D09C3-0B34-4EB1-B456-46650CF27FBB}" type="sibTrans" cxnId="{5273189C-2812-4BB4-AE3B-6963E22D2BD0}">
      <dgm:prSet/>
      <dgm:spPr/>
      <dgm:t>
        <a:bodyPr/>
        <a:lstStyle/>
        <a:p>
          <a:endParaRPr lang="ru-RU"/>
        </a:p>
      </dgm:t>
    </dgm:pt>
    <dgm:pt modelId="{FAAD2431-BFA8-4BDF-A575-26B69FCC0A47}">
      <dgm:prSet phldrT="[Текст]"/>
      <dgm:spPr/>
      <dgm:t>
        <a:bodyPr/>
        <a:lstStyle/>
        <a:p>
          <a:r>
            <a:rPr lang="ru-RU" dirty="0" smtClean="0"/>
            <a:t>Педагоги</a:t>
          </a:r>
        </a:p>
      </dgm:t>
    </dgm:pt>
    <dgm:pt modelId="{9A070E04-684F-4803-9064-C9F5364E53CC}" type="parTrans" cxnId="{C7322B2C-92C1-4D58-834D-9E7BDBD31648}">
      <dgm:prSet/>
      <dgm:spPr/>
      <dgm:t>
        <a:bodyPr/>
        <a:lstStyle/>
        <a:p>
          <a:endParaRPr lang="ru-RU"/>
        </a:p>
      </dgm:t>
    </dgm:pt>
    <dgm:pt modelId="{BEFC136D-58F1-4D90-BA57-9B612CB45E94}" type="sibTrans" cxnId="{C7322B2C-92C1-4D58-834D-9E7BDBD31648}">
      <dgm:prSet/>
      <dgm:spPr/>
      <dgm:t>
        <a:bodyPr/>
        <a:lstStyle/>
        <a:p>
          <a:endParaRPr lang="ru-RU"/>
        </a:p>
      </dgm:t>
    </dgm:pt>
    <dgm:pt modelId="{AAA867A8-A7FA-49F3-A42A-F8EF95A2597D}">
      <dgm:prSet phldrT="[Текст]"/>
      <dgm:spPr/>
      <dgm:t>
        <a:bodyPr/>
        <a:lstStyle/>
        <a:p>
          <a:r>
            <a:rPr lang="ru-RU" dirty="0" smtClean="0"/>
            <a:t>Родители</a:t>
          </a:r>
          <a:endParaRPr lang="ru-RU" dirty="0"/>
        </a:p>
      </dgm:t>
    </dgm:pt>
    <dgm:pt modelId="{0F666E96-373C-4761-8DB4-4B8C9C86CDD9}" type="parTrans" cxnId="{5AB0DD93-E259-4BD1-ABFA-2C50BBB9BD99}">
      <dgm:prSet/>
      <dgm:spPr/>
      <dgm:t>
        <a:bodyPr/>
        <a:lstStyle/>
        <a:p>
          <a:endParaRPr lang="ru-RU"/>
        </a:p>
      </dgm:t>
    </dgm:pt>
    <dgm:pt modelId="{07F38586-23A8-4F29-904E-4A4F309FA477}" type="sibTrans" cxnId="{5AB0DD93-E259-4BD1-ABFA-2C50BBB9BD99}">
      <dgm:prSet/>
      <dgm:spPr/>
      <dgm:t>
        <a:bodyPr/>
        <a:lstStyle/>
        <a:p>
          <a:endParaRPr lang="ru-RU"/>
        </a:p>
      </dgm:t>
    </dgm:pt>
    <dgm:pt modelId="{F232B93F-0100-4D38-BF96-FB62569F2A24}" type="pres">
      <dgm:prSet presAssocID="{D9783E0F-6DB0-44D5-9692-66BFAE466021}" presName="composite" presStyleCnt="0">
        <dgm:presLayoutVars>
          <dgm:chMax val="5"/>
          <dgm:dir/>
          <dgm:resizeHandles val="exact"/>
        </dgm:presLayoutVars>
      </dgm:prSet>
      <dgm:spPr/>
    </dgm:pt>
    <dgm:pt modelId="{645466C2-958A-49B6-A4F5-81C1C596ADFD}" type="pres">
      <dgm:prSet presAssocID="{AC3BD125-4C93-4B29-A746-67D16F64D5C8}" presName="circle1" presStyleLbl="lnNode1" presStyleIdx="0" presStyleCnt="3"/>
      <dgm:spPr/>
    </dgm:pt>
    <dgm:pt modelId="{6CE95A63-17AD-4FB7-B932-0288C736CB01}" type="pres">
      <dgm:prSet presAssocID="{AC3BD125-4C93-4B29-A746-67D16F64D5C8}" presName="text1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4F7001-32E1-4F73-8FBD-16C2CE50CFE8}" type="pres">
      <dgm:prSet presAssocID="{AC3BD125-4C93-4B29-A746-67D16F64D5C8}" presName="line1" presStyleLbl="callout" presStyleIdx="0" presStyleCnt="6"/>
      <dgm:spPr/>
    </dgm:pt>
    <dgm:pt modelId="{87082982-CF34-4905-A150-655A3941E2DC}" type="pres">
      <dgm:prSet presAssocID="{AC3BD125-4C93-4B29-A746-67D16F64D5C8}" presName="d1" presStyleLbl="callout" presStyleIdx="1" presStyleCnt="6"/>
      <dgm:spPr/>
    </dgm:pt>
    <dgm:pt modelId="{F374745E-4540-4587-99C0-43595A3A1F1E}" type="pres">
      <dgm:prSet presAssocID="{FAAD2431-BFA8-4BDF-A575-26B69FCC0A47}" presName="circle2" presStyleLbl="lnNode1" presStyleIdx="1" presStyleCnt="3"/>
      <dgm:spPr/>
    </dgm:pt>
    <dgm:pt modelId="{4B5C2B90-2278-4935-8C29-C8B957226405}" type="pres">
      <dgm:prSet presAssocID="{FAAD2431-BFA8-4BDF-A575-26B69FCC0A47}" presName="text2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02CAD3-30EC-4527-816F-4A7F6AC601D2}" type="pres">
      <dgm:prSet presAssocID="{FAAD2431-BFA8-4BDF-A575-26B69FCC0A47}" presName="line2" presStyleLbl="callout" presStyleIdx="2" presStyleCnt="6"/>
      <dgm:spPr/>
    </dgm:pt>
    <dgm:pt modelId="{680CE590-647A-42CA-9F0E-5ECAE9C482AE}" type="pres">
      <dgm:prSet presAssocID="{FAAD2431-BFA8-4BDF-A575-26B69FCC0A47}" presName="d2" presStyleLbl="callout" presStyleIdx="3" presStyleCnt="6"/>
      <dgm:spPr/>
    </dgm:pt>
    <dgm:pt modelId="{F9EF314D-46C0-4C7D-B648-AE1CD2914AD1}" type="pres">
      <dgm:prSet presAssocID="{AAA867A8-A7FA-49F3-A42A-F8EF95A2597D}" presName="circle3" presStyleLbl="lnNode1" presStyleIdx="2" presStyleCnt="3"/>
      <dgm:spPr/>
    </dgm:pt>
    <dgm:pt modelId="{FF4831FA-22DC-41FC-AD81-FA1B4763D8FB}" type="pres">
      <dgm:prSet presAssocID="{AAA867A8-A7FA-49F3-A42A-F8EF95A2597D}" presName="text3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C155FB-1386-447C-8D38-9C3FD699AD18}" type="pres">
      <dgm:prSet presAssocID="{AAA867A8-A7FA-49F3-A42A-F8EF95A2597D}" presName="line3" presStyleLbl="callout" presStyleIdx="4" presStyleCnt="6"/>
      <dgm:spPr/>
    </dgm:pt>
    <dgm:pt modelId="{2354E9D8-3C6B-4C94-A7B5-A7F751B5FB40}" type="pres">
      <dgm:prSet presAssocID="{AAA867A8-A7FA-49F3-A42A-F8EF95A2597D}" presName="d3" presStyleLbl="callout" presStyleIdx="5" presStyleCnt="6"/>
      <dgm:spPr/>
    </dgm:pt>
  </dgm:ptLst>
  <dgm:cxnLst>
    <dgm:cxn modelId="{7A26AA2F-6A45-40F8-AC9B-E4AE0791ABE7}" type="presOf" srcId="{AAA867A8-A7FA-49F3-A42A-F8EF95A2597D}" destId="{FF4831FA-22DC-41FC-AD81-FA1B4763D8FB}" srcOrd="0" destOrd="0" presId="urn:microsoft.com/office/officeart/2005/8/layout/target1"/>
    <dgm:cxn modelId="{B8CA30FF-3481-4D18-BB7C-0065E911BD27}" type="presOf" srcId="{FAAD2431-BFA8-4BDF-A575-26B69FCC0A47}" destId="{4B5C2B90-2278-4935-8C29-C8B957226405}" srcOrd="0" destOrd="0" presId="urn:microsoft.com/office/officeart/2005/8/layout/target1"/>
    <dgm:cxn modelId="{5BE1B1F3-E911-4725-9569-39634CA8E609}" type="presOf" srcId="{D9783E0F-6DB0-44D5-9692-66BFAE466021}" destId="{F232B93F-0100-4D38-BF96-FB62569F2A24}" srcOrd="0" destOrd="0" presId="urn:microsoft.com/office/officeart/2005/8/layout/target1"/>
    <dgm:cxn modelId="{C7322B2C-92C1-4D58-834D-9E7BDBD31648}" srcId="{D9783E0F-6DB0-44D5-9692-66BFAE466021}" destId="{FAAD2431-BFA8-4BDF-A575-26B69FCC0A47}" srcOrd="1" destOrd="0" parTransId="{9A070E04-684F-4803-9064-C9F5364E53CC}" sibTransId="{BEFC136D-58F1-4D90-BA57-9B612CB45E94}"/>
    <dgm:cxn modelId="{5AB0DD93-E259-4BD1-ABFA-2C50BBB9BD99}" srcId="{D9783E0F-6DB0-44D5-9692-66BFAE466021}" destId="{AAA867A8-A7FA-49F3-A42A-F8EF95A2597D}" srcOrd="2" destOrd="0" parTransId="{0F666E96-373C-4761-8DB4-4B8C9C86CDD9}" sibTransId="{07F38586-23A8-4F29-904E-4A4F309FA477}"/>
    <dgm:cxn modelId="{D99892D5-3D6A-4247-BB6F-EB84C886CEA2}" type="presOf" srcId="{AC3BD125-4C93-4B29-A746-67D16F64D5C8}" destId="{6CE95A63-17AD-4FB7-B932-0288C736CB01}" srcOrd="0" destOrd="0" presId="urn:microsoft.com/office/officeart/2005/8/layout/target1"/>
    <dgm:cxn modelId="{5273189C-2812-4BB4-AE3B-6963E22D2BD0}" srcId="{D9783E0F-6DB0-44D5-9692-66BFAE466021}" destId="{AC3BD125-4C93-4B29-A746-67D16F64D5C8}" srcOrd="0" destOrd="0" parTransId="{997BA9BC-925D-4FB1-B61B-DA17A6FD3B1A}" sibTransId="{F54D09C3-0B34-4EB1-B456-46650CF27FBB}"/>
    <dgm:cxn modelId="{6B6B0F48-3648-4D14-95F5-6D977BF64108}" type="presParOf" srcId="{F232B93F-0100-4D38-BF96-FB62569F2A24}" destId="{645466C2-958A-49B6-A4F5-81C1C596ADFD}" srcOrd="0" destOrd="0" presId="urn:microsoft.com/office/officeart/2005/8/layout/target1"/>
    <dgm:cxn modelId="{709B6E33-907E-4342-845C-D95739FC5939}" type="presParOf" srcId="{F232B93F-0100-4D38-BF96-FB62569F2A24}" destId="{6CE95A63-17AD-4FB7-B932-0288C736CB01}" srcOrd="1" destOrd="0" presId="urn:microsoft.com/office/officeart/2005/8/layout/target1"/>
    <dgm:cxn modelId="{F2623F54-B30D-4235-88FC-CA9D0E692B08}" type="presParOf" srcId="{F232B93F-0100-4D38-BF96-FB62569F2A24}" destId="{E14F7001-32E1-4F73-8FBD-16C2CE50CFE8}" srcOrd="2" destOrd="0" presId="urn:microsoft.com/office/officeart/2005/8/layout/target1"/>
    <dgm:cxn modelId="{442BCA0F-8406-46B0-86C4-FE889BA06FCF}" type="presParOf" srcId="{F232B93F-0100-4D38-BF96-FB62569F2A24}" destId="{87082982-CF34-4905-A150-655A3941E2DC}" srcOrd="3" destOrd="0" presId="urn:microsoft.com/office/officeart/2005/8/layout/target1"/>
    <dgm:cxn modelId="{8754026C-2911-4C77-B126-3ADCCA29C8E3}" type="presParOf" srcId="{F232B93F-0100-4D38-BF96-FB62569F2A24}" destId="{F374745E-4540-4587-99C0-43595A3A1F1E}" srcOrd="4" destOrd="0" presId="urn:microsoft.com/office/officeart/2005/8/layout/target1"/>
    <dgm:cxn modelId="{31A2DF60-D6F5-43D6-8F7C-B9BE3BE8763C}" type="presParOf" srcId="{F232B93F-0100-4D38-BF96-FB62569F2A24}" destId="{4B5C2B90-2278-4935-8C29-C8B957226405}" srcOrd="5" destOrd="0" presId="urn:microsoft.com/office/officeart/2005/8/layout/target1"/>
    <dgm:cxn modelId="{78382C49-C2BA-491B-A3AD-9FC042260400}" type="presParOf" srcId="{F232B93F-0100-4D38-BF96-FB62569F2A24}" destId="{1902CAD3-30EC-4527-816F-4A7F6AC601D2}" srcOrd="6" destOrd="0" presId="urn:microsoft.com/office/officeart/2005/8/layout/target1"/>
    <dgm:cxn modelId="{6EA1B6C2-D6F2-47B4-8FBB-C94D9892FEEB}" type="presParOf" srcId="{F232B93F-0100-4D38-BF96-FB62569F2A24}" destId="{680CE590-647A-42CA-9F0E-5ECAE9C482AE}" srcOrd="7" destOrd="0" presId="urn:microsoft.com/office/officeart/2005/8/layout/target1"/>
    <dgm:cxn modelId="{0F9057BC-36CF-4FBD-99BE-A881458AFDE4}" type="presParOf" srcId="{F232B93F-0100-4D38-BF96-FB62569F2A24}" destId="{F9EF314D-46C0-4C7D-B648-AE1CD2914AD1}" srcOrd="8" destOrd="0" presId="urn:microsoft.com/office/officeart/2005/8/layout/target1"/>
    <dgm:cxn modelId="{1255134A-5651-4F18-AD83-1D57E59B9875}" type="presParOf" srcId="{F232B93F-0100-4D38-BF96-FB62569F2A24}" destId="{FF4831FA-22DC-41FC-AD81-FA1B4763D8FB}" srcOrd="9" destOrd="0" presId="urn:microsoft.com/office/officeart/2005/8/layout/target1"/>
    <dgm:cxn modelId="{AE55A6C9-EAD7-4903-B0A4-0BEEC989BE95}" type="presParOf" srcId="{F232B93F-0100-4D38-BF96-FB62569F2A24}" destId="{36C155FB-1386-447C-8D38-9C3FD699AD18}" srcOrd="10" destOrd="0" presId="urn:microsoft.com/office/officeart/2005/8/layout/target1"/>
    <dgm:cxn modelId="{B2B59215-5E3A-4205-A657-9FFF99E1759A}" type="presParOf" srcId="{F232B93F-0100-4D38-BF96-FB62569F2A24}" destId="{2354E9D8-3C6B-4C94-A7B5-A7F751B5FB40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6CE8D0-1F80-4439-AFD6-9F161394E7A2}">
      <dsp:nvSpPr>
        <dsp:cNvPr id="0" name=""/>
        <dsp:cNvSpPr/>
      </dsp:nvSpPr>
      <dsp:spPr>
        <a:xfrm>
          <a:off x="4045660" y="1000722"/>
          <a:ext cx="2349892" cy="234989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ГБУЗ АО «Архангельский центр медицинской профилактики»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89794" y="1344856"/>
        <a:ext cx="1661624" cy="1661624"/>
      </dsp:txXfrm>
    </dsp:sp>
    <dsp:sp modelId="{87552A1D-7E9D-4573-86D1-B0E547B5493F}">
      <dsp:nvSpPr>
        <dsp:cNvPr id="0" name=""/>
        <dsp:cNvSpPr/>
      </dsp:nvSpPr>
      <dsp:spPr>
        <a:xfrm>
          <a:off x="3047267" y="849"/>
          <a:ext cx="4346678" cy="117494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РОО «Архангельское общество профилактики заболеваний»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83823" y="172916"/>
        <a:ext cx="3073566" cy="830812"/>
      </dsp:txXfrm>
    </dsp:sp>
    <dsp:sp modelId="{A645EBCC-1850-4E04-9127-D59E73350334}">
      <dsp:nvSpPr>
        <dsp:cNvPr id="0" name=""/>
        <dsp:cNvSpPr/>
      </dsp:nvSpPr>
      <dsp:spPr>
        <a:xfrm>
          <a:off x="6248039" y="1569522"/>
          <a:ext cx="3918997" cy="117494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Архангельская общественная благотворительная организация  «Рассвет»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21963" y="1741589"/>
        <a:ext cx="2771149" cy="830812"/>
      </dsp:txXfrm>
    </dsp:sp>
    <dsp:sp modelId="{BCC8B7C3-5E02-4071-BCA2-19955AD19CF7}">
      <dsp:nvSpPr>
        <dsp:cNvPr id="0" name=""/>
        <dsp:cNvSpPr/>
      </dsp:nvSpPr>
      <dsp:spPr>
        <a:xfrm>
          <a:off x="3479028" y="3176391"/>
          <a:ext cx="3744424" cy="117494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Спортивный клуб «Экстрим Вельск»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27386" y="3348458"/>
        <a:ext cx="2647708" cy="830812"/>
      </dsp:txXfrm>
    </dsp:sp>
    <dsp:sp modelId="{7481C2DA-32ED-448C-B554-554AF3650829}">
      <dsp:nvSpPr>
        <dsp:cNvPr id="0" name=""/>
        <dsp:cNvSpPr/>
      </dsp:nvSpPr>
      <dsp:spPr>
        <a:xfrm>
          <a:off x="466530" y="1644174"/>
          <a:ext cx="3770226" cy="117494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РБОО Архангельский центр социальных технологий «Гарант»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8667" y="1816241"/>
        <a:ext cx="2665952" cy="8308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C8F3D6-FB75-4EFB-BDDA-07A5E3DAF04F}">
      <dsp:nvSpPr>
        <dsp:cNvPr id="0" name=""/>
        <dsp:cNvSpPr/>
      </dsp:nvSpPr>
      <dsp:spPr>
        <a:xfrm>
          <a:off x="2120054" y="1194043"/>
          <a:ext cx="851502" cy="85150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Дети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Педагоги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Родители</a:t>
          </a:r>
          <a:endParaRPr lang="ru-RU" sz="1000" kern="1200" dirty="0"/>
        </a:p>
      </dsp:txBody>
      <dsp:txXfrm>
        <a:off x="2244754" y="1318743"/>
        <a:ext cx="602102" cy="602102"/>
      </dsp:txXfrm>
    </dsp:sp>
    <dsp:sp modelId="{67799198-CEEC-4828-8163-396C352DB623}">
      <dsp:nvSpPr>
        <dsp:cNvPr id="0" name=""/>
        <dsp:cNvSpPr/>
      </dsp:nvSpPr>
      <dsp:spPr>
        <a:xfrm rot="5400000">
          <a:off x="2346344" y="799624"/>
          <a:ext cx="398921" cy="45865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2406182" y="831517"/>
        <a:ext cx="279245" cy="275192"/>
      </dsp:txXfrm>
    </dsp:sp>
    <dsp:sp modelId="{8044AB1D-B4D8-440F-A9F3-8C70ACC5E609}">
      <dsp:nvSpPr>
        <dsp:cNvPr id="0" name=""/>
        <dsp:cNvSpPr/>
      </dsp:nvSpPr>
      <dsp:spPr>
        <a:xfrm>
          <a:off x="2120054" y="2145"/>
          <a:ext cx="851502" cy="85150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ГБУЗ АО «АЦМП»</a:t>
          </a:r>
          <a:endParaRPr lang="ru-RU" sz="1000" kern="1200" dirty="0"/>
        </a:p>
      </dsp:txBody>
      <dsp:txXfrm>
        <a:off x="2244754" y="126845"/>
        <a:ext cx="602102" cy="602102"/>
      </dsp:txXfrm>
    </dsp:sp>
    <dsp:sp modelId="{8CD6FB0A-8743-4F9E-8A9C-309F1F2C36CA}">
      <dsp:nvSpPr>
        <dsp:cNvPr id="0" name=""/>
        <dsp:cNvSpPr/>
      </dsp:nvSpPr>
      <dsp:spPr>
        <a:xfrm rot="10800000">
          <a:off x="2975650" y="1430722"/>
          <a:ext cx="321996" cy="37814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3072249" y="1506351"/>
        <a:ext cx="225397" cy="226886"/>
      </dsp:txXfrm>
    </dsp:sp>
    <dsp:sp modelId="{F03AE376-A724-41C4-B4EA-C88639875C5F}">
      <dsp:nvSpPr>
        <dsp:cNvPr id="0" name=""/>
        <dsp:cNvSpPr/>
      </dsp:nvSpPr>
      <dsp:spPr>
        <a:xfrm>
          <a:off x="3311951" y="1194043"/>
          <a:ext cx="851502" cy="85150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err="1" smtClean="0"/>
            <a:t>Мин.обр</a:t>
          </a:r>
          <a:r>
            <a:rPr lang="ru-RU" sz="1000" kern="1200" dirty="0" smtClean="0"/>
            <a:t>.</a:t>
          </a:r>
          <a:endParaRPr lang="ru-RU" sz="1000" kern="1200" dirty="0"/>
        </a:p>
      </dsp:txBody>
      <dsp:txXfrm>
        <a:off x="3436651" y="1318743"/>
        <a:ext cx="602102" cy="602102"/>
      </dsp:txXfrm>
    </dsp:sp>
    <dsp:sp modelId="{C16FA3E4-1B32-498B-B8F2-12BD2041E3E8}">
      <dsp:nvSpPr>
        <dsp:cNvPr id="0" name=""/>
        <dsp:cNvSpPr/>
      </dsp:nvSpPr>
      <dsp:spPr>
        <a:xfrm rot="16200000">
          <a:off x="2404543" y="2006752"/>
          <a:ext cx="301674" cy="36168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2449794" y="2124340"/>
        <a:ext cx="211172" cy="217011"/>
      </dsp:txXfrm>
    </dsp:sp>
    <dsp:sp modelId="{1491CB5D-C4B4-473B-B77F-D967F6348A7B}">
      <dsp:nvSpPr>
        <dsp:cNvPr id="0" name=""/>
        <dsp:cNvSpPr/>
      </dsp:nvSpPr>
      <dsp:spPr>
        <a:xfrm>
          <a:off x="2139353" y="2338435"/>
          <a:ext cx="851502" cy="85150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РОО «АОПЗ»</a:t>
          </a:r>
        </a:p>
      </dsp:txBody>
      <dsp:txXfrm>
        <a:off x="2264053" y="2463135"/>
        <a:ext cx="602102" cy="602102"/>
      </dsp:txXfrm>
    </dsp:sp>
    <dsp:sp modelId="{BB6C8C87-934A-495F-886A-A51EF4D64E19}">
      <dsp:nvSpPr>
        <dsp:cNvPr id="0" name=""/>
        <dsp:cNvSpPr/>
      </dsp:nvSpPr>
      <dsp:spPr>
        <a:xfrm>
          <a:off x="1796644" y="1427332"/>
          <a:ext cx="316636" cy="38492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10800000">
        <a:off x="1796644" y="1504317"/>
        <a:ext cx="221645" cy="230954"/>
      </dsp:txXfrm>
    </dsp:sp>
    <dsp:sp modelId="{1362C588-1E0D-4F2B-9750-E9B47EE2AEAA}">
      <dsp:nvSpPr>
        <dsp:cNvPr id="0" name=""/>
        <dsp:cNvSpPr/>
      </dsp:nvSpPr>
      <dsp:spPr>
        <a:xfrm>
          <a:off x="928156" y="1194043"/>
          <a:ext cx="851502" cy="85150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ГАОУ СПО «АМК»</a:t>
          </a:r>
          <a:endParaRPr lang="ru-RU" sz="1000" kern="1200" dirty="0"/>
        </a:p>
      </dsp:txBody>
      <dsp:txXfrm>
        <a:off x="1052856" y="1318743"/>
        <a:ext cx="602102" cy="6021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EF314D-46C0-4C7D-B648-AE1CD2914AD1}">
      <dsp:nvSpPr>
        <dsp:cNvPr id="0" name=""/>
        <dsp:cNvSpPr/>
      </dsp:nvSpPr>
      <dsp:spPr>
        <a:xfrm>
          <a:off x="0" y="540933"/>
          <a:ext cx="1222406" cy="1222406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74745E-4540-4587-99C0-43595A3A1F1E}">
      <dsp:nvSpPr>
        <dsp:cNvPr id="0" name=""/>
        <dsp:cNvSpPr/>
      </dsp:nvSpPr>
      <dsp:spPr>
        <a:xfrm>
          <a:off x="244481" y="785414"/>
          <a:ext cx="733443" cy="733443"/>
        </a:xfrm>
        <a:prstGeom prst="ellipse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5466C2-958A-49B6-A4F5-81C1C596ADFD}">
      <dsp:nvSpPr>
        <dsp:cNvPr id="0" name=""/>
        <dsp:cNvSpPr/>
      </dsp:nvSpPr>
      <dsp:spPr>
        <a:xfrm>
          <a:off x="488962" y="1029895"/>
          <a:ext cx="244481" cy="24448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E95A63-17AD-4FB7-B932-0288C736CB01}">
      <dsp:nvSpPr>
        <dsp:cNvPr id="0" name=""/>
        <dsp:cNvSpPr/>
      </dsp:nvSpPr>
      <dsp:spPr>
        <a:xfrm>
          <a:off x="1426140" y="133464"/>
          <a:ext cx="611203" cy="356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12700" bIns="127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Дети</a:t>
          </a:r>
        </a:p>
      </dsp:txBody>
      <dsp:txXfrm>
        <a:off x="1426140" y="133464"/>
        <a:ext cx="611203" cy="356535"/>
      </dsp:txXfrm>
    </dsp:sp>
    <dsp:sp modelId="{E14F7001-32E1-4F73-8FBD-16C2CE50CFE8}">
      <dsp:nvSpPr>
        <dsp:cNvPr id="0" name=""/>
        <dsp:cNvSpPr/>
      </dsp:nvSpPr>
      <dsp:spPr>
        <a:xfrm>
          <a:off x="1273340" y="311731"/>
          <a:ext cx="1528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082982-CF34-4905-A150-655A3941E2DC}">
      <dsp:nvSpPr>
        <dsp:cNvPr id="0" name=""/>
        <dsp:cNvSpPr/>
      </dsp:nvSpPr>
      <dsp:spPr>
        <a:xfrm rot="5400000">
          <a:off x="521865" y="401273"/>
          <a:ext cx="840200" cy="661525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5C2B90-2278-4935-8C29-C8B957226405}">
      <dsp:nvSpPr>
        <dsp:cNvPr id="0" name=""/>
        <dsp:cNvSpPr/>
      </dsp:nvSpPr>
      <dsp:spPr>
        <a:xfrm>
          <a:off x="1426140" y="489999"/>
          <a:ext cx="611203" cy="356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12700" bIns="127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Педагоги</a:t>
          </a:r>
        </a:p>
      </dsp:txBody>
      <dsp:txXfrm>
        <a:off x="1426140" y="489999"/>
        <a:ext cx="611203" cy="356535"/>
      </dsp:txXfrm>
    </dsp:sp>
    <dsp:sp modelId="{1902CAD3-30EC-4527-816F-4A7F6AC601D2}">
      <dsp:nvSpPr>
        <dsp:cNvPr id="0" name=""/>
        <dsp:cNvSpPr/>
      </dsp:nvSpPr>
      <dsp:spPr>
        <a:xfrm>
          <a:off x="1273340" y="668267"/>
          <a:ext cx="1528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0CE590-647A-42CA-9F0E-5ECAE9C482AE}">
      <dsp:nvSpPr>
        <dsp:cNvPr id="0" name=""/>
        <dsp:cNvSpPr/>
      </dsp:nvSpPr>
      <dsp:spPr>
        <a:xfrm rot="5400000">
          <a:off x="702211" y="752246"/>
          <a:ext cx="654720" cy="486314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4831FA-22DC-41FC-AD81-FA1B4763D8FB}">
      <dsp:nvSpPr>
        <dsp:cNvPr id="0" name=""/>
        <dsp:cNvSpPr/>
      </dsp:nvSpPr>
      <dsp:spPr>
        <a:xfrm>
          <a:off x="1426140" y="846534"/>
          <a:ext cx="611203" cy="356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12700" bIns="127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Родители</a:t>
          </a:r>
          <a:endParaRPr lang="ru-RU" sz="1000" kern="1200" dirty="0"/>
        </a:p>
      </dsp:txBody>
      <dsp:txXfrm>
        <a:off x="1426140" y="846534"/>
        <a:ext cx="611203" cy="356535"/>
      </dsp:txXfrm>
    </dsp:sp>
    <dsp:sp modelId="{36C155FB-1386-447C-8D38-9C3FD699AD18}">
      <dsp:nvSpPr>
        <dsp:cNvPr id="0" name=""/>
        <dsp:cNvSpPr/>
      </dsp:nvSpPr>
      <dsp:spPr>
        <a:xfrm>
          <a:off x="1273340" y="1024802"/>
          <a:ext cx="1528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54E9D8-3C6B-4C94-A7B5-A7F751B5FB40}">
      <dsp:nvSpPr>
        <dsp:cNvPr id="0" name=""/>
        <dsp:cNvSpPr/>
      </dsp:nvSpPr>
      <dsp:spPr>
        <a:xfrm rot="5400000">
          <a:off x="882781" y="1102934"/>
          <a:ext cx="467774" cy="311102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17057-3C24-4FC1-A414-492B336638BE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E22CF-E9A2-4BA0-9C1C-60442A1150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231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E22CF-E9A2-4BA0-9C1C-60442A1150B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897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Президент Владимир Путин своим указом утвердил перечень приоритетных направлений деятельности социально ориентированных некоммерческих организаций. Указ опубликован на официальном интернет-портале правовой информации.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E22CF-E9A2-4BA0-9C1C-60442A1150B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384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августе этого года президент утвердил приоритетные направления деятельности социально ориентированных НКО, подписав указ № 398. На основании этого указа правительство разработало перечень общественно полезных услуг и критерии оценки их качества, они были утверждены в постановлении № 1096. С нового года Минюст начинает вести новый реестр НКО-исполнителей общественно полезных услуг, и включённые в него некоммерческие организации смогут рассчитывать на субсидии от государства.</a:t>
            </a:r>
          </a:p>
          <a:p>
            <a:r>
              <a:rPr lang="ru-RU" dirty="0" smtClean="0"/>
              <a:t>Отметим, что новая линия финансирования НКО будет дополнительной к уже существующим. А как именно этот механизм будет работать на практике, мы увидим только в следующем году: Минюст еще продолжает согласование нормативных актов и их доработку.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E22CF-E9A2-4BA0-9C1C-60442A1150B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068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032E-1B94-4966-BEC3-CA2AB33E9951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11B4-76DD-49C1-AA77-D5869BA245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953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032E-1B94-4966-BEC3-CA2AB33E9951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11B4-76DD-49C1-AA77-D5869BA245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100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032E-1B94-4966-BEC3-CA2AB33E9951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11B4-76DD-49C1-AA77-D5869BA245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45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032E-1B94-4966-BEC3-CA2AB33E9951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11B4-76DD-49C1-AA77-D5869BA245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243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032E-1B94-4966-BEC3-CA2AB33E9951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11B4-76DD-49C1-AA77-D5869BA245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706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032E-1B94-4966-BEC3-CA2AB33E9951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11B4-76DD-49C1-AA77-D5869BA245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24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032E-1B94-4966-BEC3-CA2AB33E9951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11B4-76DD-49C1-AA77-D5869BA245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282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032E-1B94-4966-BEC3-CA2AB33E9951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11B4-76DD-49C1-AA77-D5869BA245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315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032E-1B94-4966-BEC3-CA2AB33E9951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11B4-76DD-49C1-AA77-D5869BA245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126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032E-1B94-4966-BEC3-CA2AB33E9951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11B4-76DD-49C1-AA77-D5869BA245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615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032E-1B94-4966-BEC3-CA2AB33E9951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11B4-76DD-49C1-AA77-D5869BA245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154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4032E-1B94-4966-BEC3-CA2AB33E9951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F11B4-76DD-49C1-AA77-D5869BA245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42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yandex.ru/images/search?source=wiz&amp;text=%D0%BB%D0%BE%D0%B3%D0%BE%D1%82%D0%B8%D0%BF%20%D0%BF%D1%80%D0%B0%D0%B2%D0%B8%D1%82%D0%B5%D0%BB%D1%8C%D1%81%D1%82%D0%B2%D0%B0%20%D0%B0%D1%80%D1%85%D0%B0%D0%BD%D0%B3%D0%B5%D0%BB%D1%8C%D1%81%D0%BA%D0%BE%D0%B9%20%D0%BE%D0%B1%D0%BB%D0%B0%D1%81%D1%82%D0%B8&amp;noreask=1&amp;img_url=http://www.mirniy.ru/uploads/1303121247_banner_prav_obl_468x80.jpg&amp;pos=2&amp;rpt=simage&amp;lr=20" TargetMode="External"/><Relationship Id="rId13" Type="http://schemas.openxmlformats.org/officeDocument/2006/relationships/image" Target="../media/image8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hyperlink" Target="https://yandex.ru/images/search?text=%D1%84%D0%BE%D0%BD%D0%B4%20%D0%BF%D1%80%D0%B5%D0%B7%D0%B8%D0%B4%D0%B5%D0%BD%D1%82%D1%81%D0%BA%D0%B8%D0%B9%20%D0%B3%D1%80%D0%B0%D0%BD%D1%82%D0%BE%D0%B2&amp;img_url=https://childhoodkeepers.ru/wp-content/uploads/2017/08/003.jpg&amp;pos=0&amp;rpt=simage&amp;lr=2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jpeg"/><Relationship Id="rId5" Type="http://schemas.openxmlformats.org/officeDocument/2006/relationships/image" Target="../media/image3.jpeg"/><Relationship Id="rId10" Type="http://schemas.openxmlformats.org/officeDocument/2006/relationships/hyperlink" Target="https://yandex.ru/images/search?text=%D1%80%D0%BE%D1%81%D1%81%D0%B8%D0%B9%D1%81%D0%BA%D0%BE%D0%B5%20%D0%BE%D0%B1%D1%89%D0%B5%D1%81%D1%82%D0%B2%D0%BE%20%D0%BF%D1%80%D0%BE%D1%84%D0%B8%D0%BB%D0%B0%D0%BA%D1%82%D0%B8%D0%BA%D0%B8%20%D0%BD%D0%B5%D0%B8%D0%BD%D1%84%D0%B5%D0%BA%D1%86%D0%B8%D0%BE%D0%BD%D0%BD%D1%8B%D1%85%20%D0%B7%D0%B0%D0%B1%D0%BE%D0%BB%D0%B5%D0%B2%D0%B0%D0%BD%D0%B8%D0%B9&amp;img_url=https://vrachirf.ru/storage/3a/d8/03/89/bd/6c/79/9a/462b-d4a4f8-85b4c6.png&amp;pos=0&amp;rpt=simage&amp;lr=20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6.jpeg"/><Relationship Id="rId1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18" Type="http://schemas.openxmlformats.org/officeDocument/2006/relationships/image" Target="../media/image58.jpeg"/><Relationship Id="rId3" Type="http://schemas.openxmlformats.org/officeDocument/2006/relationships/hyperlink" Target="https://yandex.ru/images/search?text=%D1%84%D0%BE%D0%BD%D0%B4%20%D0%BF%D1%80%D0%B5%D0%B7%D0%B8%D0%B4%D0%B5%D0%BD%D1%82%D1%81%D0%BA%D0%B8%D0%B9%20%D0%B3%D1%80%D0%B0%D0%BD%D1%82%D0%BE%D0%B2&amp;img_url=https://childhoodkeepers.ru/wp-content/uploads/2017/08/003.jpg&amp;pos=0&amp;rpt=simage&amp;lr=20" TargetMode="External"/><Relationship Id="rId21" Type="http://schemas.openxmlformats.org/officeDocument/2006/relationships/image" Target="../media/image61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17" Type="http://schemas.openxmlformats.org/officeDocument/2006/relationships/image" Target="../media/image57.jpeg"/><Relationship Id="rId2" Type="http://schemas.openxmlformats.org/officeDocument/2006/relationships/image" Target="../media/image45.jpeg"/><Relationship Id="rId16" Type="http://schemas.openxmlformats.org/officeDocument/2006/relationships/image" Target="../media/image56.jpeg"/><Relationship Id="rId20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2.jpeg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19" Type="http://schemas.openxmlformats.org/officeDocument/2006/relationships/image" Target="../media/image59.jpeg"/><Relationship Id="rId4" Type="http://schemas.openxmlformats.org/officeDocument/2006/relationships/image" Target="../media/image8.jpe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k.com/arctichealth" TargetMode="External"/><Relationship Id="rId4" Type="http://schemas.openxmlformats.org/officeDocument/2006/relationships/hyperlink" Target="https://vk.com/rooaop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20.jp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9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2.png"/><Relationship Id="rId18" Type="http://schemas.openxmlformats.org/officeDocument/2006/relationships/oleObject" Target="../embeddings/oleObject2.bin"/><Relationship Id="rId3" Type="http://schemas.openxmlformats.org/officeDocument/2006/relationships/diagramData" Target="../diagrams/data2.xml"/><Relationship Id="rId21" Type="http://schemas.openxmlformats.org/officeDocument/2006/relationships/image" Target="../media/image23.emf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1.emf"/><Relationship Id="rId20" Type="http://schemas.openxmlformats.org/officeDocument/2006/relationships/oleObject" Target="../embeddings/oleObject3.bin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oleObject" Target="../embeddings/oleObject1.bin"/><Relationship Id="rId10" Type="http://schemas.openxmlformats.org/officeDocument/2006/relationships/diagramQuickStyle" Target="../diagrams/quickStyle3.xml"/><Relationship Id="rId19" Type="http://schemas.openxmlformats.org/officeDocument/2006/relationships/image" Target="../media/image22.emf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hyperlink" Target="https://yandex.ru/images/search?source=wiz&amp;text=%D0%BB%D0%BE%D0%B3%D0%BE%D1%82%D0%B8%D0%BF%20%D0%BF%D1%80%D0%B0%D0%B2%D0%B8%D1%82%D0%B5%D0%BB%D1%8C%D1%81%D1%82%D0%B2%D0%B0%20%D0%B0%D1%80%D1%85%D0%B0%D0%BD%D0%B3%D0%B5%D0%BB%D1%8C%D1%81%D0%BA%D0%BE%D0%B9%20%D0%BE%D0%B1%D0%BB%D0%B0%D1%81%D1%82%D0%B8&amp;noreask=1&amp;img_url=http://www.mirniy.ru/uploads/1303121247_banner_prav_obl_468x80.jpg&amp;pos=2&amp;rpt=simage&amp;lr=20" TargetMode="External"/><Relationship Id="rId7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6.jpeg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yandex.ru/images/search?text=%D1%84%D0%BE%D0%BD%D0%B4%20%D0%BF%D1%80%D0%B5%D0%B7%D0%B8%D0%B4%D0%B5%D0%BD%D1%82%D1%81%D0%BA%D0%B8%D0%B9%20%D0%B3%D1%80%D0%B0%D0%BD%D1%82%D0%BE%D0%B2&amp;img_url=https://childhoodkeepers.ru/wp-content/uploads/2017/08/003.jpg&amp;pos=0&amp;rpt=simage&amp;lr=2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1417" y="1374912"/>
            <a:ext cx="9144000" cy="2387600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социально ориентированных некоммерческих организаций в формировании здорового образа жизни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6012" y="3754889"/>
            <a:ext cx="10267405" cy="175466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Председатель  РОО «Архангельское общество профилактики заболеваний», </a:t>
            </a:r>
          </a:p>
          <a:p>
            <a:pPr>
              <a:lnSpc>
                <a:spcPct val="10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директор ГБУЗ АО «Архангельский центр медицинской профилактики»,</a:t>
            </a:r>
          </a:p>
          <a:p>
            <a:pPr>
              <a:lnSpc>
                <a:spcPct val="10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главный внештатный специалист по медицинской профилактике министерства здравоохранения Архангельской области  </a:t>
            </a:r>
          </a:p>
          <a:p>
            <a:pPr>
              <a:lnSpc>
                <a:spcPct val="100000"/>
              </a:lnSpc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Пышнограева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Н.С.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452" y="5886443"/>
            <a:ext cx="3128757" cy="6742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070" y="204030"/>
            <a:ext cx="3013396" cy="7155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226" y="5498673"/>
            <a:ext cx="1372836" cy="11509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057" y="220119"/>
            <a:ext cx="2152152" cy="6344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71" y="246314"/>
            <a:ext cx="2493186" cy="591951"/>
          </a:xfrm>
          <a:prstGeom prst="rect">
            <a:avLst/>
          </a:prstGeom>
        </p:spPr>
      </p:pic>
      <p:pic>
        <p:nvPicPr>
          <p:cNvPr id="1026" name="Picture 2" descr="Архангельское ППА. 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5" y="316662"/>
            <a:ext cx="3473519" cy="55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еинфекционные заболевания и здоровье населения России. проезд: ст. метро &amp;...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28" y="5529962"/>
            <a:ext cx="1469799" cy="111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Для подачи заявки на президентский грант для региональных НКО осталась неде...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5" y="5595421"/>
            <a:ext cx="2700302" cy="109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Данные пользователя\Desktop\208х370.jpg"/>
          <p:cNvPicPr>
            <a:picLocks noChangeAspect="1" noChangeArrowheads="1"/>
          </p:cNvPicPr>
          <p:nvPr/>
        </p:nvPicPr>
        <p:blipFill>
          <a:blip r:embed="rId14" cstate="print"/>
          <a:srcRect t="1405" r="5003"/>
          <a:stretch>
            <a:fillRect/>
          </a:stretch>
        </p:blipFill>
        <p:spPr bwMode="auto">
          <a:xfrm>
            <a:off x="3275693" y="5486401"/>
            <a:ext cx="1423629" cy="12020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9523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0377" y="179930"/>
            <a:ext cx="783606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b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«Музей Арктического </a:t>
            </a: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доровья»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77" y="1432923"/>
            <a:ext cx="1333500" cy="1333500"/>
          </a:xfrm>
        </p:spPr>
      </p:pic>
      <p:sp>
        <p:nvSpPr>
          <p:cNvPr id="6" name="Прямоугольник 5"/>
          <p:cNvSpPr/>
          <p:nvPr/>
        </p:nvSpPr>
        <p:spPr>
          <a:xfrm>
            <a:off x="10197297" y="5602147"/>
            <a:ext cx="1994704" cy="1255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Период реализации: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Сентябрь 2017 г. Сентябрь 2018 г.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Для подачи заявки на президентский грант для региональных НКО осталась неде...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746"/>
            <a:ext cx="2234660" cy="9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807" y="0"/>
            <a:ext cx="2363194" cy="509286"/>
          </a:xfrm>
          <a:prstGeom prst="rect">
            <a:avLst/>
          </a:prstGeom>
        </p:spPr>
      </p:pic>
      <p:pic>
        <p:nvPicPr>
          <p:cNvPr id="2052" name="Picture 4" descr="Тренажер сердечно-легочной реанимации и приема Геймлиха, TPAK 700 CPR Prompt®, 7 шт.,W447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660" y="1469208"/>
            <a:ext cx="13335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Набор моделей ран № 3,W445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43" y="1487351"/>
            <a:ext cx="13335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3bscientific.ru/thumblibrary/W43300B/W43300B_01_50_50_%D0%A2%D1%80%D0%B5%D0%BD%D0%B0%D0%B6%D0%B5%D1%80-%D0%B6%D0%B8%D0%BB%D0%B5%D1%82-%D0%B4%D0%BB%D1%8F-%D0%BE%D1%82%D1%80%D0%B0%D0%B1%D0%BE%D1%82%D0%BA%D0%B8-%D0%BF%D1%80%D0%B8%D0%B5%D0%BC%D0%B0-%D0%93%D0%B5%D0%B9%D0%BC%D0%BB%D0%B8%D1%85%D0%B0-Act-Fast-%D1%81%D0%B8%D0%BD%D0%B8%D0%B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611" y="1929773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Тренажер-жилет для отработки приема Геймлиха «Act+Fast», синий,W43300B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611" y="1518610"/>
            <a:ext cx="13335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Модель торса человека, уменьшенная, 12 частей,B2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43" y="1487350"/>
            <a:ext cx="13335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W43047: Последствия курения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60" y="2802709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Симулятор-очки Drunk &amp; Dangerous Glasses. Опасность вождения в нетрезвом виде.,W4304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187" y="3044834"/>
            <a:ext cx="13335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Учебное пособие «Последствия употребления наркотиков»,W4305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271" y="3158052"/>
            <a:ext cx="1596570" cy="159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Учебное пособие «Последствия употребления алкоголя»,W4305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171" y="5134687"/>
            <a:ext cx="1573951" cy="157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Витрина «Последствия пассивного образа жизни»,W4314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81" y="3180745"/>
            <a:ext cx="1512833" cy="151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Модель рта курильщика,W4301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963" y="2207476"/>
            <a:ext cx="13335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Классическая модель сердца с гипертрофией левого желудочка, 2 части,G0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726" y="595334"/>
            <a:ext cx="13335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Модель атеросклероза, с поперечным сечением артерии, 2 части,G4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740" y="1415613"/>
            <a:ext cx="13335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Модель смол, накапливающиеся за год у курильщика,W4304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963" y="3904811"/>
            <a:ext cx="13335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Учебное пособие 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388" y="5252520"/>
            <a:ext cx="1454867" cy="145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Полный набор «Моя тарелка» (MyPlate),W44791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734" y="4563310"/>
            <a:ext cx="2077673" cy="207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858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Гранты Президента 1 ТВ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3692" y="318459"/>
            <a:ext cx="10540108" cy="5928676"/>
          </a:xfrm>
        </p:spPr>
      </p:pic>
    </p:spTree>
    <p:extLst>
      <p:ext uri="{BB962C8B-B14F-4D97-AF65-F5344CB8AC3E}">
        <p14:creationId xmlns:p14="http://schemas.microsoft.com/office/powerpoint/2010/main" val="185203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72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ресурсы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73956" y="2760454"/>
            <a:ext cx="6735791" cy="286441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10% средств региональных и муниципальных социальных программ, которые финансируются из соответствующих бюджетов, могут быть поэтапно перенаправлены НКО —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поставщикам.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на равных с государственными организациями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 услуг.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2091" y="1259457"/>
            <a:ext cx="4071667" cy="14492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поставщиков социальн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ых услуг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44443" y="1293963"/>
            <a:ext cx="4071667" cy="14492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исполнителей общественно полезных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5642125"/>
            <a:ext cx="11007305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Государство намерено субсидировать только социально ориентированные НКО.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796" y="3173757"/>
            <a:ext cx="2038709" cy="20387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" y="3219874"/>
            <a:ext cx="3146197" cy="199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77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5962" y="162836"/>
            <a:ext cx="8040915" cy="40993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преимущества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0903" y="635728"/>
            <a:ext cx="11350171" cy="41687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Идея государственно-общественного партнерства заключается в том, что для решения проблем в социально значимой сфере требуются усилия и конкретные действия всего общества, а не только одного из его составляющих - государства.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привлекает материальные и не материальные ресурсы общества для развития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накапливать и передавать жизненный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действовать эффективно и успешно, имея в виду приоритетную перспективу, общую для всех партнеров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эффективно координировать совместную деятельность с ясным пониманием каждым участником своей ответственности, как звена общей цепи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партнерства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социально ориентированных некоммерческих организаций будет способствовать повышению качества самой власти, уверены в администрации президента. В Кремле считают, что некоммерческие организации должны стать полноценными партнерами государства в социальной сфере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12939" y="5060433"/>
            <a:ext cx="7063503" cy="10711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D:\Данные пользователя\Desktop\5441_1_1c86ff1a600de1addb3a5067f62dd4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0745" y="4666594"/>
            <a:ext cx="1770063" cy="1810659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811" y="162836"/>
            <a:ext cx="974053" cy="129873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0903" y="6292587"/>
            <a:ext cx="5281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vk.com/rooaopz</a:t>
            </a:r>
            <a:r>
              <a:rPr lang="ru-RU" dirty="0" smtClean="0"/>
              <a:t>    </a:t>
            </a:r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vk.com/arctichealth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724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4500" y="365125"/>
            <a:ext cx="6359299" cy="258127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НКО становятся приоритетным направлением внутренней политики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13" t="13415" r="32550" b="4195"/>
          <a:stretch/>
        </p:blipFill>
        <p:spPr>
          <a:xfrm>
            <a:off x="0" y="-1"/>
            <a:ext cx="4994500" cy="645885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9" t="70666" r="36783" b="19478"/>
          <a:stretch/>
        </p:blipFill>
        <p:spPr>
          <a:xfrm>
            <a:off x="4371406" y="5047648"/>
            <a:ext cx="7605486" cy="15515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093" y="2296601"/>
            <a:ext cx="4030506" cy="24819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130840" y="6414502"/>
            <a:ext cx="1846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вид услуг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423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2857" y="1405870"/>
            <a:ext cx="11524343" cy="5198129"/>
          </a:xfrm>
        </p:spPr>
        <p:txBody>
          <a:bodyPr>
            <a:normAutofit/>
          </a:bodyPr>
          <a:lstStyle/>
          <a:p>
            <a:pPr algn="ctr">
              <a:buNone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о государственной регистрации принято 11 октября 2012 года Управлением Министерства юстиции Российской Федерации по Архангельской области и Ненецкому автономному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округу</a:t>
            </a:r>
          </a:p>
          <a:p>
            <a:pPr algn="just">
              <a:buNone/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деятельности Организации является содействие пропаганде ЗОЖ, профилактике заболеваний. </a:t>
            </a:r>
          </a:p>
          <a:p>
            <a:pPr algn="just">
              <a:buNone/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задачей является сотрудничество с государственными, региональными и муниципальными органами власти, коммерческими и некоммерческими организациями, СМИ в сфере профилактики заболеваний и пропаганде ЗОЖ.</a:t>
            </a:r>
          </a:p>
          <a:p>
            <a:pPr algn="ctr">
              <a:buNone/>
              <a:defRPr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949" y="138787"/>
            <a:ext cx="6480422" cy="1267084"/>
          </a:xfrm>
          <a:prstGeom prst="rect">
            <a:avLst/>
          </a:prstGeom>
        </p:spPr>
      </p:pic>
      <p:pic>
        <p:nvPicPr>
          <p:cNvPr id="2049" name="Picture 1" descr="D:\Данные пользователя\Desktop\inx960x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185" y="4508747"/>
            <a:ext cx="3222883" cy="2145232"/>
          </a:xfrm>
          <a:prstGeom prst="rect">
            <a:avLst/>
          </a:prstGeom>
          <a:noFill/>
        </p:spPr>
      </p:pic>
      <p:pic>
        <p:nvPicPr>
          <p:cNvPr id="2050" name="Picture 2" descr="D:\Данные пользователя\Desktop\00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5426" y="4386263"/>
            <a:ext cx="3048000" cy="2471737"/>
          </a:xfrm>
          <a:prstGeom prst="rect">
            <a:avLst/>
          </a:prstGeom>
          <a:noFill/>
        </p:spPr>
      </p:pic>
      <p:pic>
        <p:nvPicPr>
          <p:cNvPr id="2051" name="Picture 3" descr="D:\Данные пользователя\Desktop\10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70579" y="4364704"/>
            <a:ext cx="2732689" cy="2493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0721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685618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57" y="4589342"/>
            <a:ext cx="2042934" cy="20429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758" y="5289251"/>
            <a:ext cx="1790700" cy="1343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307" y="76350"/>
            <a:ext cx="1203385" cy="16045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57" y="712009"/>
            <a:ext cx="3664699" cy="11595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948" y="514828"/>
            <a:ext cx="3306972" cy="150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57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4331" y="562248"/>
            <a:ext cx="8752115" cy="575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«Медлить нельзя»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Грантодатель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министерство здравоохранения Архангельской области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Сумма гранта 71 000 рублей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759" y="1137648"/>
            <a:ext cx="4545875" cy="223256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 Поздний вызов «03» при возникновении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жизнеугрожающих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состояний (инсульт, инфаркт)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Повышение информированности жителей Архангельской области (признаки, первая помощь, алгоритм действий)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57159560"/>
              </p:ext>
            </p:extLst>
          </p:nvPr>
        </p:nvGraphicFramePr>
        <p:xfrm>
          <a:off x="5602514" y="1861118"/>
          <a:ext cx="5091611" cy="3239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7090287" y="967960"/>
            <a:ext cx="2437732" cy="893158"/>
            <a:chOff x="461561" y="-21729"/>
            <a:chExt cx="2437732" cy="1451069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461561" y="-21729"/>
              <a:ext cx="2437732" cy="145106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493435" y="10145"/>
              <a:ext cx="2405857" cy="10981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t" anchorCtr="0">
              <a:noAutofit/>
            </a:bodyPr>
            <a:lstStyle/>
            <a:p>
              <a:pPr marL="57150" lvl="1" indent="-57150" algn="just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Центр компетенций</a:t>
              </a:r>
              <a:endParaRPr lang="ru-RU" sz="1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" lvl="1" indent="-57150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Макеты информационных листовок</a:t>
              </a:r>
              <a:endParaRPr lang="ru-RU" sz="1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" lvl="1" indent="-57150" algn="just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Разработан обучающий модуль</a:t>
              </a:r>
              <a:endParaRPr lang="ru-RU" sz="1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863407" y="5183307"/>
            <a:ext cx="2848497" cy="1116929"/>
            <a:chOff x="167045" y="2556509"/>
            <a:chExt cx="2848497" cy="1957391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167045" y="2556509"/>
              <a:ext cx="2848497" cy="195739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210042" y="2556510"/>
              <a:ext cx="2805499" cy="11262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05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Организация и взаимодействие по проекту</a:t>
              </a:r>
              <a:endParaRPr lang="ru-RU" sz="105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05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Печать 30 тыс. буклетов</a:t>
              </a:r>
              <a:endParaRPr lang="ru-RU" sz="105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05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Печать 300 плакатов</a:t>
              </a:r>
              <a:endParaRPr lang="ru-RU" sz="105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05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Подготовка и проведение конкурса видео</a:t>
              </a:r>
              <a:endParaRPr lang="ru-RU" sz="105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05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Продвижение и информирование населения  </a:t>
              </a:r>
              <a:endParaRPr lang="ru-RU" sz="105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05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Привлечение волонтеров</a:t>
              </a:r>
              <a:endParaRPr lang="ru-RU" sz="105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300112" y="3089529"/>
            <a:ext cx="2299532" cy="788672"/>
            <a:chOff x="4466006" y="3391740"/>
            <a:chExt cx="2299532" cy="1354254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4466006" y="3391740"/>
              <a:ext cx="2240089" cy="135425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4555198" y="3438087"/>
              <a:ext cx="2210340" cy="956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t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Привлечение специалистов для проведения урока здоровья </a:t>
              </a:r>
              <a:endParaRPr lang="ru-RU" sz="11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Подготовка видео урока</a:t>
              </a:r>
              <a:endParaRPr lang="ru-RU" sz="11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9795038" y="3089529"/>
            <a:ext cx="2396962" cy="1110021"/>
            <a:chOff x="4581858" y="-36748"/>
            <a:chExt cx="2396962" cy="1451069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4581858" y="-36748"/>
              <a:ext cx="2396962" cy="145106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4641301" y="-4873"/>
              <a:ext cx="2299587" cy="10245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0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Техническая возможность проведения дистанционного урока</a:t>
              </a:r>
              <a:endParaRPr lang="ru-RU" sz="1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0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Информирование педагогов и родителей</a:t>
              </a:r>
              <a:endParaRPr lang="ru-RU" sz="1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0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Поддержка в проведении мероприятий (распространение буклетов, плакатов)</a:t>
              </a:r>
              <a:endParaRPr lang="ru-RU" sz="1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078555284"/>
              </p:ext>
            </p:extLst>
          </p:nvPr>
        </p:nvGraphicFramePr>
        <p:xfrm>
          <a:off x="9977377" y="452857"/>
          <a:ext cx="2037344" cy="1896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174210" y="4645103"/>
            <a:ext cx="2709815" cy="211908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муниципальных образований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400 учащихся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1500 человек взрослого населения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777126" y="4645104"/>
            <a:ext cx="2709815" cy="211908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школы, 15 муниципальных образований, 30 000 листовок, 600 плакатов,  1980 чел. взрослого населения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340051" y="5781553"/>
            <a:ext cx="1851949" cy="1076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Период реализации: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Июль-декабрь 2017 г.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20" y="0"/>
            <a:ext cx="3013396" cy="71551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353" y="138896"/>
            <a:ext cx="2075727" cy="447335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986014"/>
              </p:ext>
            </p:extLst>
          </p:nvPr>
        </p:nvGraphicFramePr>
        <p:xfrm>
          <a:off x="217714" y="3113912"/>
          <a:ext cx="1755700" cy="126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Acrobat Document" r:id="rId15" imgW="5546880" imgH="4000320" progId="AcroExch.Document.11">
                  <p:embed/>
                </p:oleObj>
              </mc:Choice>
              <mc:Fallback>
                <p:oleObj name="Acrobat Document" r:id="rId15" imgW="5546880" imgH="4000320" progId="AcroExch.Document.1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714" y="3113912"/>
                        <a:ext cx="1755700" cy="1265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Рисунок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691" y="1195872"/>
            <a:ext cx="1289632" cy="1791802"/>
          </a:xfrm>
          <a:prstGeom prst="rect">
            <a:avLst/>
          </a:prstGeom>
        </p:spPr>
      </p:pic>
      <p:graphicFrame>
        <p:nvGraphicFramePr>
          <p:cNvPr id="25" name="Объект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6095702"/>
              </p:ext>
            </p:extLst>
          </p:nvPr>
        </p:nvGraphicFramePr>
        <p:xfrm>
          <a:off x="2236340" y="3143300"/>
          <a:ext cx="1800846" cy="1298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Acrobat Document" r:id="rId18" imgW="5546880" imgH="4000320" progId="AcroExch.Document.11">
                  <p:embed/>
                </p:oleObj>
              </mc:Choice>
              <mc:Fallback>
                <p:oleObj name="Acrobat Document" r:id="rId18" imgW="5546880" imgH="4000320" progId="AcroExch.Document.11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6340" y="3143300"/>
                        <a:ext cx="1800846" cy="12980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9604988"/>
              </p:ext>
            </p:extLst>
          </p:nvPr>
        </p:nvGraphicFramePr>
        <p:xfrm>
          <a:off x="4453098" y="1152651"/>
          <a:ext cx="1350402" cy="1909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Acrobat Document" r:id="rId20" imgW="15118200" imgH="21386520" progId="AcroExch.Document.11">
                  <p:embed/>
                </p:oleObj>
              </mc:Choice>
              <mc:Fallback>
                <p:oleObj name="Acrobat Document" r:id="rId20" imgW="15118200" imgH="21386520" progId="AcroExch.Document.11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3098" y="1152651"/>
                        <a:ext cx="1350402" cy="19092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5390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760" y="287824"/>
            <a:ext cx="3647252" cy="2577392"/>
          </a:xfrm>
        </p:spPr>
      </p:pic>
      <p:sp>
        <p:nvSpPr>
          <p:cNvPr id="5" name="Прямоугольник 4"/>
          <p:cNvSpPr/>
          <p:nvPr/>
        </p:nvSpPr>
        <p:spPr>
          <a:xfrm>
            <a:off x="3730933" y="6416517"/>
            <a:ext cx="48242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видеороликов «Медлить нельзя!»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70" y="153468"/>
            <a:ext cx="3518263" cy="58637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8" t="8620" r="11677" b="8471"/>
          <a:stretch/>
        </p:blipFill>
        <p:spPr>
          <a:xfrm>
            <a:off x="4524535" y="2721432"/>
            <a:ext cx="2830286" cy="18723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542" y="217593"/>
            <a:ext cx="3479788" cy="57996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3" t="27301" r="25643" b="47937"/>
          <a:stretch/>
        </p:blipFill>
        <p:spPr>
          <a:xfrm>
            <a:off x="3019803" y="4521892"/>
            <a:ext cx="6061166" cy="169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03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66754" y="446148"/>
            <a:ext cx="942179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«Студия хорошего самочувствия»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Грантодатель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Администрация Губернатора Архангельской области и Правительства Архангельской области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Сумма гранта 185 600 рублей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340051" y="5781553"/>
            <a:ext cx="1851949" cy="1076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Период реализации: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Май 2017 –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Июнь 2018 г.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505" y="4409955"/>
            <a:ext cx="2709815" cy="224861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инструкторов студии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170 участников студии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4 муниципальных образований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699" y="0"/>
            <a:ext cx="2087301" cy="449829"/>
          </a:xfrm>
          <a:prstGeom prst="rect">
            <a:avLst/>
          </a:prstGeom>
        </p:spPr>
      </p:pic>
      <p:pic>
        <p:nvPicPr>
          <p:cNvPr id="9" name="Picture 2" descr="Архангельское ППА. 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3129" cy="42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197505" y="993107"/>
            <a:ext cx="4832302" cy="2878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Проблема: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Отсутствие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здоровьесберегающей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среды для людей пожилого возраста.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Создание и развитие новой формы работы с пожилыми людьми 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(танцевально-двигательной терапии, консультирование по вопросам сохранения и укрепления здоровья – как общественно-полезной услуги). </a:t>
            </a:r>
          </a:p>
          <a:p>
            <a:pPr marL="0" marR="0" lvl="0" indent="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Создание студий для пожилых и подготовка инструкторов. </a:t>
            </a:r>
          </a:p>
          <a:p>
            <a:pPr marL="0" marR="0" lvl="0" indent="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ru-RU" sz="1400" baseline="0" dirty="0" smtClean="0">
                <a:latin typeface="Times New Roman" pitchFamily="18" charset="0"/>
                <a:cs typeface="Times New Roman" pitchFamily="18" charset="0"/>
              </a:rPr>
              <a:t> инструкторов</a:t>
            </a:r>
          </a:p>
          <a:p>
            <a:pPr marL="0" marR="0" lvl="0" indent="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Приморский р-н, Архангельск (Северный,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Ц</a:t>
            </a:r>
            <a:r>
              <a:rPr kumimoji="0" lang="ru-RU" sz="1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игломень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Маймакса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Октярьский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Майская Горка, Ломоносовский </a:t>
            </a:r>
            <a:r>
              <a:rPr kumimoji="0" lang="ru-RU" sz="1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Соломбальский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округ), </a:t>
            </a:r>
            <a:r>
              <a:rPr kumimoji="0" lang="ru-RU" sz="1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Новодвинск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Люди с ментальными особенностями, люди с ограниченными возможности, старшая возрастная группа.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24" y="1621166"/>
            <a:ext cx="3000710" cy="22505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99" y="4396360"/>
            <a:ext cx="3025505" cy="22691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890" y="4372199"/>
            <a:ext cx="2981846" cy="22363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594" y="1224854"/>
            <a:ext cx="3850521" cy="17241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087" y="3092566"/>
            <a:ext cx="2543539" cy="169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09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07939" y="365125"/>
            <a:ext cx="894723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b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«Исследование по реализации антитабачного законодательства в Архангельской области»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Грантодатель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ФГБУ НМИЦ ПМ  МЗ РФ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Сумма гранта 198 000 рублей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197297" y="5602147"/>
            <a:ext cx="1994704" cy="1255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Период реализации: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Май 2017 г. –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Сентябрь 2017 г.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505" y="4271058"/>
            <a:ext cx="2709815" cy="238750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1000 респондентов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400 не курящих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600 курящих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 лиц принимающих решения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08183" y="4040778"/>
            <a:ext cx="2771292" cy="274451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обучение 25 медицинских работников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 респондентов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 не курящих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600 курящих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 лиц принимающих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ситуации в АО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111" y="0"/>
            <a:ext cx="2060889" cy="444137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158849" y="1444322"/>
            <a:ext cx="6508167" cy="22325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 Низкие темпы снижения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табакокурения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в РФ, не совершенство законодательных мер.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ценить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исполнения норм Федерального закона №15 «Об охране здоровья граждан от воздействия окружающего табачного дыма и последствий потребления табака» и реализации мер Концепции Государственной политики противодействия табаку, оценить эффективность реализации мер антитабачной политики в отношении потребления табака населением, а также выявить проблемы, разработать рекомендации по совершенствованию реализации антитабачной политики и оценки ее эффективности. 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Самарская, Тюменская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Архангельская область,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Краснодарский край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Чувашия.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D:\Данные пользователя\Desktop\208х370.jpg"/>
          <p:cNvPicPr>
            <a:picLocks noChangeAspect="1" noChangeArrowheads="1"/>
          </p:cNvPicPr>
          <p:nvPr/>
        </p:nvPicPr>
        <p:blipFill>
          <a:blip r:embed="rId3" cstate="print"/>
          <a:srcRect t="1405" r="5003"/>
          <a:stretch>
            <a:fillRect/>
          </a:stretch>
        </p:blipFill>
        <p:spPr bwMode="auto">
          <a:xfrm>
            <a:off x="219977" y="0"/>
            <a:ext cx="1168986" cy="987053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024" y="829877"/>
            <a:ext cx="2745476" cy="15489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43" y="1567614"/>
            <a:ext cx="2618131" cy="14329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874" y="2764535"/>
            <a:ext cx="2589626" cy="17272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76" y="3312793"/>
            <a:ext cx="2618131" cy="15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09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0377" y="179930"/>
            <a:ext cx="783606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b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«Музей Арктического </a:t>
            </a: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доровья»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Грантодатель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Фонд Президентских грантов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Сумма 1 310 750 рублей.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469" y="1582558"/>
            <a:ext cx="6399147" cy="26672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Проблема: 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Высокий уровень распространённости факторов риска развития ХНИЗ, в следствии низкого уровня информированности населения и изменяющегося образа жизни, в том числе у детей и подростков. Отсутствие новых форм и методов работы с населением.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Создать «Музей арктического здоровья», как новый вид культурного, образовательного центра в области профилактики заболеваний и популяризации ЗОЖ, через организацию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выставочно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-обучающих мероприятий и практических занятий.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197297" y="5602147"/>
            <a:ext cx="1994704" cy="1255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Период реализации: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Сентябрь 2017 г. Сентябрь 2018 г.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Для подачи заявки на президентский грант для региональных НКО осталась неде...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746"/>
            <a:ext cx="2234660" cy="9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807" y="0"/>
            <a:ext cx="2363194" cy="5092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85" y="1046922"/>
            <a:ext cx="3533024" cy="249964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7505" y="4271058"/>
            <a:ext cx="2709815" cy="238750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15 инструкторов ЗОЖ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Обучить 500 детей и подростков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Музей Арктического здоровья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981371" y="3835695"/>
            <a:ext cx="46590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–Первая помощь;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–Правильное питание;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–Профилактика потребления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психоактивных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веществ (ПАВ);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–Подвижный образ жизни.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66" y="4256162"/>
            <a:ext cx="2476706" cy="240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778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997</Words>
  <Application>Microsoft Office PowerPoint</Application>
  <PresentationFormat>Широкоэкранный</PresentationFormat>
  <Paragraphs>119</Paragraphs>
  <Slides>13</Slides>
  <Notes>3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Acrobat Document</vt:lpstr>
      <vt:lpstr>Роль социально ориентированных некоммерческих организаций в формировании здорового образа жизни</vt:lpstr>
      <vt:lpstr>Социальные НКО становятся приоритетным направлением внутренней политики</vt:lpstr>
      <vt:lpstr>Презентация PowerPoint</vt:lpstr>
      <vt:lpstr>Презентация PowerPoint</vt:lpstr>
      <vt:lpstr>Проект «Медлить нельзя»  Грантодатель министерство здравоохранения Архангельской области Сумма гранта 71 000 рублей </vt:lpstr>
      <vt:lpstr>Презентация PowerPoint</vt:lpstr>
      <vt:lpstr>Проект «Студия хорошего самочувствия»  Грантодатель Администрация Губернатора Архангельской области и Правительства Архангельской области Сумма гранта 185 600 рублей </vt:lpstr>
      <vt:lpstr>Проект  «Исследование по реализации антитабачного законодательства в Архангельской области»  Грантодатель ФГБУ НМИЦ ПМ  МЗ РФ Сумма гранта 198 000 рублей </vt:lpstr>
      <vt:lpstr>Проект  «Музей Арктического Здоровья» Грантодатель Фонд Президентских грантов Сумма 1 310 750 рублей.</vt:lpstr>
      <vt:lpstr>Проект  «Музей Арктического Здоровья» </vt:lpstr>
      <vt:lpstr>Презентация PowerPoint</vt:lpstr>
      <vt:lpstr>Дополнительные ресурсы</vt:lpstr>
      <vt:lpstr>Основные преимущества взаимодействия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НКО в формировании ЗОЖ. Опыт государственно-общественного партнёрства</dc:title>
  <dc:creator>acmp30</dc:creator>
  <cp:lastModifiedBy>acmp30</cp:lastModifiedBy>
  <cp:revision>60</cp:revision>
  <dcterms:created xsi:type="dcterms:W3CDTF">2017-09-07T08:51:39Z</dcterms:created>
  <dcterms:modified xsi:type="dcterms:W3CDTF">2017-11-30T08:44:44Z</dcterms:modified>
</cp:coreProperties>
</file>