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89" autoAdjust="0"/>
  </p:normalViewPr>
  <p:slideViewPr>
    <p:cSldViewPr>
      <p:cViewPr>
        <p:scale>
          <a:sx n="77" d="100"/>
          <a:sy n="77" d="100"/>
        </p:scale>
        <p:origin x="-167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5C876-1B14-44C6-A755-E9BBD381A71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C2513-148C-459C-8ED9-2AEC16F8174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75% всех смертей в РФ обусловлено хроническими</a:t>
          </a:r>
        </a:p>
        <a:p>
          <a:r>
            <a:rPr lang="ru-RU" b="1" dirty="0" smtClean="0">
              <a:solidFill>
                <a:schemeClr val="bg1"/>
              </a:solidFill>
            </a:rPr>
            <a:t> неинфекционными заболеваниями</a:t>
          </a:r>
          <a:endParaRPr lang="ru-RU" dirty="0">
            <a:solidFill>
              <a:schemeClr val="bg1"/>
            </a:solidFill>
          </a:endParaRPr>
        </a:p>
      </dgm:t>
    </dgm:pt>
    <dgm:pt modelId="{23468A3D-29A8-4150-BF6E-3B5E31E7AADA}" type="parTrans" cxnId="{884650DA-0421-48E9-B804-C01D5EAED5BC}">
      <dgm:prSet/>
      <dgm:spPr/>
      <dgm:t>
        <a:bodyPr/>
        <a:lstStyle/>
        <a:p>
          <a:endParaRPr lang="ru-RU"/>
        </a:p>
      </dgm:t>
    </dgm:pt>
    <dgm:pt modelId="{046DD0F4-DD0D-4830-9E6A-5054A24DC3B7}" type="sibTrans" cxnId="{884650DA-0421-48E9-B804-C01D5EAED5BC}">
      <dgm:prSet/>
      <dgm:spPr/>
      <dgm:t>
        <a:bodyPr/>
        <a:lstStyle/>
        <a:p>
          <a:endParaRPr lang="ru-RU"/>
        </a:p>
      </dgm:t>
    </dgm:pt>
    <dgm:pt modelId="{CAFE4A40-3A00-4489-939F-36A8C803DFC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40% смертей приходится на лиц, не достигших</a:t>
          </a:r>
        </a:p>
        <a:p>
          <a:r>
            <a:rPr lang="ru-RU" b="1" dirty="0" smtClean="0">
              <a:solidFill>
                <a:schemeClr val="bg1"/>
              </a:solidFill>
            </a:rPr>
            <a:t> возраста 60 лет</a:t>
          </a:r>
          <a:endParaRPr lang="ru-RU" b="1" dirty="0">
            <a:solidFill>
              <a:schemeClr val="bg1"/>
            </a:solidFill>
          </a:endParaRPr>
        </a:p>
      </dgm:t>
    </dgm:pt>
    <dgm:pt modelId="{B405FE50-F589-4783-94AC-D0536726BCCD}" type="parTrans" cxnId="{D61EA63E-1020-4151-B9CE-89AD98103229}">
      <dgm:prSet/>
      <dgm:spPr/>
      <dgm:t>
        <a:bodyPr/>
        <a:lstStyle/>
        <a:p>
          <a:endParaRPr lang="ru-RU"/>
        </a:p>
      </dgm:t>
    </dgm:pt>
    <dgm:pt modelId="{43744960-C420-4264-AB12-00143ED2D239}" type="sibTrans" cxnId="{D61EA63E-1020-4151-B9CE-89AD98103229}">
      <dgm:prSet/>
      <dgm:spPr/>
      <dgm:t>
        <a:bodyPr/>
        <a:lstStyle/>
        <a:p>
          <a:endParaRPr lang="ru-RU"/>
        </a:p>
      </dgm:t>
    </dgm:pt>
    <dgm:pt modelId="{96C7EC4D-B19D-4B1E-A3FD-88D6CE966D3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БСК – ведущая причина смертности</a:t>
          </a:r>
        </a:p>
        <a:p>
          <a:r>
            <a:rPr lang="ru-RU" b="1" dirty="0" smtClean="0">
              <a:solidFill>
                <a:schemeClr val="bg1"/>
              </a:solidFill>
            </a:rPr>
            <a:t> (в Пермском крае – </a:t>
          </a:r>
          <a:r>
            <a:rPr lang="ru-RU" b="1" dirty="0" smtClean="0">
              <a:solidFill>
                <a:schemeClr val="bg1"/>
              </a:solidFill>
            </a:rPr>
            <a:t>50,6</a:t>
          </a:r>
          <a:r>
            <a:rPr lang="ru-RU" b="1" dirty="0" smtClean="0">
              <a:solidFill>
                <a:schemeClr val="bg1"/>
              </a:solidFill>
            </a:rPr>
            <a:t>%)</a:t>
          </a:r>
          <a:endParaRPr lang="ru-RU" b="1" dirty="0">
            <a:solidFill>
              <a:schemeClr val="bg1"/>
            </a:solidFill>
          </a:endParaRPr>
        </a:p>
      </dgm:t>
    </dgm:pt>
    <dgm:pt modelId="{551490D5-3FA6-49A2-8F2A-66757F85CD2D}" type="parTrans" cxnId="{B87A2215-0499-44DC-8823-DF371F6B8F0C}">
      <dgm:prSet/>
      <dgm:spPr/>
      <dgm:t>
        <a:bodyPr/>
        <a:lstStyle/>
        <a:p>
          <a:endParaRPr lang="ru-RU"/>
        </a:p>
      </dgm:t>
    </dgm:pt>
    <dgm:pt modelId="{6B5F288D-5711-44B3-AB84-F2DF886DD7B5}" type="sibTrans" cxnId="{B87A2215-0499-44DC-8823-DF371F6B8F0C}">
      <dgm:prSet/>
      <dgm:spPr/>
      <dgm:t>
        <a:bodyPr/>
        <a:lstStyle/>
        <a:p>
          <a:endParaRPr lang="ru-RU"/>
        </a:p>
      </dgm:t>
    </dgm:pt>
    <dgm:pt modelId="{F8DCB9B6-216C-4EA7-A46C-8A955A0CC0C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 трлн. руб. год – суммарный экономический</a:t>
          </a:r>
        </a:p>
        <a:p>
          <a:r>
            <a:rPr lang="ru-RU" b="1" dirty="0" smtClean="0">
              <a:solidFill>
                <a:schemeClr val="bg1"/>
              </a:solidFill>
            </a:rPr>
            <a:t> ущерб от БСК (3% ВВП)</a:t>
          </a:r>
          <a:endParaRPr lang="ru-RU" b="1" dirty="0">
            <a:solidFill>
              <a:schemeClr val="bg1"/>
            </a:solidFill>
          </a:endParaRPr>
        </a:p>
      </dgm:t>
    </dgm:pt>
    <dgm:pt modelId="{0333A13E-348B-4A00-8368-B36A5E42BADE}" type="parTrans" cxnId="{9AACCFCA-7B01-4342-95DA-104666AC607A}">
      <dgm:prSet/>
      <dgm:spPr/>
      <dgm:t>
        <a:bodyPr/>
        <a:lstStyle/>
        <a:p>
          <a:endParaRPr lang="ru-RU"/>
        </a:p>
      </dgm:t>
    </dgm:pt>
    <dgm:pt modelId="{B65B911E-3376-4502-9658-1A05F74647C2}" type="sibTrans" cxnId="{9AACCFCA-7B01-4342-95DA-104666AC607A}">
      <dgm:prSet/>
      <dgm:spPr/>
      <dgm:t>
        <a:bodyPr/>
        <a:lstStyle/>
        <a:p>
          <a:endParaRPr lang="ru-RU"/>
        </a:p>
      </dgm:t>
    </dgm:pt>
    <dgm:pt modelId="{14BF4036-5001-4411-850F-7450DB8FA832}" type="pres">
      <dgm:prSet presAssocID="{F2A5C876-1B14-44C6-A755-E9BBD381A7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2846F-0C1B-4C74-8FC5-5FDBA246116C}" type="pres">
      <dgm:prSet presAssocID="{200C2513-148C-459C-8ED9-2AEC16F81746}" presName="comp" presStyleCnt="0"/>
      <dgm:spPr/>
    </dgm:pt>
    <dgm:pt modelId="{2F9A885F-8B08-4B9C-A8EB-B016B9E7F903}" type="pres">
      <dgm:prSet presAssocID="{200C2513-148C-459C-8ED9-2AEC16F81746}" presName="box" presStyleLbl="node1" presStyleIdx="0" presStyleCnt="4"/>
      <dgm:spPr/>
      <dgm:t>
        <a:bodyPr/>
        <a:lstStyle/>
        <a:p>
          <a:endParaRPr lang="ru-RU"/>
        </a:p>
      </dgm:t>
    </dgm:pt>
    <dgm:pt modelId="{9EF2DE35-8E90-4819-9B5A-F8EBBB9C8A9F}" type="pres">
      <dgm:prSet presAssocID="{200C2513-148C-459C-8ED9-2AEC16F8174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8E53D8-956B-4A26-A446-612107F84D74}" type="pres">
      <dgm:prSet presAssocID="{200C2513-148C-459C-8ED9-2AEC16F8174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AE1F5-7BAD-47B3-8A66-292BA700408C}" type="pres">
      <dgm:prSet presAssocID="{046DD0F4-DD0D-4830-9E6A-5054A24DC3B7}" presName="spacer" presStyleCnt="0"/>
      <dgm:spPr/>
    </dgm:pt>
    <dgm:pt modelId="{40ED2ABB-515B-40D5-B0C6-ADEFD47FAA36}" type="pres">
      <dgm:prSet presAssocID="{CAFE4A40-3A00-4489-939F-36A8C803DFC7}" presName="comp" presStyleCnt="0"/>
      <dgm:spPr/>
    </dgm:pt>
    <dgm:pt modelId="{6AB0F57A-4816-4837-ADB4-ABB2AEC091E4}" type="pres">
      <dgm:prSet presAssocID="{CAFE4A40-3A00-4489-939F-36A8C803DFC7}" presName="box" presStyleLbl="node1" presStyleIdx="1" presStyleCnt="4"/>
      <dgm:spPr/>
      <dgm:t>
        <a:bodyPr/>
        <a:lstStyle/>
        <a:p>
          <a:endParaRPr lang="ru-RU"/>
        </a:p>
      </dgm:t>
    </dgm:pt>
    <dgm:pt modelId="{443AB795-8C9E-4BAD-8878-1D96FBB753BA}" type="pres">
      <dgm:prSet presAssocID="{CAFE4A40-3A00-4489-939F-36A8C803DFC7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A7E096-EB4A-48A9-BB57-DF0FEA657C10}" type="pres">
      <dgm:prSet presAssocID="{CAFE4A40-3A00-4489-939F-36A8C803DFC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F34D9-6F89-4C96-9893-9A7411C8A257}" type="pres">
      <dgm:prSet presAssocID="{43744960-C420-4264-AB12-00143ED2D239}" presName="spacer" presStyleCnt="0"/>
      <dgm:spPr/>
    </dgm:pt>
    <dgm:pt modelId="{4F85AC2B-3890-4D88-8D1E-B4010CC3AC07}" type="pres">
      <dgm:prSet presAssocID="{96C7EC4D-B19D-4B1E-A3FD-88D6CE966D35}" presName="comp" presStyleCnt="0"/>
      <dgm:spPr/>
    </dgm:pt>
    <dgm:pt modelId="{382CD613-DEF2-4653-B4D8-038DC9A0ED70}" type="pres">
      <dgm:prSet presAssocID="{96C7EC4D-B19D-4B1E-A3FD-88D6CE966D35}" presName="box" presStyleLbl="node1" presStyleIdx="2" presStyleCnt="4"/>
      <dgm:spPr/>
      <dgm:t>
        <a:bodyPr/>
        <a:lstStyle/>
        <a:p>
          <a:endParaRPr lang="ru-RU"/>
        </a:p>
      </dgm:t>
    </dgm:pt>
    <dgm:pt modelId="{A4443251-61D9-41AB-B567-A4046F0BC8B8}" type="pres">
      <dgm:prSet presAssocID="{96C7EC4D-B19D-4B1E-A3FD-88D6CE966D35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CE9C0D-9FBD-4DF9-A61B-12879D24F9DA}" type="pres">
      <dgm:prSet presAssocID="{96C7EC4D-B19D-4B1E-A3FD-88D6CE966D3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7D4F6-6F7E-44C0-8643-CDF734A06D5D}" type="pres">
      <dgm:prSet presAssocID="{6B5F288D-5711-44B3-AB84-F2DF886DD7B5}" presName="spacer" presStyleCnt="0"/>
      <dgm:spPr/>
    </dgm:pt>
    <dgm:pt modelId="{82C88074-346D-4725-8702-A04897A72F59}" type="pres">
      <dgm:prSet presAssocID="{F8DCB9B6-216C-4EA7-A46C-8A955A0CC0C3}" presName="comp" presStyleCnt="0"/>
      <dgm:spPr/>
    </dgm:pt>
    <dgm:pt modelId="{DE4FEBEC-CB31-427C-9976-FC45CFBE2FA2}" type="pres">
      <dgm:prSet presAssocID="{F8DCB9B6-216C-4EA7-A46C-8A955A0CC0C3}" presName="box" presStyleLbl="node1" presStyleIdx="3" presStyleCnt="4"/>
      <dgm:spPr/>
      <dgm:t>
        <a:bodyPr/>
        <a:lstStyle/>
        <a:p>
          <a:endParaRPr lang="ru-RU"/>
        </a:p>
      </dgm:t>
    </dgm:pt>
    <dgm:pt modelId="{374E8D61-6E08-4D01-B7C4-CFB213E23FDB}" type="pres">
      <dgm:prSet presAssocID="{F8DCB9B6-216C-4EA7-A46C-8A955A0CC0C3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A9DDBC-597E-45E1-AA2E-056E7C7D21F4}" type="pres">
      <dgm:prSet presAssocID="{F8DCB9B6-216C-4EA7-A46C-8A955A0CC0C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63385-0D4F-46CB-836A-DA26E54FB78A}" type="presOf" srcId="{F2A5C876-1B14-44C6-A755-E9BBD381A71A}" destId="{14BF4036-5001-4411-850F-7450DB8FA832}" srcOrd="0" destOrd="0" presId="urn:microsoft.com/office/officeart/2005/8/layout/vList4#1"/>
    <dgm:cxn modelId="{9AACCFCA-7B01-4342-95DA-104666AC607A}" srcId="{F2A5C876-1B14-44C6-A755-E9BBD381A71A}" destId="{F8DCB9B6-216C-4EA7-A46C-8A955A0CC0C3}" srcOrd="3" destOrd="0" parTransId="{0333A13E-348B-4A00-8368-B36A5E42BADE}" sibTransId="{B65B911E-3376-4502-9658-1A05F74647C2}"/>
    <dgm:cxn modelId="{1E671BE3-79DD-4179-9C52-40A6CBB85441}" type="presOf" srcId="{200C2513-148C-459C-8ED9-2AEC16F81746}" destId="{628E53D8-956B-4A26-A446-612107F84D74}" srcOrd="1" destOrd="0" presId="urn:microsoft.com/office/officeart/2005/8/layout/vList4#1"/>
    <dgm:cxn modelId="{B87A2215-0499-44DC-8823-DF371F6B8F0C}" srcId="{F2A5C876-1B14-44C6-A755-E9BBD381A71A}" destId="{96C7EC4D-B19D-4B1E-A3FD-88D6CE966D35}" srcOrd="2" destOrd="0" parTransId="{551490D5-3FA6-49A2-8F2A-66757F85CD2D}" sibTransId="{6B5F288D-5711-44B3-AB84-F2DF886DD7B5}"/>
    <dgm:cxn modelId="{475DCA8B-1C54-412B-ACF6-451BC2401969}" type="presOf" srcId="{200C2513-148C-459C-8ED9-2AEC16F81746}" destId="{2F9A885F-8B08-4B9C-A8EB-B016B9E7F903}" srcOrd="0" destOrd="0" presId="urn:microsoft.com/office/officeart/2005/8/layout/vList4#1"/>
    <dgm:cxn modelId="{297F9492-65C4-4302-A396-827BEF0E5EB6}" type="presOf" srcId="{F8DCB9B6-216C-4EA7-A46C-8A955A0CC0C3}" destId="{32A9DDBC-597E-45E1-AA2E-056E7C7D21F4}" srcOrd="1" destOrd="0" presId="urn:microsoft.com/office/officeart/2005/8/layout/vList4#1"/>
    <dgm:cxn modelId="{5892D649-4C0C-4F14-9204-29C605C110C7}" type="presOf" srcId="{F8DCB9B6-216C-4EA7-A46C-8A955A0CC0C3}" destId="{DE4FEBEC-CB31-427C-9976-FC45CFBE2FA2}" srcOrd="0" destOrd="0" presId="urn:microsoft.com/office/officeart/2005/8/layout/vList4#1"/>
    <dgm:cxn modelId="{EEFCD395-2184-49B9-A88D-9FE0371F59FC}" type="presOf" srcId="{CAFE4A40-3A00-4489-939F-36A8C803DFC7}" destId="{27A7E096-EB4A-48A9-BB57-DF0FEA657C10}" srcOrd="1" destOrd="0" presId="urn:microsoft.com/office/officeart/2005/8/layout/vList4#1"/>
    <dgm:cxn modelId="{884650DA-0421-48E9-B804-C01D5EAED5BC}" srcId="{F2A5C876-1B14-44C6-A755-E9BBD381A71A}" destId="{200C2513-148C-459C-8ED9-2AEC16F81746}" srcOrd="0" destOrd="0" parTransId="{23468A3D-29A8-4150-BF6E-3B5E31E7AADA}" sibTransId="{046DD0F4-DD0D-4830-9E6A-5054A24DC3B7}"/>
    <dgm:cxn modelId="{AE3282FA-3981-472E-A45C-A03479564B1F}" type="presOf" srcId="{CAFE4A40-3A00-4489-939F-36A8C803DFC7}" destId="{6AB0F57A-4816-4837-ADB4-ABB2AEC091E4}" srcOrd="0" destOrd="0" presId="urn:microsoft.com/office/officeart/2005/8/layout/vList4#1"/>
    <dgm:cxn modelId="{D61EA63E-1020-4151-B9CE-89AD98103229}" srcId="{F2A5C876-1B14-44C6-A755-E9BBD381A71A}" destId="{CAFE4A40-3A00-4489-939F-36A8C803DFC7}" srcOrd="1" destOrd="0" parTransId="{B405FE50-F589-4783-94AC-D0536726BCCD}" sibTransId="{43744960-C420-4264-AB12-00143ED2D239}"/>
    <dgm:cxn modelId="{9540ADD7-898C-4684-93FF-61EF8014F0D2}" type="presOf" srcId="{96C7EC4D-B19D-4B1E-A3FD-88D6CE966D35}" destId="{382CD613-DEF2-4653-B4D8-038DC9A0ED70}" srcOrd="0" destOrd="0" presId="urn:microsoft.com/office/officeart/2005/8/layout/vList4#1"/>
    <dgm:cxn modelId="{0A57D785-5580-4E3A-BADB-6716FB553B8A}" type="presOf" srcId="{96C7EC4D-B19D-4B1E-A3FD-88D6CE966D35}" destId="{9ECE9C0D-9FBD-4DF9-A61B-12879D24F9DA}" srcOrd="1" destOrd="0" presId="urn:microsoft.com/office/officeart/2005/8/layout/vList4#1"/>
    <dgm:cxn modelId="{6B048A18-E727-477E-9B7F-40DC548BD868}" type="presParOf" srcId="{14BF4036-5001-4411-850F-7450DB8FA832}" destId="{2902846F-0C1B-4C74-8FC5-5FDBA246116C}" srcOrd="0" destOrd="0" presId="urn:microsoft.com/office/officeart/2005/8/layout/vList4#1"/>
    <dgm:cxn modelId="{AC19084C-4BBD-439C-B27E-B1978048A645}" type="presParOf" srcId="{2902846F-0C1B-4C74-8FC5-5FDBA246116C}" destId="{2F9A885F-8B08-4B9C-A8EB-B016B9E7F903}" srcOrd="0" destOrd="0" presId="urn:microsoft.com/office/officeart/2005/8/layout/vList4#1"/>
    <dgm:cxn modelId="{6D878905-4D1D-4547-A208-23CF3DD93AAF}" type="presParOf" srcId="{2902846F-0C1B-4C74-8FC5-5FDBA246116C}" destId="{9EF2DE35-8E90-4819-9B5A-F8EBBB9C8A9F}" srcOrd="1" destOrd="0" presId="urn:microsoft.com/office/officeart/2005/8/layout/vList4#1"/>
    <dgm:cxn modelId="{66C2EF16-2688-4E8B-9612-B572A156AEDF}" type="presParOf" srcId="{2902846F-0C1B-4C74-8FC5-5FDBA246116C}" destId="{628E53D8-956B-4A26-A446-612107F84D74}" srcOrd="2" destOrd="0" presId="urn:microsoft.com/office/officeart/2005/8/layout/vList4#1"/>
    <dgm:cxn modelId="{AB27E54A-F4DC-40D7-BE6D-B700471E91CC}" type="presParOf" srcId="{14BF4036-5001-4411-850F-7450DB8FA832}" destId="{36BAE1F5-7BAD-47B3-8A66-292BA700408C}" srcOrd="1" destOrd="0" presId="urn:microsoft.com/office/officeart/2005/8/layout/vList4#1"/>
    <dgm:cxn modelId="{EDB9F4DB-A6C0-48E7-8CF7-B9DA7823F33B}" type="presParOf" srcId="{14BF4036-5001-4411-850F-7450DB8FA832}" destId="{40ED2ABB-515B-40D5-B0C6-ADEFD47FAA36}" srcOrd="2" destOrd="0" presId="urn:microsoft.com/office/officeart/2005/8/layout/vList4#1"/>
    <dgm:cxn modelId="{8C6C148D-D547-4556-9856-F62F02E438F8}" type="presParOf" srcId="{40ED2ABB-515B-40D5-B0C6-ADEFD47FAA36}" destId="{6AB0F57A-4816-4837-ADB4-ABB2AEC091E4}" srcOrd="0" destOrd="0" presId="urn:microsoft.com/office/officeart/2005/8/layout/vList4#1"/>
    <dgm:cxn modelId="{522414D4-652E-45FA-97D1-C2C97B7ED829}" type="presParOf" srcId="{40ED2ABB-515B-40D5-B0C6-ADEFD47FAA36}" destId="{443AB795-8C9E-4BAD-8878-1D96FBB753BA}" srcOrd="1" destOrd="0" presId="urn:microsoft.com/office/officeart/2005/8/layout/vList4#1"/>
    <dgm:cxn modelId="{E2316274-0870-4E5C-A2E8-45AE639A1127}" type="presParOf" srcId="{40ED2ABB-515B-40D5-B0C6-ADEFD47FAA36}" destId="{27A7E096-EB4A-48A9-BB57-DF0FEA657C10}" srcOrd="2" destOrd="0" presId="urn:microsoft.com/office/officeart/2005/8/layout/vList4#1"/>
    <dgm:cxn modelId="{FE1EF16E-9C5C-422B-B8B0-561A32EA2C35}" type="presParOf" srcId="{14BF4036-5001-4411-850F-7450DB8FA832}" destId="{BD0F34D9-6F89-4C96-9893-9A7411C8A257}" srcOrd="3" destOrd="0" presId="urn:microsoft.com/office/officeart/2005/8/layout/vList4#1"/>
    <dgm:cxn modelId="{7DB32B7D-0D8C-4B5D-ADF3-4CB2FBDEBC5B}" type="presParOf" srcId="{14BF4036-5001-4411-850F-7450DB8FA832}" destId="{4F85AC2B-3890-4D88-8D1E-B4010CC3AC07}" srcOrd="4" destOrd="0" presId="urn:microsoft.com/office/officeart/2005/8/layout/vList4#1"/>
    <dgm:cxn modelId="{DA4271DA-5C90-41E5-B056-B3CA69A507D2}" type="presParOf" srcId="{4F85AC2B-3890-4D88-8D1E-B4010CC3AC07}" destId="{382CD613-DEF2-4653-B4D8-038DC9A0ED70}" srcOrd="0" destOrd="0" presId="urn:microsoft.com/office/officeart/2005/8/layout/vList4#1"/>
    <dgm:cxn modelId="{D5AAF0B0-3436-41E9-BE5B-45481BC4986B}" type="presParOf" srcId="{4F85AC2B-3890-4D88-8D1E-B4010CC3AC07}" destId="{A4443251-61D9-41AB-B567-A4046F0BC8B8}" srcOrd="1" destOrd="0" presId="urn:microsoft.com/office/officeart/2005/8/layout/vList4#1"/>
    <dgm:cxn modelId="{204D38D3-09D2-4D16-971B-97DE83BAF988}" type="presParOf" srcId="{4F85AC2B-3890-4D88-8D1E-B4010CC3AC07}" destId="{9ECE9C0D-9FBD-4DF9-A61B-12879D24F9DA}" srcOrd="2" destOrd="0" presId="urn:microsoft.com/office/officeart/2005/8/layout/vList4#1"/>
    <dgm:cxn modelId="{E4FAC3E0-4C03-4F50-BFEC-4337D43FC662}" type="presParOf" srcId="{14BF4036-5001-4411-850F-7450DB8FA832}" destId="{BB67D4F6-6F7E-44C0-8643-CDF734A06D5D}" srcOrd="5" destOrd="0" presId="urn:microsoft.com/office/officeart/2005/8/layout/vList4#1"/>
    <dgm:cxn modelId="{9B70083C-3486-47AE-AFB1-45563EC69356}" type="presParOf" srcId="{14BF4036-5001-4411-850F-7450DB8FA832}" destId="{82C88074-346D-4725-8702-A04897A72F59}" srcOrd="6" destOrd="0" presId="urn:microsoft.com/office/officeart/2005/8/layout/vList4#1"/>
    <dgm:cxn modelId="{AC44895F-7115-42B6-B730-E014021E10CE}" type="presParOf" srcId="{82C88074-346D-4725-8702-A04897A72F59}" destId="{DE4FEBEC-CB31-427C-9976-FC45CFBE2FA2}" srcOrd="0" destOrd="0" presId="urn:microsoft.com/office/officeart/2005/8/layout/vList4#1"/>
    <dgm:cxn modelId="{509C5557-BA68-4173-BEE1-9CE26DB85FF1}" type="presParOf" srcId="{82C88074-346D-4725-8702-A04897A72F59}" destId="{374E8D61-6E08-4D01-B7C4-CFB213E23FDB}" srcOrd="1" destOrd="0" presId="urn:microsoft.com/office/officeart/2005/8/layout/vList4#1"/>
    <dgm:cxn modelId="{DB94C6FE-6044-4EB5-842C-35DD33D11F7B}" type="presParOf" srcId="{82C88074-346D-4725-8702-A04897A72F59}" destId="{32A9DDBC-597E-45E1-AA2E-056E7C7D21F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5C876-1B14-44C6-A755-E9BBD381A71A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C2513-148C-459C-8ED9-2AEC16F81746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Цель программы:</a:t>
          </a:r>
        </a:p>
        <a:p>
          <a:r>
            <a:rPr lang="ru-RU" dirty="0" smtClean="0"/>
            <a:t>повысить эффективность ДН пациентов с ХНИЗ</a:t>
          </a:r>
          <a:endParaRPr lang="ru-RU" dirty="0"/>
        </a:p>
      </dgm:t>
    </dgm:pt>
    <dgm:pt modelId="{23468A3D-29A8-4150-BF6E-3B5E31E7AADA}" type="parTrans" cxnId="{884650DA-0421-48E9-B804-C01D5EAED5BC}">
      <dgm:prSet/>
      <dgm:spPr/>
      <dgm:t>
        <a:bodyPr/>
        <a:lstStyle/>
        <a:p>
          <a:endParaRPr lang="ru-RU"/>
        </a:p>
      </dgm:t>
    </dgm:pt>
    <dgm:pt modelId="{046DD0F4-DD0D-4830-9E6A-5054A24DC3B7}" type="sibTrans" cxnId="{884650DA-0421-48E9-B804-C01D5EAED5BC}">
      <dgm:prSet/>
      <dgm:spPr/>
      <dgm:t>
        <a:bodyPr/>
        <a:lstStyle/>
        <a:p>
          <a:endParaRPr lang="ru-RU"/>
        </a:p>
      </dgm:t>
    </dgm:pt>
    <dgm:pt modelId="{CAFE4A40-3A00-4489-939F-36A8C803DFC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Задачи программы:</a:t>
          </a:r>
          <a:endParaRPr lang="ru-RU" b="1" dirty="0">
            <a:solidFill>
              <a:srgbClr val="C00000"/>
            </a:solidFill>
          </a:endParaRPr>
        </a:p>
      </dgm:t>
    </dgm:pt>
    <dgm:pt modelId="{B405FE50-F589-4783-94AC-D0536726BCCD}" type="parTrans" cxnId="{D61EA63E-1020-4151-B9CE-89AD98103229}">
      <dgm:prSet/>
      <dgm:spPr/>
      <dgm:t>
        <a:bodyPr/>
        <a:lstStyle/>
        <a:p>
          <a:endParaRPr lang="ru-RU"/>
        </a:p>
      </dgm:t>
    </dgm:pt>
    <dgm:pt modelId="{43744960-C420-4264-AB12-00143ED2D239}" type="sibTrans" cxnId="{D61EA63E-1020-4151-B9CE-89AD98103229}">
      <dgm:prSet/>
      <dgm:spPr/>
      <dgm:t>
        <a:bodyPr/>
        <a:lstStyle/>
        <a:p>
          <a:endParaRPr lang="ru-RU"/>
        </a:p>
      </dgm:t>
    </dgm:pt>
    <dgm:pt modelId="{9B8C6E2C-1738-4D2C-85D5-17859631676B}">
      <dgm:prSet phldrT="[Текст]"/>
      <dgm:spPr/>
      <dgm:t>
        <a:bodyPr/>
        <a:lstStyle/>
        <a:p>
          <a:r>
            <a:rPr lang="ru-RU" dirty="0" smtClean="0"/>
            <a:t>Обеспечить со-участие пациента через персонально-адаптированные условия ДН ;</a:t>
          </a:r>
          <a:endParaRPr lang="ru-RU" dirty="0"/>
        </a:p>
      </dgm:t>
    </dgm:pt>
    <dgm:pt modelId="{1E414FFF-4A4B-41F5-8366-ED103381524D}" type="parTrans" cxnId="{AD2DB3E8-BAF4-4D3E-ACC3-5B257C15E802}">
      <dgm:prSet/>
      <dgm:spPr/>
      <dgm:t>
        <a:bodyPr/>
        <a:lstStyle/>
        <a:p>
          <a:endParaRPr lang="ru-RU"/>
        </a:p>
      </dgm:t>
    </dgm:pt>
    <dgm:pt modelId="{F11E8EA5-96A1-45C5-81B1-E0CB25C402E2}" type="sibTrans" cxnId="{AD2DB3E8-BAF4-4D3E-ACC3-5B257C15E802}">
      <dgm:prSet/>
      <dgm:spPr/>
      <dgm:t>
        <a:bodyPr/>
        <a:lstStyle/>
        <a:p>
          <a:endParaRPr lang="ru-RU"/>
        </a:p>
      </dgm:t>
    </dgm:pt>
    <dgm:pt modelId="{96C7EC4D-B19D-4B1E-A3FD-88D6CE966D3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Условия участия в программе:</a:t>
          </a:r>
          <a:endParaRPr lang="ru-RU" b="1" dirty="0">
            <a:solidFill>
              <a:srgbClr val="C00000"/>
            </a:solidFill>
          </a:endParaRPr>
        </a:p>
      </dgm:t>
    </dgm:pt>
    <dgm:pt modelId="{551490D5-3FA6-49A2-8F2A-66757F85CD2D}" type="parTrans" cxnId="{B87A2215-0499-44DC-8823-DF371F6B8F0C}">
      <dgm:prSet/>
      <dgm:spPr/>
      <dgm:t>
        <a:bodyPr/>
        <a:lstStyle/>
        <a:p>
          <a:endParaRPr lang="ru-RU"/>
        </a:p>
      </dgm:t>
    </dgm:pt>
    <dgm:pt modelId="{6B5F288D-5711-44B3-AB84-F2DF886DD7B5}" type="sibTrans" cxnId="{B87A2215-0499-44DC-8823-DF371F6B8F0C}">
      <dgm:prSet/>
      <dgm:spPr/>
      <dgm:t>
        <a:bodyPr/>
        <a:lstStyle/>
        <a:p>
          <a:endParaRPr lang="ru-RU"/>
        </a:p>
      </dgm:t>
    </dgm:pt>
    <dgm:pt modelId="{6867B25D-80BB-42C5-AA6D-A679C11A08B5}">
      <dgm:prSet phldrT="[Текст]"/>
      <dgm:spPr/>
      <dgm:t>
        <a:bodyPr/>
        <a:lstStyle/>
        <a:p>
          <a:r>
            <a:rPr lang="ru-RU" dirty="0" smtClean="0"/>
            <a:t>Информированное добровольное согласие пациента;</a:t>
          </a:r>
          <a:endParaRPr lang="ru-RU" dirty="0"/>
        </a:p>
      </dgm:t>
    </dgm:pt>
    <dgm:pt modelId="{0F570DAA-989C-4C64-BDD5-EDC5062F6186}" type="parTrans" cxnId="{DA9D08CA-CE61-47C4-A479-96951BCAE222}">
      <dgm:prSet/>
      <dgm:spPr/>
      <dgm:t>
        <a:bodyPr/>
        <a:lstStyle/>
        <a:p>
          <a:endParaRPr lang="ru-RU"/>
        </a:p>
      </dgm:t>
    </dgm:pt>
    <dgm:pt modelId="{88D6E3D5-A5B8-4317-BFF0-5D1895BC3711}" type="sibTrans" cxnId="{DA9D08CA-CE61-47C4-A479-96951BCAE222}">
      <dgm:prSet/>
      <dgm:spPr/>
      <dgm:t>
        <a:bodyPr/>
        <a:lstStyle/>
        <a:p>
          <a:endParaRPr lang="ru-RU"/>
        </a:p>
      </dgm:t>
    </dgm:pt>
    <dgm:pt modelId="{D083730F-D8E9-4C85-AC3C-C58CCB85E6DD}">
      <dgm:prSet phldrT="[Текст]"/>
      <dgm:spPr/>
      <dgm:t>
        <a:bodyPr/>
        <a:lstStyle/>
        <a:p>
          <a:r>
            <a:rPr lang="ru-RU" dirty="0" smtClean="0"/>
            <a:t>Согласие на обработку персональных данных</a:t>
          </a:r>
          <a:endParaRPr lang="ru-RU" dirty="0"/>
        </a:p>
      </dgm:t>
    </dgm:pt>
    <dgm:pt modelId="{FD1E222D-D545-4313-BF5C-586986671C66}" type="parTrans" cxnId="{AFE4010B-9D4A-43C3-A65E-F78FAE261A26}">
      <dgm:prSet/>
      <dgm:spPr/>
      <dgm:t>
        <a:bodyPr/>
        <a:lstStyle/>
        <a:p>
          <a:endParaRPr lang="ru-RU"/>
        </a:p>
      </dgm:t>
    </dgm:pt>
    <dgm:pt modelId="{87867694-BBF1-407B-803A-4E60F46D997A}" type="sibTrans" cxnId="{AFE4010B-9D4A-43C3-A65E-F78FAE261A26}">
      <dgm:prSet/>
      <dgm:spPr/>
      <dgm:t>
        <a:bodyPr/>
        <a:lstStyle/>
        <a:p>
          <a:endParaRPr lang="ru-RU"/>
        </a:p>
      </dgm:t>
    </dgm:pt>
    <dgm:pt modelId="{F8DCB9B6-216C-4EA7-A46C-8A955A0CC0C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Отбор пациентов для участия в программе:</a:t>
          </a:r>
          <a:endParaRPr lang="ru-RU" b="1" dirty="0">
            <a:solidFill>
              <a:srgbClr val="C00000"/>
            </a:solidFill>
          </a:endParaRPr>
        </a:p>
      </dgm:t>
    </dgm:pt>
    <dgm:pt modelId="{0333A13E-348B-4A00-8368-B36A5E42BADE}" type="parTrans" cxnId="{9AACCFCA-7B01-4342-95DA-104666AC607A}">
      <dgm:prSet/>
      <dgm:spPr/>
      <dgm:t>
        <a:bodyPr/>
        <a:lstStyle/>
        <a:p>
          <a:endParaRPr lang="ru-RU"/>
        </a:p>
      </dgm:t>
    </dgm:pt>
    <dgm:pt modelId="{B65B911E-3376-4502-9658-1A05F74647C2}" type="sibTrans" cxnId="{9AACCFCA-7B01-4342-95DA-104666AC607A}">
      <dgm:prSet/>
      <dgm:spPr/>
      <dgm:t>
        <a:bodyPr/>
        <a:lstStyle/>
        <a:p>
          <a:endParaRPr lang="ru-RU"/>
        </a:p>
      </dgm:t>
    </dgm:pt>
    <dgm:pt modelId="{CE5DCDC2-A52B-46B6-8BD6-35D24CCAA251}">
      <dgm:prSet phldrT="[Текст]"/>
      <dgm:spPr/>
      <dgm:t>
        <a:bodyPr/>
        <a:lstStyle/>
        <a:p>
          <a:r>
            <a:rPr lang="ru-RU" dirty="0" smtClean="0"/>
            <a:t>По результатам ДВН и профилактических осмотров;</a:t>
          </a:r>
          <a:endParaRPr lang="ru-RU" dirty="0"/>
        </a:p>
      </dgm:t>
    </dgm:pt>
    <dgm:pt modelId="{466E87DC-A93D-495F-B021-39C524D1E72B}" type="parTrans" cxnId="{A1054C89-2950-4A29-90DE-5340FC770262}">
      <dgm:prSet/>
      <dgm:spPr/>
      <dgm:t>
        <a:bodyPr/>
        <a:lstStyle/>
        <a:p>
          <a:endParaRPr lang="ru-RU"/>
        </a:p>
      </dgm:t>
    </dgm:pt>
    <dgm:pt modelId="{6C8AF134-7FDA-43AE-B84E-33D8EB35124A}" type="sibTrans" cxnId="{A1054C89-2950-4A29-90DE-5340FC770262}">
      <dgm:prSet/>
      <dgm:spPr/>
      <dgm:t>
        <a:bodyPr/>
        <a:lstStyle/>
        <a:p>
          <a:endParaRPr lang="ru-RU"/>
        </a:p>
      </dgm:t>
    </dgm:pt>
    <dgm:pt modelId="{7C72B57F-B457-4B43-8E05-273F906E7A16}">
      <dgm:prSet phldrT="[Текст]"/>
      <dgm:spPr/>
      <dgm:t>
        <a:bodyPr/>
        <a:lstStyle/>
        <a:p>
          <a:r>
            <a:rPr lang="ru-RU" dirty="0" smtClean="0"/>
            <a:t>Пациенты ранее состоящие под ДН.</a:t>
          </a:r>
          <a:endParaRPr lang="ru-RU" dirty="0"/>
        </a:p>
      </dgm:t>
    </dgm:pt>
    <dgm:pt modelId="{DEA1222B-6DC7-43CB-A9A8-CA3A4EDFD67B}" type="parTrans" cxnId="{79655C62-2BBF-4122-9509-C40361754A2A}">
      <dgm:prSet/>
      <dgm:spPr/>
      <dgm:t>
        <a:bodyPr/>
        <a:lstStyle/>
        <a:p>
          <a:endParaRPr lang="ru-RU"/>
        </a:p>
      </dgm:t>
    </dgm:pt>
    <dgm:pt modelId="{40173EA9-7E89-400C-A65D-4D212A138AF4}" type="sibTrans" cxnId="{79655C62-2BBF-4122-9509-C40361754A2A}">
      <dgm:prSet/>
      <dgm:spPr/>
      <dgm:t>
        <a:bodyPr/>
        <a:lstStyle/>
        <a:p>
          <a:endParaRPr lang="ru-RU"/>
        </a:p>
      </dgm:t>
    </dgm:pt>
    <dgm:pt modelId="{B633E5D5-CCE1-4DD8-AE15-5CB5F8A23C82}">
      <dgm:prSet phldrT="[Текст]"/>
      <dgm:spPr/>
      <dgm:t>
        <a:bodyPr/>
        <a:lstStyle/>
        <a:p>
          <a:r>
            <a:rPr lang="ru-RU" dirty="0" smtClean="0"/>
            <a:t>Повысить информированность пациента о заболевании и методах лечения;</a:t>
          </a:r>
          <a:endParaRPr lang="ru-RU" dirty="0"/>
        </a:p>
      </dgm:t>
    </dgm:pt>
    <dgm:pt modelId="{8C1D8827-CD94-4282-8D53-86D4E5A09385}" type="parTrans" cxnId="{8B19348F-93A0-4465-9B7D-195E73422362}">
      <dgm:prSet/>
      <dgm:spPr/>
    </dgm:pt>
    <dgm:pt modelId="{8A66B2B2-299F-485D-8C68-90FDFA375675}" type="sibTrans" cxnId="{8B19348F-93A0-4465-9B7D-195E73422362}">
      <dgm:prSet/>
      <dgm:spPr/>
    </dgm:pt>
    <dgm:pt modelId="{BC44DCCF-B472-4A45-96E5-F780A84FF742}">
      <dgm:prSet phldrT="[Текст]"/>
      <dgm:spPr/>
      <dgm:t>
        <a:bodyPr/>
        <a:lstStyle/>
        <a:p>
          <a:r>
            <a:rPr lang="ru-RU" dirty="0" smtClean="0"/>
            <a:t>Оптимизировать распределение обязанностей по ДН между отделениями (кабинетами) профилактики и участковыми врачами.</a:t>
          </a:r>
          <a:endParaRPr lang="ru-RU" dirty="0"/>
        </a:p>
      </dgm:t>
    </dgm:pt>
    <dgm:pt modelId="{D9FB9BAE-39AC-449C-B45C-1212A42E8A17}" type="parTrans" cxnId="{0BE9D218-44D1-4529-A06D-28E1BAB4BEBC}">
      <dgm:prSet/>
      <dgm:spPr/>
    </dgm:pt>
    <dgm:pt modelId="{972AC6F0-8617-45EC-87D1-05CEF337BEFD}" type="sibTrans" cxnId="{0BE9D218-44D1-4529-A06D-28E1BAB4BEBC}">
      <dgm:prSet/>
      <dgm:spPr/>
    </dgm:pt>
    <dgm:pt modelId="{14BF4036-5001-4411-850F-7450DB8FA832}" type="pres">
      <dgm:prSet presAssocID="{F2A5C876-1B14-44C6-A755-E9BBD381A7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2846F-0C1B-4C74-8FC5-5FDBA246116C}" type="pres">
      <dgm:prSet presAssocID="{200C2513-148C-459C-8ED9-2AEC16F81746}" presName="comp" presStyleCnt="0"/>
      <dgm:spPr/>
    </dgm:pt>
    <dgm:pt modelId="{2F9A885F-8B08-4B9C-A8EB-B016B9E7F903}" type="pres">
      <dgm:prSet presAssocID="{200C2513-148C-459C-8ED9-2AEC16F81746}" presName="box" presStyleLbl="node1" presStyleIdx="0" presStyleCnt="4"/>
      <dgm:spPr/>
      <dgm:t>
        <a:bodyPr/>
        <a:lstStyle/>
        <a:p>
          <a:endParaRPr lang="ru-RU"/>
        </a:p>
      </dgm:t>
    </dgm:pt>
    <dgm:pt modelId="{9EF2DE35-8E90-4819-9B5A-F8EBBB9C8A9F}" type="pres">
      <dgm:prSet presAssocID="{200C2513-148C-459C-8ED9-2AEC16F8174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8E53D8-956B-4A26-A446-612107F84D74}" type="pres">
      <dgm:prSet presAssocID="{200C2513-148C-459C-8ED9-2AEC16F8174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AE1F5-7BAD-47B3-8A66-292BA700408C}" type="pres">
      <dgm:prSet presAssocID="{046DD0F4-DD0D-4830-9E6A-5054A24DC3B7}" presName="spacer" presStyleCnt="0"/>
      <dgm:spPr/>
    </dgm:pt>
    <dgm:pt modelId="{40ED2ABB-515B-40D5-B0C6-ADEFD47FAA36}" type="pres">
      <dgm:prSet presAssocID="{CAFE4A40-3A00-4489-939F-36A8C803DFC7}" presName="comp" presStyleCnt="0"/>
      <dgm:spPr/>
    </dgm:pt>
    <dgm:pt modelId="{6AB0F57A-4816-4837-ADB4-ABB2AEC091E4}" type="pres">
      <dgm:prSet presAssocID="{CAFE4A40-3A00-4489-939F-36A8C803DFC7}" presName="box" presStyleLbl="node1" presStyleIdx="1" presStyleCnt="4"/>
      <dgm:spPr/>
      <dgm:t>
        <a:bodyPr/>
        <a:lstStyle/>
        <a:p>
          <a:endParaRPr lang="ru-RU"/>
        </a:p>
      </dgm:t>
    </dgm:pt>
    <dgm:pt modelId="{443AB795-8C9E-4BAD-8878-1D96FBB753BA}" type="pres">
      <dgm:prSet presAssocID="{CAFE4A40-3A00-4489-939F-36A8C803DFC7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7A7E096-EB4A-48A9-BB57-DF0FEA657C10}" type="pres">
      <dgm:prSet presAssocID="{CAFE4A40-3A00-4489-939F-36A8C803DFC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F34D9-6F89-4C96-9893-9A7411C8A257}" type="pres">
      <dgm:prSet presAssocID="{43744960-C420-4264-AB12-00143ED2D239}" presName="spacer" presStyleCnt="0"/>
      <dgm:spPr/>
    </dgm:pt>
    <dgm:pt modelId="{4F85AC2B-3890-4D88-8D1E-B4010CC3AC07}" type="pres">
      <dgm:prSet presAssocID="{96C7EC4D-B19D-4B1E-A3FD-88D6CE966D35}" presName="comp" presStyleCnt="0"/>
      <dgm:spPr/>
    </dgm:pt>
    <dgm:pt modelId="{382CD613-DEF2-4653-B4D8-038DC9A0ED70}" type="pres">
      <dgm:prSet presAssocID="{96C7EC4D-B19D-4B1E-A3FD-88D6CE966D35}" presName="box" presStyleLbl="node1" presStyleIdx="2" presStyleCnt="4"/>
      <dgm:spPr/>
      <dgm:t>
        <a:bodyPr/>
        <a:lstStyle/>
        <a:p>
          <a:endParaRPr lang="ru-RU"/>
        </a:p>
      </dgm:t>
    </dgm:pt>
    <dgm:pt modelId="{A4443251-61D9-41AB-B567-A4046F0BC8B8}" type="pres">
      <dgm:prSet presAssocID="{96C7EC4D-B19D-4B1E-A3FD-88D6CE966D35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CE9C0D-9FBD-4DF9-A61B-12879D24F9DA}" type="pres">
      <dgm:prSet presAssocID="{96C7EC4D-B19D-4B1E-A3FD-88D6CE966D3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7D4F6-6F7E-44C0-8643-CDF734A06D5D}" type="pres">
      <dgm:prSet presAssocID="{6B5F288D-5711-44B3-AB84-F2DF886DD7B5}" presName="spacer" presStyleCnt="0"/>
      <dgm:spPr/>
    </dgm:pt>
    <dgm:pt modelId="{82C88074-346D-4725-8702-A04897A72F59}" type="pres">
      <dgm:prSet presAssocID="{F8DCB9B6-216C-4EA7-A46C-8A955A0CC0C3}" presName="comp" presStyleCnt="0"/>
      <dgm:spPr/>
    </dgm:pt>
    <dgm:pt modelId="{DE4FEBEC-CB31-427C-9976-FC45CFBE2FA2}" type="pres">
      <dgm:prSet presAssocID="{F8DCB9B6-216C-4EA7-A46C-8A955A0CC0C3}" presName="box" presStyleLbl="node1" presStyleIdx="3" presStyleCnt="4"/>
      <dgm:spPr/>
      <dgm:t>
        <a:bodyPr/>
        <a:lstStyle/>
        <a:p>
          <a:endParaRPr lang="ru-RU"/>
        </a:p>
      </dgm:t>
    </dgm:pt>
    <dgm:pt modelId="{374E8D61-6E08-4D01-B7C4-CFB213E23FDB}" type="pres">
      <dgm:prSet presAssocID="{F8DCB9B6-216C-4EA7-A46C-8A955A0CC0C3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2A9DDBC-597E-45E1-AA2E-056E7C7D21F4}" type="pres">
      <dgm:prSet presAssocID="{F8DCB9B6-216C-4EA7-A46C-8A955A0CC0C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81903-7945-4558-BD99-3BDF7F56B489}" type="presOf" srcId="{200C2513-148C-459C-8ED9-2AEC16F81746}" destId="{2F9A885F-8B08-4B9C-A8EB-B016B9E7F903}" srcOrd="0" destOrd="0" presId="urn:microsoft.com/office/officeart/2005/8/layout/vList4#2"/>
    <dgm:cxn modelId="{8B19348F-93A0-4465-9B7D-195E73422362}" srcId="{CAFE4A40-3A00-4489-939F-36A8C803DFC7}" destId="{B633E5D5-CCE1-4DD8-AE15-5CB5F8A23C82}" srcOrd="1" destOrd="0" parTransId="{8C1D8827-CD94-4282-8D53-86D4E5A09385}" sibTransId="{8A66B2B2-299F-485D-8C68-90FDFA375675}"/>
    <dgm:cxn modelId="{0883CD9C-FBF1-47C3-9AF1-35CD4B854AE5}" type="presOf" srcId="{D083730F-D8E9-4C85-AC3C-C58CCB85E6DD}" destId="{9ECE9C0D-9FBD-4DF9-A61B-12879D24F9DA}" srcOrd="1" destOrd="2" presId="urn:microsoft.com/office/officeart/2005/8/layout/vList4#2"/>
    <dgm:cxn modelId="{F3B0E800-A115-499D-AE74-9FFF356072DE}" type="presOf" srcId="{9B8C6E2C-1738-4D2C-85D5-17859631676B}" destId="{27A7E096-EB4A-48A9-BB57-DF0FEA657C10}" srcOrd="1" destOrd="1" presId="urn:microsoft.com/office/officeart/2005/8/layout/vList4#2"/>
    <dgm:cxn modelId="{69CF17D1-E984-492F-9A64-28F92CDAE626}" type="presOf" srcId="{BC44DCCF-B472-4A45-96E5-F780A84FF742}" destId="{27A7E096-EB4A-48A9-BB57-DF0FEA657C10}" srcOrd="1" destOrd="3" presId="urn:microsoft.com/office/officeart/2005/8/layout/vList4#2"/>
    <dgm:cxn modelId="{A6DE914D-5822-4377-802F-9C97140645BD}" type="presOf" srcId="{CE5DCDC2-A52B-46B6-8BD6-35D24CCAA251}" destId="{DE4FEBEC-CB31-427C-9976-FC45CFBE2FA2}" srcOrd="0" destOrd="1" presId="urn:microsoft.com/office/officeart/2005/8/layout/vList4#2"/>
    <dgm:cxn modelId="{382A9AE4-1EE2-412E-90A4-2358146D1337}" type="presOf" srcId="{F2A5C876-1B14-44C6-A755-E9BBD381A71A}" destId="{14BF4036-5001-4411-850F-7450DB8FA832}" srcOrd="0" destOrd="0" presId="urn:microsoft.com/office/officeart/2005/8/layout/vList4#2"/>
    <dgm:cxn modelId="{9AACCFCA-7B01-4342-95DA-104666AC607A}" srcId="{F2A5C876-1B14-44C6-A755-E9BBD381A71A}" destId="{F8DCB9B6-216C-4EA7-A46C-8A955A0CC0C3}" srcOrd="3" destOrd="0" parTransId="{0333A13E-348B-4A00-8368-B36A5E42BADE}" sibTransId="{B65B911E-3376-4502-9658-1A05F74647C2}"/>
    <dgm:cxn modelId="{1F29CFD0-B886-41E4-8B28-783B9F518658}" type="presOf" srcId="{CAFE4A40-3A00-4489-939F-36A8C803DFC7}" destId="{27A7E096-EB4A-48A9-BB57-DF0FEA657C10}" srcOrd="1" destOrd="0" presId="urn:microsoft.com/office/officeart/2005/8/layout/vList4#2"/>
    <dgm:cxn modelId="{884650DA-0421-48E9-B804-C01D5EAED5BC}" srcId="{F2A5C876-1B14-44C6-A755-E9BBD381A71A}" destId="{200C2513-148C-459C-8ED9-2AEC16F81746}" srcOrd="0" destOrd="0" parTransId="{23468A3D-29A8-4150-BF6E-3B5E31E7AADA}" sibTransId="{046DD0F4-DD0D-4830-9E6A-5054A24DC3B7}"/>
    <dgm:cxn modelId="{AFE4010B-9D4A-43C3-A65E-F78FAE261A26}" srcId="{96C7EC4D-B19D-4B1E-A3FD-88D6CE966D35}" destId="{D083730F-D8E9-4C85-AC3C-C58CCB85E6DD}" srcOrd="1" destOrd="0" parTransId="{FD1E222D-D545-4313-BF5C-586986671C66}" sibTransId="{87867694-BBF1-407B-803A-4E60F46D997A}"/>
    <dgm:cxn modelId="{B87A2215-0499-44DC-8823-DF371F6B8F0C}" srcId="{F2A5C876-1B14-44C6-A755-E9BBD381A71A}" destId="{96C7EC4D-B19D-4B1E-A3FD-88D6CE966D35}" srcOrd="2" destOrd="0" parTransId="{551490D5-3FA6-49A2-8F2A-66757F85CD2D}" sibTransId="{6B5F288D-5711-44B3-AB84-F2DF886DD7B5}"/>
    <dgm:cxn modelId="{165DF7E7-DF27-4D91-B461-673E25B43828}" type="presOf" srcId="{B633E5D5-CCE1-4DD8-AE15-5CB5F8A23C82}" destId="{27A7E096-EB4A-48A9-BB57-DF0FEA657C10}" srcOrd="1" destOrd="2" presId="urn:microsoft.com/office/officeart/2005/8/layout/vList4#2"/>
    <dgm:cxn modelId="{D4DE43A2-4D14-4CEF-90D6-B44BB02FEB81}" type="presOf" srcId="{96C7EC4D-B19D-4B1E-A3FD-88D6CE966D35}" destId="{382CD613-DEF2-4653-B4D8-038DC9A0ED70}" srcOrd="0" destOrd="0" presId="urn:microsoft.com/office/officeart/2005/8/layout/vList4#2"/>
    <dgm:cxn modelId="{AD2DB3E8-BAF4-4D3E-ACC3-5B257C15E802}" srcId="{CAFE4A40-3A00-4489-939F-36A8C803DFC7}" destId="{9B8C6E2C-1738-4D2C-85D5-17859631676B}" srcOrd="0" destOrd="0" parTransId="{1E414FFF-4A4B-41F5-8366-ED103381524D}" sibTransId="{F11E8EA5-96A1-45C5-81B1-E0CB25C402E2}"/>
    <dgm:cxn modelId="{79655C62-2BBF-4122-9509-C40361754A2A}" srcId="{F8DCB9B6-216C-4EA7-A46C-8A955A0CC0C3}" destId="{7C72B57F-B457-4B43-8E05-273F906E7A16}" srcOrd="1" destOrd="0" parTransId="{DEA1222B-6DC7-43CB-A9A8-CA3A4EDFD67B}" sibTransId="{40173EA9-7E89-400C-A65D-4D212A138AF4}"/>
    <dgm:cxn modelId="{C198B503-E7BE-4CBF-8E5B-0F7F62B1C5D9}" type="presOf" srcId="{96C7EC4D-B19D-4B1E-A3FD-88D6CE966D35}" destId="{9ECE9C0D-9FBD-4DF9-A61B-12879D24F9DA}" srcOrd="1" destOrd="0" presId="urn:microsoft.com/office/officeart/2005/8/layout/vList4#2"/>
    <dgm:cxn modelId="{A41E08B3-90C0-4F57-BCCD-3BCDE7B5C8D4}" type="presOf" srcId="{7C72B57F-B457-4B43-8E05-273F906E7A16}" destId="{32A9DDBC-597E-45E1-AA2E-056E7C7D21F4}" srcOrd="1" destOrd="2" presId="urn:microsoft.com/office/officeart/2005/8/layout/vList4#2"/>
    <dgm:cxn modelId="{399C9F41-61FA-483B-85FF-FB9728031E1F}" type="presOf" srcId="{CAFE4A40-3A00-4489-939F-36A8C803DFC7}" destId="{6AB0F57A-4816-4837-ADB4-ABB2AEC091E4}" srcOrd="0" destOrd="0" presId="urn:microsoft.com/office/officeart/2005/8/layout/vList4#2"/>
    <dgm:cxn modelId="{F497AA8B-1217-4012-A356-1A79B6CE520B}" type="presOf" srcId="{9B8C6E2C-1738-4D2C-85D5-17859631676B}" destId="{6AB0F57A-4816-4837-ADB4-ABB2AEC091E4}" srcOrd="0" destOrd="1" presId="urn:microsoft.com/office/officeart/2005/8/layout/vList4#2"/>
    <dgm:cxn modelId="{06DDF00F-F4EB-4C0C-861B-03DD68E4E0A9}" type="presOf" srcId="{F8DCB9B6-216C-4EA7-A46C-8A955A0CC0C3}" destId="{32A9DDBC-597E-45E1-AA2E-056E7C7D21F4}" srcOrd="1" destOrd="0" presId="urn:microsoft.com/office/officeart/2005/8/layout/vList4#2"/>
    <dgm:cxn modelId="{A1054C89-2950-4A29-90DE-5340FC770262}" srcId="{F8DCB9B6-216C-4EA7-A46C-8A955A0CC0C3}" destId="{CE5DCDC2-A52B-46B6-8BD6-35D24CCAA251}" srcOrd="0" destOrd="0" parTransId="{466E87DC-A93D-495F-B021-39C524D1E72B}" sibTransId="{6C8AF134-7FDA-43AE-B84E-33D8EB35124A}"/>
    <dgm:cxn modelId="{75026BFC-289E-44FB-AECA-64C4B7EE3974}" type="presOf" srcId="{200C2513-148C-459C-8ED9-2AEC16F81746}" destId="{628E53D8-956B-4A26-A446-612107F84D74}" srcOrd="1" destOrd="0" presId="urn:microsoft.com/office/officeart/2005/8/layout/vList4#2"/>
    <dgm:cxn modelId="{DC23847B-3BF5-49EE-9686-BF117E1F1D33}" type="presOf" srcId="{B633E5D5-CCE1-4DD8-AE15-5CB5F8A23C82}" destId="{6AB0F57A-4816-4837-ADB4-ABB2AEC091E4}" srcOrd="0" destOrd="2" presId="urn:microsoft.com/office/officeart/2005/8/layout/vList4#2"/>
    <dgm:cxn modelId="{D8979BFA-5EDC-4716-BD92-DD9CECC9C1DA}" type="presOf" srcId="{F8DCB9B6-216C-4EA7-A46C-8A955A0CC0C3}" destId="{DE4FEBEC-CB31-427C-9976-FC45CFBE2FA2}" srcOrd="0" destOrd="0" presId="urn:microsoft.com/office/officeart/2005/8/layout/vList4#2"/>
    <dgm:cxn modelId="{D61EA63E-1020-4151-B9CE-89AD98103229}" srcId="{F2A5C876-1B14-44C6-A755-E9BBD381A71A}" destId="{CAFE4A40-3A00-4489-939F-36A8C803DFC7}" srcOrd="1" destOrd="0" parTransId="{B405FE50-F589-4783-94AC-D0536726BCCD}" sibTransId="{43744960-C420-4264-AB12-00143ED2D239}"/>
    <dgm:cxn modelId="{B402BF5F-A259-4FBF-B1E0-B52D8C0D76EA}" type="presOf" srcId="{D083730F-D8E9-4C85-AC3C-C58CCB85E6DD}" destId="{382CD613-DEF2-4653-B4D8-038DC9A0ED70}" srcOrd="0" destOrd="2" presId="urn:microsoft.com/office/officeart/2005/8/layout/vList4#2"/>
    <dgm:cxn modelId="{0BE9D218-44D1-4529-A06D-28E1BAB4BEBC}" srcId="{CAFE4A40-3A00-4489-939F-36A8C803DFC7}" destId="{BC44DCCF-B472-4A45-96E5-F780A84FF742}" srcOrd="2" destOrd="0" parTransId="{D9FB9BAE-39AC-449C-B45C-1212A42E8A17}" sibTransId="{972AC6F0-8617-45EC-87D1-05CEF337BEFD}"/>
    <dgm:cxn modelId="{142E81C4-97C6-4558-AC02-7A3D6C18FD44}" type="presOf" srcId="{7C72B57F-B457-4B43-8E05-273F906E7A16}" destId="{DE4FEBEC-CB31-427C-9976-FC45CFBE2FA2}" srcOrd="0" destOrd="2" presId="urn:microsoft.com/office/officeart/2005/8/layout/vList4#2"/>
    <dgm:cxn modelId="{C688DD1A-1D13-46B3-A96C-D96379E0D0D3}" type="presOf" srcId="{BC44DCCF-B472-4A45-96E5-F780A84FF742}" destId="{6AB0F57A-4816-4837-ADB4-ABB2AEC091E4}" srcOrd="0" destOrd="3" presId="urn:microsoft.com/office/officeart/2005/8/layout/vList4#2"/>
    <dgm:cxn modelId="{DA9D08CA-CE61-47C4-A479-96951BCAE222}" srcId="{96C7EC4D-B19D-4B1E-A3FD-88D6CE966D35}" destId="{6867B25D-80BB-42C5-AA6D-A679C11A08B5}" srcOrd="0" destOrd="0" parTransId="{0F570DAA-989C-4C64-BDD5-EDC5062F6186}" sibTransId="{88D6E3D5-A5B8-4317-BFF0-5D1895BC3711}"/>
    <dgm:cxn modelId="{6975F974-826C-4459-95E4-3399DA56B5C0}" type="presOf" srcId="{6867B25D-80BB-42C5-AA6D-A679C11A08B5}" destId="{9ECE9C0D-9FBD-4DF9-A61B-12879D24F9DA}" srcOrd="1" destOrd="1" presId="urn:microsoft.com/office/officeart/2005/8/layout/vList4#2"/>
    <dgm:cxn modelId="{D6EE849D-5339-453C-AB17-AB5CA5DC0577}" type="presOf" srcId="{6867B25D-80BB-42C5-AA6D-A679C11A08B5}" destId="{382CD613-DEF2-4653-B4D8-038DC9A0ED70}" srcOrd="0" destOrd="1" presId="urn:microsoft.com/office/officeart/2005/8/layout/vList4#2"/>
    <dgm:cxn modelId="{707F0706-1999-4D2D-8B56-C2655CD11EB5}" type="presOf" srcId="{CE5DCDC2-A52B-46B6-8BD6-35D24CCAA251}" destId="{32A9DDBC-597E-45E1-AA2E-056E7C7D21F4}" srcOrd="1" destOrd="1" presId="urn:microsoft.com/office/officeart/2005/8/layout/vList4#2"/>
    <dgm:cxn modelId="{32EA2A1A-F9F3-473A-8580-2EDAB8A77D68}" type="presParOf" srcId="{14BF4036-5001-4411-850F-7450DB8FA832}" destId="{2902846F-0C1B-4C74-8FC5-5FDBA246116C}" srcOrd="0" destOrd="0" presId="urn:microsoft.com/office/officeart/2005/8/layout/vList4#2"/>
    <dgm:cxn modelId="{E1A44E90-F794-413F-8053-46EADA852127}" type="presParOf" srcId="{2902846F-0C1B-4C74-8FC5-5FDBA246116C}" destId="{2F9A885F-8B08-4B9C-A8EB-B016B9E7F903}" srcOrd="0" destOrd="0" presId="urn:microsoft.com/office/officeart/2005/8/layout/vList4#2"/>
    <dgm:cxn modelId="{16B80B08-9FF5-4D71-BBF0-32D435D76C73}" type="presParOf" srcId="{2902846F-0C1B-4C74-8FC5-5FDBA246116C}" destId="{9EF2DE35-8E90-4819-9B5A-F8EBBB9C8A9F}" srcOrd="1" destOrd="0" presId="urn:microsoft.com/office/officeart/2005/8/layout/vList4#2"/>
    <dgm:cxn modelId="{446030CC-A1DD-470D-BB56-12891F199CB4}" type="presParOf" srcId="{2902846F-0C1B-4C74-8FC5-5FDBA246116C}" destId="{628E53D8-956B-4A26-A446-612107F84D74}" srcOrd="2" destOrd="0" presId="urn:microsoft.com/office/officeart/2005/8/layout/vList4#2"/>
    <dgm:cxn modelId="{99FF3AD5-DEF9-4370-8C76-BF14612BC331}" type="presParOf" srcId="{14BF4036-5001-4411-850F-7450DB8FA832}" destId="{36BAE1F5-7BAD-47B3-8A66-292BA700408C}" srcOrd="1" destOrd="0" presId="urn:microsoft.com/office/officeart/2005/8/layout/vList4#2"/>
    <dgm:cxn modelId="{A7746358-5610-41DB-95B3-46072E6C3773}" type="presParOf" srcId="{14BF4036-5001-4411-850F-7450DB8FA832}" destId="{40ED2ABB-515B-40D5-B0C6-ADEFD47FAA36}" srcOrd="2" destOrd="0" presId="urn:microsoft.com/office/officeart/2005/8/layout/vList4#2"/>
    <dgm:cxn modelId="{1CC8E0C1-7C59-4E88-91AA-DD73D98261DD}" type="presParOf" srcId="{40ED2ABB-515B-40D5-B0C6-ADEFD47FAA36}" destId="{6AB0F57A-4816-4837-ADB4-ABB2AEC091E4}" srcOrd="0" destOrd="0" presId="urn:microsoft.com/office/officeart/2005/8/layout/vList4#2"/>
    <dgm:cxn modelId="{C0629693-1A3D-4CB9-9A4A-BE7C87AF3C3A}" type="presParOf" srcId="{40ED2ABB-515B-40D5-B0C6-ADEFD47FAA36}" destId="{443AB795-8C9E-4BAD-8878-1D96FBB753BA}" srcOrd="1" destOrd="0" presId="urn:microsoft.com/office/officeart/2005/8/layout/vList4#2"/>
    <dgm:cxn modelId="{11E15111-D5A9-4B50-AAE2-5D2E01757715}" type="presParOf" srcId="{40ED2ABB-515B-40D5-B0C6-ADEFD47FAA36}" destId="{27A7E096-EB4A-48A9-BB57-DF0FEA657C10}" srcOrd="2" destOrd="0" presId="urn:microsoft.com/office/officeart/2005/8/layout/vList4#2"/>
    <dgm:cxn modelId="{16B1A82E-D5D5-4927-9DA9-D313139BE905}" type="presParOf" srcId="{14BF4036-5001-4411-850F-7450DB8FA832}" destId="{BD0F34D9-6F89-4C96-9893-9A7411C8A257}" srcOrd="3" destOrd="0" presId="urn:microsoft.com/office/officeart/2005/8/layout/vList4#2"/>
    <dgm:cxn modelId="{FF3DBC62-BB12-4A6D-BF2F-59488A2B0748}" type="presParOf" srcId="{14BF4036-5001-4411-850F-7450DB8FA832}" destId="{4F85AC2B-3890-4D88-8D1E-B4010CC3AC07}" srcOrd="4" destOrd="0" presId="urn:microsoft.com/office/officeart/2005/8/layout/vList4#2"/>
    <dgm:cxn modelId="{E81CC82F-B5E7-4627-ABE1-01430CFC16CC}" type="presParOf" srcId="{4F85AC2B-3890-4D88-8D1E-B4010CC3AC07}" destId="{382CD613-DEF2-4653-B4D8-038DC9A0ED70}" srcOrd="0" destOrd="0" presId="urn:microsoft.com/office/officeart/2005/8/layout/vList4#2"/>
    <dgm:cxn modelId="{4D488362-1F69-4885-A0C3-A5E3111EBA6B}" type="presParOf" srcId="{4F85AC2B-3890-4D88-8D1E-B4010CC3AC07}" destId="{A4443251-61D9-41AB-B567-A4046F0BC8B8}" srcOrd="1" destOrd="0" presId="urn:microsoft.com/office/officeart/2005/8/layout/vList4#2"/>
    <dgm:cxn modelId="{24278552-1D33-44AD-82D0-895E6568E37E}" type="presParOf" srcId="{4F85AC2B-3890-4D88-8D1E-B4010CC3AC07}" destId="{9ECE9C0D-9FBD-4DF9-A61B-12879D24F9DA}" srcOrd="2" destOrd="0" presId="urn:microsoft.com/office/officeart/2005/8/layout/vList4#2"/>
    <dgm:cxn modelId="{59483D43-EF8E-4A4C-BB08-0494E53526EC}" type="presParOf" srcId="{14BF4036-5001-4411-850F-7450DB8FA832}" destId="{BB67D4F6-6F7E-44C0-8643-CDF734A06D5D}" srcOrd="5" destOrd="0" presId="urn:microsoft.com/office/officeart/2005/8/layout/vList4#2"/>
    <dgm:cxn modelId="{D490E31D-9B87-402B-999B-5743C5964294}" type="presParOf" srcId="{14BF4036-5001-4411-850F-7450DB8FA832}" destId="{82C88074-346D-4725-8702-A04897A72F59}" srcOrd="6" destOrd="0" presId="urn:microsoft.com/office/officeart/2005/8/layout/vList4#2"/>
    <dgm:cxn modelId="{7C46788E-555C-4F37-8015-F2F452DA2674}" type="presParOf" srcId="{82C88074-346D-4725-8702-A04897A72F59}" destId="{DE4FEBEC-CB31-427C-9976-FC45CFBE2FA2}" srcOrd="0" destOrd="0" presId="urn:microsoft.com/office/officeart/2005/8/layout/vList4#2"/>
    <dgm:cxn modelId="{E68C4B73-3629-4C8B-95BD-4FD5A5402114}" type="presParOf" srcId="{82C88074-346D-4725-8702-A04897A72F59}" destId="{374E8D61-6E08-4D01-B7C4-CFB213E23FDB}" srcOrd="1" destOrd="0" presId="urn:microsoft.com/office/officeart/2005/8/layout/vList4#2"/>
    <dgm:cxn modelId="{08250CC6-2496-4B55-B73D-84673B987346}" type="presParOf" srcId="{82C88074-346D-4725-8702-A04897A72F59}" destId="{32A9DDBC-597E-45E1-AA2E-056E7C7D21F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D5515-2B03-4D85-9C8C-1AFD2D98EF6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937FD8-D2AA-48D4-8E84-DC8CE52D64DC}">
      <dgm:prSet phldrT="[Текст]"/>
      <dgm:spPr/>
      <dgm:t>
        <a:bodyPr/>
        <a:lstStyle/>
        <a:p>
          <a:r>
            <a:rPr lang="ru-RU" b="1" dirty="0" smtClean="0"/>
            <a:t>в течение 12 месяцев </a:t>
          </a:r>
          <a:endParaRPr lang="ru-RU" b="1" dirty="0"/>
        </a:p>
      </dgm:t>
    </dgm:pt>
    <dgm:pt modelId="{B3CB9973-9A60-4F2D-8006-8B632E879F7B}" type="parTrans" cxnId="{3003AF2F-37F1-4FED-B689-1B0A49FE2BAA}">
      <dgm:prSet/>
      <dgm:spPr/>
      <dgm:t>
        <a:bodyPr/>
        <a:lstStyle/>
        <a:p>
          <a:endParaRPr lang="ru-RU"/>
        </a:p>
      </dgm:t>
    </dgm:pt>
    <dgm:pt modelId="{8E3A4A3A-0AA3-4D96-B869-E37483315492}" type="sibTrans" cxnId="{3003AF2F-37F1-4FED-B689-1B0A49FE2BAA}">
      <dgm:prSet/>
      <dgm:spPr/>
      <dgm:t>
        <a:bodyPr/>
        <a:lstStyle/>
        <a:p>
          <a:endParaRPr lang="ru-RU"/>
        </a:p>
      </dgm:t>
    </dgm:pt>
    <dgm:pt modelId="{307552B3-213E-4C17-BB4F-A519DD3B798C}">
      <dgm:prSet phldrT="[Текст]"/>
      <dgm:spPr/>
      <dgm:t>
        <a:bodyPr/>
        <a:lstStyle/>
        <a:p>
          <a:r>
            <a:rPr lang="ru-RU" dirty="0" smtClean="0"/>
            <a:t>после перенесенного ИМ</a:t>
          </a:r>
          <a:endParaRPr lang="ru-RU" dirty="0"/>
        </a:p>
      </dgm:t>
    </dgm:pt>
    <dgm:pt modelId="{36EABCDB-7F9D-40CB-9DC7-7863AB49FA4C}" type="parTrans" cxnId="{111C898A-15FC-4F49-BA2F-70731E28F242}">
      <dgm:prSet/>
      <dgm:spPr/>
      <dgm:t>
        <a:bodyPr/>
        <a:lstStyle/>
        <a:p>
          <a:endParaRPr lang="ru-RU"/>
        </a:p>
      </dgm:t>
    </dgm:pt>
    <dgm:pt modelId="{A33B170B-E063-4268-A901-5C8407D4862F}" type="sibTrans" cxnId="{111C898A-15FC-4F49-BA2F-70731E28F242}">
      <dgm:prSet/>
      <dgm:spPr/>
      <dgm:t>
        <a:bodyPr/>
        <a:lstStyle/>
        <a:p>
          <a:endParaRPr lang="ru-RU"/>
        </a:p>
      </dgm:t>
    </dgm:pt>
    <dgm:pt modelId="{6CDF9B02-FEFD-4622-9EB7-571ADF4537A2}">
      <dgm:prSet phldrT="[Текст]"/>
      <dgm:spPr/>
      <dgm:t>
        <a:bodyPr/>
        <a:lstStyle/>
        <a:p>
          <a:r>
            <a:rPr lang="ru-RU" dirty="0" smtClean="0"/>
            <a:t>после показания ВМП</a:t>
          </a:r>
          <a:endParaRPr lang="ru-RU" dirty="0"/>
        </a:p>
      </dgm:t>
    </dgm:pt>
    <dgm:pt modelId="{B44BC156-40A6-4CD9-BED0-7FACFF0FB882}" type="parTrans" cxnId="{CAD8C2F2-1D43-4C0C-BE20-9157893C4329}">
      <dgm:prSet/>
      <dgm:spPr/>
      <dgm:t>
        <a:bodyPr/>
        <a:lstStyle/>
        <a:p>
          <a:endParaRPr lang="ru-RU"/>
        </a:p>
      </dgm:t>
    </dgm:pt>
    <dgm:pt modelId="{56BF1A59-744E-4EB9-9485-639EE117F957}" type="sibTrans" cxnId="{CAD8C2F2-1D43-4C0C-BE20-9157893C4329}">
      <dgm:prSet/>
      <dgm:spPr/>
      <dgm:t>
        <a:bodyPr/>
        <a:lstStyle/>
        <a:p>
          <a:endParaRPr lang="ru-RU"/>
        </a:p>
      </dgm:t>
    </dgm:pt>
    <dgm:pt modelId="{B0D23111-4D2F-44DE-A238-B22E2D1913F3}">
      <dgm:prSet phldrT="[Текст]"/>
      <dgm:spPr/>
      <dgm:t>
        <a:bodyPr/>
        <a:lstStyle/>
        <a:p>
          <a:r>
            <a:rPr lang="ru-RU" sz="1600" b="1" dirty="0" smtClean="0"/>
            <a:t>пожизненно</a:t>
          </a:r>
          <a:endParaRPr lang="ru-RU" sz="1600" b="1" dirty="0"/>
        </a:p>
      </dgm:t>
    </dgm:pt>
    <dgm:pt modelId="{666A07C3-FE55-40EA-A127-EDA0255783F6}" type="parTrans" cxnId="{FB94A852-2930-4B18-A1DB-3820ED080304}">
      <dgm:prSet/>
      <dgm:spPr/>
      <dgm:t>
        <a:bodyPr/>
        <a:lstStyle/>
        <a:p>
          <a:endParaRPr lang="ru-RU"/>
        </a:p>
      </dgm:t>
    </dgm:pt>
    <dgm:pt modelId="{BFEDF272-E9D4-40EB-8A71-D24A095B2B4F}" type="sibTrans" cxnId="{FB94A852-2930-4B18-A1DB-3820ED080304}">
      <dgm:prSet/>
      <dgm:spPr/>
      <dgm:t>
        <a:bodyPr/>
        <a:lstStyle/>
        <a:p>
          <a:endParaRPr lang="ru-RU"/>
        </a:p>
      </dgm:t>
    </dgm:pt>
    <dgm:pt modelId="{EBDD17E2-68D9-44AB-84E3-8984C1A5174D}">
      <dgm:prSet phldrT="[Текст]" custT="1"/>
      <dgm:spPr/>
      <dgm:t>
        <a:bodyPr/>
        <a:lstStyle/>
        <a:p>
          <a:r>
            <a:rPr lang="ru-RU" sz="1400" dirty="0" smtClean="0"/>
            <a:t>после лечения в стационаре </a:t>
          </a:r>
          <a:r>
            <a:rPr lang="ru-RU" sz="1400" dirty="0" err="1" smtClean="0"/>
            <a:t>жизнеугрожающих</a:t>
          </a:r>
          <a:r>
            <a:rPr lang="ru-RU" sz="1400" dirty="0" smtClean="0"/>
            <a:t> НРС и проводимости, ИВР и ИКД </a:t>
          </a:r>
          <a:endParaRPr lang="ru-RU" sz="1400" dirty="0"/>
        </a:p>
      </dgm:t>
    </dgm:pt>
    <dgm:pt modelId="{2A36AF10-834D-47F5-AE9D-0BD1546D0714}" type="parTrans" cxnId="{493D22AB-B1C8-4A80-8990-5C1165EE08A9}">
      <dgm:prSet/>
      <dgm:spPr/>
      <dgm:t>
        <a:bodyPr/>
        <a:lstStyle/>
        <a:p>
          <a:endParaRPr lang="ru-RU"/>
        </a:p>
      </dgm:t>
    </dgm:pt>
    <dgm:pt modelId="{27FD2C32-A160-4539-8487-3637D6DCEA9A}" type="sibTrans" cxnId="{493D22AB-B1C8-4A80-8990-5C1165EE08A9}">
      <dgm:prSet/>
      <dgm:spPr/>
      <dgm:t>
        <a:bodyPr/>
        <a:lstStyle/>
        <a:p>
          <a:endParaRPr lang="ru-RU"/>
        </a:p>
      </dgm:t>
    </dgm:pt>
    <dgm:pt modelId="{4FCD0223-F9BE-4551-8E38-9A1016A0713C}">
      <dgm:prSet phldrT="[Текст]" custT="1"/>
      <dgm:spPr/>
      <dgm:t>
        <a:bodyPr/>
        <a:lstStyle/>
        <a:p>
          <a:r>
            <a:rPr lang="ru-RU" sz="1400" dirty="0" smtClean="0"/>
            <a:t>с АГ 2-3 степени, рефрактерной к лечению</a:t>
          </a:r>
          <a:endParaRPr lang="ru-RU" sz="1400" dirty="0"/>
        </a:p>
      </dgm:t>
    </dgm:pt>
    <dgm:pt modelId="{C66D0DA3-339F-4A42-BB9B-C72BF503C32B}" type="parTrans" cxnId="{519CB795-161F-4420-89AD-B4AA2343E1D0}">
      <dgm:prSet/>
      <dgm:spPr/>
      <dgm:t>
        <a:bodyPr/>
        <a:lstStyle/>
        <a:p>
          <a:endParaRPr lang="ru-RU"/>
        </a:p>
      </dgm:t>
    </dgm:pt>
    <dgm:pt modelId="{160F74D1-D400-481F-BDA6-5EB89D3C0EFE}" type="sibTrans" cxnId="{519CB795-161F-4420-89AD-B4AA2343E1D0}">
      <dgm:prSet/>
      <dgm:spPr/>
      <dgm:t>
        <a:bodyPr/>
        <a:lstStyle/>
        <a:p>
          <a:endParaRPr lang="ru-RU"/>
        </a:p>
      </dgm:t>
    </dgm:pt>
    <dgm:pt modelId="{4A0B466B-E4E4-4873-AFAC-7C4D0B11131E}">
      <dgm:prSet phldrT="[Текст]"/>
      <dgm:spPr/>
      <dgm:t>
        <a:bodyPr/>
        <a:lstStyle/>
        <a:p>
          <a:r>
            <a:rPr lang="ru-RU" b="1" dirty="0" smtClean="0"/>
            <a:t>длительность наблюдения определяется медицинскими показаниями у больных </a:t>
          </a:r>
          <a:endParaRPr lang="ru-RU" b="1" dirty="0"/>
        </a:p>
      </dgm:t>
    </dgm:pt>
    <dgm:pt modelId="{1AF1D967-B9E5-4418-B595-F403C7EA411E}" type="parTrans" cxnId="{C421AAB8-A830-4B66-B2BF-76BC874AED20}">
      <dgm:prSet/>
      <dgm:spPr/>
      <dgm:t>
        <a:bodyPr/>
        <a:lstStyle/>
        <a:p>
          <a:endParaRPr lang="ru-RU"/>
        </a:p>
      </dgm:t>
    </dgm:pt>
    <dgm:pt modelId="{904AD4A9-6ED3-441A-AAC9-F507CF552481}" type="sibTrans" cxnId="{C421AAB8-A830-4B66-B2BF-76BC874AED20}">
      <dgm:prSet/>
      <dgm:spPr/>
      <dgm:t>
        <a:bodyPr/>
        <a:lstStyle/>
        <a:p>
          <a:endParaRPr lang="ru-RU"/>
        </a:p>
      </dgm:t>
    </dgm:pt>
    <dgm:pt modelId="{6A137207-EECB-4461-AF4C-9F870EDFB09E}">
      <dgm:prSet phldrT="[Текст]"/>
      <dgm:spPr/>
      <dgm:t>
        <a:bodyPr/>
        <a:lstStyle/>
        <a:p>
          <a:r>
            <a:rPr lang="ru-RU" dirty="0" smtClean="0"/>
            <a:t>с пороками сердца и крупных сосудов </a:t>
          </a:r>
          <a:endParaRPr lang="ru-RU" dirty="0"/>
        </a:p>
      </dgm:t>
    </dgm:pt>
    <dgm:pt modelId="{0B3868E4-84ED-4A53-BAD3-B213444BEA0C}" type="parTrans" cxnId="{94B47F48-4E31-4290-A94F-04A8102EE500}">
      <dgm:prSet/>
      <dgm:spPr/>
      <dgm:t>
        <a:bodyPr/>
        <a:lstStyle/>
        <a:p>
          <a:endParaRPr lang="ru-RU"/>
        </a:p>
      </dgm:t>
    </dgm:pt>
    <dgm:pt modelId="{68EF6285-11CE-4202-86B1-FA1140E9C67E}" type="sibTrans" cxnId="{94B47F48-4E31-4290-A94F-04A8102EE500}">
      <dgm:prSet/>
      <dgm:spPr/>
      <dgm:t>
        <a:bodyPr/>
        <a:lstStyle/>
        <a:p>
          <a:endParaRPr lang="ru-RU"/>
        </a:p>
      </dgm:t>
    </dgm:pt>
    <dgm:pt modelId="{D095D581-8682-4C50-A085-FAD133D009A5}">
      <dgm:prSet phldrT="[Текст]"/>
      <dgm:spPr/>
      <dgm:t>
        <a:bodyPr/>
        <a:lstStyle/>
        <a:p>
          <a:r>
            <a:rPr lang="ru-RU" dirty="0" smtClean="0"/>
            <a:t>с ХСН IV ФК</a:t>
          </a:r>
          <a:endParaRPr lang="ru-RU" dirty="0"/>
        </a:p>
      </dgm:t>
    </dgm:pt>
    <dgm:pt modelId="{48A01FD6-9278-48B2-BCCC-4EF90B4887A3}" type="parTrans" cxnId="{1AC165B9-90A9-44E5-A4B5-51EE12D32312}">
      <dgm:prSet/>
      <dgm:spPr/>
      <dgm:t>
        <a:bodyPr/>
        <a:lstStyle/>
        <a:p>
          <a:endParaRPr lang="ru-RU"/>
        </a:p>
      </dgm:t>
    </dgm:pt>
    <dgm:pt modelId="{A765EBD2-FAF7-470E-AE61-49D41D6757A2}" type="sibTrans" cxnId="{1AC165B9-90A9-44E5-A4B5-51EE12D32312}">
      <dgm:prSet/>
      <dgm:spPr/>
      <dgm:t>
        <a:bodyPr/>
        <a:lstStyle/>
        <a:p>
          <a:endParaRPr lang="ru-RU"/>
        </a:p>
      </dgm:t>
    </dgm:pt>
    <dgm:pt modelId="{97F43729-9B08-4647-935C-4FC8706CE777}">
      <dgm:prSet phldrT="[Текст]"/>
      <dgm:spPr/>
      <dgm:t>
        <a:bodyPr/>
        <a:lstStyle/>
        <a:p>
          <a:r>
            <a:rPr lang="ru-RU" dirty="0" smtClean="0"/>
            <a:t>после перенесенного ИЭ</a:t>
          </a:r>
          <a:endParaRPr lang="ru-RU" dirty="0"/>
        </a:p>
      </dgm:t>
    </dgm:pt>
    <dgm:pt modelId="{BD03569C-2A29-4423-BD3C-9D3075E0F0CD}" type="parTrans" cxnId="{567488B9-EEF6-479F-919E-E5B0219FA757}">
      <dgm:prSet/>
      <dgm:spPr/>
      <dgm:t>
        <a:bodyPr/>
        <a:lstStyle/>
        <a:p>
          <a:endParaRPr lang="ru-RU"/>
        </a:p>
      </dgm:t>
    </dgm:pt>
    <dgm:pt modelId="{D2E17FDC-07E9-4265-8B77-7968388EC6B6}" type="sibTrans" cxnId="{567488B9-EEF6-479F-919E-E5B0219FA757}">
      <dgm:prSet/>
      <dgm:spPr/>
      <dgm:t>
        <a:bodyPr/>
        <a:lstStyle/>
        <a:p>
          <a:endParaRPr lang="ru-RU"/>
        </a:p>
      </dgm:t>
    </dgm:pt>
    <dgm:pt modelId="{28B18182-89DF-4A4E-BB11-0914817D9893}">
      <dgm:prSet phldrT="[Текст]"/>
      <dgm:spPr/>
      <dgm:t>
        <a:bodyPr/>
        <a:lstStyle/>
        <a:p>
          <a:r>
            <a:rPr lang="ru-RU" dirty="0" smtClean="0"/>
            <a:t>после перенесенной ТЭЛА</a:t>
          </a:r>
          <a:endParaRPr lang="ru-RU" dirty="0"/>
        </a:p>
      </dgm:t>
    </dgm:pt>
    <dgm:pt modelId="{CAC4F139-263D-4EA9-ADF4-89CA16C5C213}" type="parTrans" cxnId="{668AA2F8-B91A-4EA2-A104-A21BECC9256F}">
      <dgm:prSet/>
      <dgm:spPr/>
      <dgm:t>
        <a:bodyPr/>
        <a:lstStyle/>
        <a:p>
          <a:endParaRPr lang="ru-RU"/>
        </a:p>
      </dgm:t>
    </dgm:pt>
    <dgm:pt modelId="{717FD42D-F4FF-4985-9A4E-82EBB991A182}" type="sibTrans" cxnId="{668AA2F8-B91A-4EA2-A104-A21BECC9256F}">
      <dgm:prSet/>
      <dgm:spPr/>
      <dgm:t>
        <a:bodyPr/>
        <a:lstStyle/>
        <a:p>
          <a:endParaRPr lang="ru-RU"/>
        </a:p>
      </dgm:t>
    </dgm:pt>
    <dgm:pt modelId="{AE1AF17A-E7F4-4906-B29C-11465F13DA18}">
      <dgm:prSet phldrT="[Текст]"/>
      <dgm:spPr/>
      <dgm:t>
        <a:bodyPr/>
        <a:lstStyle/>
        <a:p>
          <a:r>
            <a:rPr lang="ru-RU" dirty="0" smtClean="0"/>
            <a:t>с III-IV ФК стенокардии в трудоспособном возрасте</a:t>
          </a:r>
          <a:endParaRPr lang="ru-RU" dirty="0"/>
        </a:p>
      </dgm:t>
    </dgm:pt>
    <dgm:pt modelId="{E0B769E9-1EA0-43B0-A1CD-787E2C8D5996}" type="parTrans" cxnId="{30B4D233-2D58-4D05-B9C1-A7337A03E85A}">
      <dgm:prSet/>
      <dgm:spPr/>
      <dgm:t>
        <a:bodyPr/>
        <a:lstStyle/>
        <a:p>
          <a:endParaRPr lang="ru-RU"/>
        </a:p>
      </dgm:t>
    </dgm:pt>
    <dgm:pt modelId="{B1CA5837-E7E9-495E-B002-94362882F356}" type="sibTrans" cxnId="{30B4D233-2D58-4D05-B9C1-A7337A03E85A}">
      <dgm:prSet/>
      <dgm:spPr/>
      <dgm:t>
        <a:bodyPr/>
        <a:lstStyle/>
        <a:p>
          <a:endParaRPr lang="ru-RU"/>
        </a:p>
      </dgm:t>
    </dgm:pt>
    <dgm:pt modelId="{73F58E21-10E6-4885-A32B-72A831D96F4C}">
      <dgm:prSet phldrT="[Текст]"/>
      <dgm:spPr/>
      <dgm:t>
        <a:bodyPr/>
        <a:lstStyle/>
        <a:p>
          <a:r>
            <a:rPr lang="ru-RU" dirty="0" smtClean="0"/>
            <a:t>с первичной легочной гипертензией </a:t>
          </a:r>
          <a:endParaRPr lang="ru-RU" dirty="0"/>
        </a:p>
      </dgm:t>
    </dgm:pt>
    <dgm:pt modelId="{9E52C6FC-6B92-42AB-96CB-D39ACF0AD61E}" type="parTrans" cxnId="{C94133C1-08F2-48D4-9D70-340043A625B1}">
      <dgm:prSet/>
      <dgm:spPr/>
      <dgm:t>
        <a:bodyPr/>
        <a:lstStyle/>
        <a:p>
          <a:endParaRPr lang="ru-RU"/>
        </a:p>
      </dgm:t>
    </dgm:pt>
    <dgm:pt modelId="{16DB4751-731A-42E7-B860-DF8458559DDA}" type="sibTrans" cxnId="{C94133C1-08F2-48D4-9D70-340043A625B1}">
      <dgm:prSet/>
      <dgm:spPr/>
      <dgm:t>
        <a:bodyPr/>
        <a:lstStyle/>
        <a:p>
          <a:endParaRPr lang="ru-RU"/>
        </a:p>
      </dgm:t>
    </dgm:pt>
    <dgm:pt modelId="{3E74C70A-C38F-4E1B-A1FB-8C1DB0242438}" type="pres">
      <dgm:prSet presAssocID="{358D5515-2B03-4D85-9C8C-1AFD2D98EF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D1B26-6BA4-48E6-87B0-9DF13B4CFBD3}" type="pres">
      <dgm:prSet presAssocID="{AB937FD8-D2AA-48D4-8E84-DC8CE52D64DC}" presName="comp" presStyleCnt="0"/>
      <dgm:spPr/>
    </dgm:pt>
    <dgm:pt modelId="{13DF5A11-452F-441F-AA51-6DA75FF3995D}" type="pres">
      <dgm:prSet presAssocID="{AB937FD8-D2AA-48D4-8E84-DC8CE52D64DC}" presName="box" presStyleLbl="node1" presStyleIdx="0" presStyleCnt="3"/>
      <dgm:spPr/>
      <dgm:t>
        <a:bodyPr/>
        <a:lstStyle/>
        <a:p>
          <a:endParaRPr lang="ru-RU"/>
        </a:p>
      </dgm:t>
    </dgm:pt>
    <dgm:pt modelId="{3B0B84DB-6B59-4FF6-8474-74F290303CBC}" type="pres">
      <dgm:prSet presAssocID="{AB937FD8-D2AA-48D4-8E84-DC8CE52D64D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F05ADF-7C81-4B25-A50E-D599BFAC1BD9}" type="pres">
      <dgm:prSet presAssocID="{AB937FD8-D2AA-48D4-8E84-DC8CE52D64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C50C-41D9-47AE-8A23-14B5F4125D90}" type="pres">
      <dgm:prSet presAssocID="{8E3A4A3A-0AA3-4D96-B869-E37483315492}" presName="spacer" presStyleCnt="0"/>
      <dgm:spPr/>
    </dgm:pt>
    <dgm:pt modelId="{70DA7466-54F0-4D28-88E7-3566731F3583}" type="pres">
      <dgm:prSet presAssocID="{B0D23111-4D2F-44DE-A238-B22E2D1913F3}" presName="comp" presStyleCnt="0"/>
      <dgm:spPr/>
    </dgm:pt>
    <dgm:pt modelId="{36BF0935-35E7-456F-890C-C46ED065D5FB}" type="pres">
      <dgm:prSet presAssocID="{B0D23111-4D2F-44DE-A238-B22E2D1913F3}" presName="box" presStyleLbl="node1" presStyleIdx="1" presStyleCnt="3"/>
      <dgm:spPr/>
      <dgm:t>
        <a:bodyPr/>
        <a:lstStyle/>
        <a:p>
          <a:endParaRPr lang="ru-RU"/>
        </a:p>
      </dgm:t>
    </dgm:pt>
    <dgm:pt modelId="{53E98E15-E5EB-415B-9367-C6C6B0AA3E81}" type="pres">
      <dgm:prSet presAssocID="{B0D23111-4D2F-44DE-A238-B22E2D1913F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6AC844-93C5-4F3D-AA0F-80220CA26B91}" type="pres">
      <dgm:prSet presAssocID="{B0D23111-4D2F-44DE-A238-B22E2D1913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AE622-72B9-4063-A348-9CF054F2FD1C}" type="pres">
      <dgm:prSet presAssocID="{BFEDF272-E9D4-40EB-8A71-D24A095B2B4F}" presName="spacer" presStyleCnt="0"/>
      <dgm:spPr/>
    </dgm:pt>
    <dgm:pt modelId="{DB7DA5A3-A6C2-4E83-A823-1D7DBEEC888F}" type="pres">
      <dgm:prSet presAssocID="{4A0B466B-E4E4-4873-AFAC-7C4D0B11131E}" presName="comp" presStyleCnt="0"/>
      <dgm:spPr/>
    </dgm:pt>
    <dgm:pt modelId="{D56D45A7-EF1A-4CA0-8B81-BE381BA04B47}" type="pres">
      <dgm:prSet presAssocID="{4A0B466B-E4E4-4873-AFAC-7C4D0B11131E}" presName="box" presStyleLbl="node1" presStyleIdx="2" presStyleCnt="3"/>
      <dgm:spPr/>
      <dgm:t>
        <a:bodyPr/>
        <a:lstStyle/>
        <a:p>
          <a:endParaRPr lang="ru-RU"/>
        </a:p>
      </dgm:t>
    </dgm:pt>
    <dgm:pt modelId="{03D9A2AA-3F37-4794-B0D8-69B8955FCEC6}" type="pres">
      <dgm:prSet presAssocID="{4A0B466B-E4E4-4873-AFAC-7C4D0B11131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EE011A-969B-4A8B-9C80-B8B0A721A3F5}" type="pres">
      <dgm:prSet presAssocID="{4A0B466B-E4E4-4873-AFAC-7C4D0B11131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0E75B5-853B-4096-A1D5-5E5BA3F0DACC}" type="presOf" srcId="{73F58E21-10E6-4885-A32B-72A831D96F4C}" destId="{D56D45A7-EF1A-4CA0-8B81-BE381BA04B47}" srcOrd="0" destOrd="4" presId="urn:microsoft.com/office/officeart/2005/8/layout/vList4"/>
    <dgm:cxn modelId="{CAD8C2F2-1D43-4C0C-BE20-9157893C4329}" srcId="{AB937FD8-D2AA-48D4-8E84-DC8CE52D64DC}" destId="{6CDF9B02-FEFD-4622-9EB7-571ADF4537A2}" srcOrd="1" destOrd="0" parTransId="{B44BC156-40A6-4CD9-BED0-7FACFF0FB882}" sibTransId="{56BF1A59-744E-4EB9-9485-639EE117F957}"/>
    <dgm:cxn modelId="{4E5DFC37-03DC-47F8-A2ED-9987AA5526AF}" type="presOf" srcId="{AB937FD8-D2AA-48D4-8E84-DC8CE52D64DC}" destId="{13DF5A11-452F-441F-AA51-6DA75FF3995D}" srcOrd="0" destOrd="0" presId="urn:microsoft.com/office/officeart/2005/8/layout/vList4"/>
    <dgm:cxn modelId="{AA32D87B-0253-43A3-B987-D51B5BD6BA93}" type="presOf" srcId="{6A137207-EECB-4461-AF4C-9F870EDFB09E}" destId="{D56D45A7-EF1A-4CA0-8B81-BE381BA04B47}" srcOrd="0" destOrd="1" presId="urn:microsoft.com/office/officeart/2005/8/layout/vList4"/>
    <dgm:cxn modelId="{6E9960F2-FE4F-439A-95C9-60BCEF6DC150}" type="presOf" srcId="{28B18182-89DF-4A4E-BB11-0914817D9893}" destId="{13DF5A11-452F-441F-AA51-6DA75FF3995D}" srcOrd="0" destOrd="4" presId="urn:microsoft.com/office/officeart/2005/8/layout/vList4"/>
    <dgm:cxn modelId="{E3391B73-3A69-44ED-B58E-97951F24C4D2}" type="presOf" srcId="{AB937FD8-D2AA-48D4-8E84-DC8CE52D64DC}" destId="{6BF05ADF-7C81-4B25-A50E-D599BFAC1BD9}" srcOrd="1" destOrd="0" presId="urn:microsoft.com/office/officeart/2005/8/layout/vList4"/>
    <dgm:cxn modelId="{668AA2F8-B91A-4EA2-A104-A21BECC9256F}" srcId="{AB937FD8-D2AA-48D4-8E84-DC8CE52D64DC}" destId="{28B18182-89DF-4A4E-BB11-0914817D9893}" srcOrd="3" destOrd="0" parTransId="{CAC4F139-263D-4EA9-ADF4-89CA16C5C213}" sibTransId="{717FD42D-F4FF-4985-9A4E-82EBB991A182}"/>
    <dgm:cxn modelId="{519CB795-161F-4420-89AD-B4AA2343E1D0}" srcId="{B0D23111-4D2F-44DE-A238-B22E2D1913F3}" destId="{4FCD0223-F9BE-4551-8E38-9A1016A0713C}" srcOrd="1" destOrd="0" parTransId="{C66D0DA3-339F-4A42-BB9B-C72BF503C32B}" sibTransId="{160F74D1-D400-481F-BDA6-5EB89D3C0EFE}"/>
    <dgm:cxn modelId="{1AC165B9-90A9-44E5-A4B5-51EE12D32312}" srcId="{4A0B466B-E4E4-4873-AFAC-7C4D0B11131E}" destId="{D095D581-8682-4C50-A085-FAD133D009A5}" srcOrd="1" destOrd="0" parTransId="{48A01FD6-9278-48B2-BCCC-4EF90B4887A3}" sibTransId="{A765EBD2-FAF7-470E-AE61-49D41D6757A2}"/>
    <dgm:cxn modelId="{1687B34D-3B42-42AA-99EA-DD426965D4CC}" type="presOf" srcId="{4FCD0223-F9BE-4551-8E38-9A1016A0713C}" destId="{E56AC844-93C5-4F3D-AA0F-80220CA26B91}" srcOrd="1" destOrd="2" presId="urn:microsoft.com/office/officeart/2005/8/layout/vList4"/>
    <dgm:cxn modelId="{493D22AB-B1C8-4A80-8990-5C1165EE08A9}" srcId="{B0D23111-4D2F-44DE-A238-B22E2D1913F3}" destId="{EBDD17E2-68D9-44AB-84E3-8984C1A5174D}" srcOrd="0" destOrd="0" parTransId="{2A36AF10-834D-47F5-AE9D-0BD1546D0714}" sibTransId="{27FD2C32-A160-4539-8487-3637D6DCEA9A}"/>
    <dgm:cxn modelId="{7BB3B88E-1A5E-4F43-BD06-CADAE75B0B42}" type="presOf" srcId="{EBDD17E2-68D9-44AB-84E3-8984C1A5174D}" destId="{36BF0935-35E7-456F-890C-C46ED065D5FB}" srcOrd="0" destOrd="1" presId="urn:microsoft.com/office/officeart/2005/8/layout/vList4"/>
    <dgm:cxn modelId="{41CFCC83-079A-4307-B2E2-393EAE5A013D}" type="presOf" srcId="{AE1AF17A-E7F4-4906-B29C-11465F13DA18}" destId="{94EE011A-969B-4A8B-9C80-B8B0A721A3F5}" srcOrd="1" destOrd="3" presId="urn:microsoft.com/office/officeart/2005/8/layout/vList4"/>
    <dgm:cxn modelId="{C9EF403F-6877-4BBB-853E-9C70A452FE51}" type="presOf" srcId="{97F43729-9B08-4647-935C-4FC8706CE777}" destId="{6BF05ADF-7C81-4B25-A50E-D599BFAC1BD9}" srcOrd="1" destOrd="3" presId="urn:microsoft.com/office/officeart/2005/8/layout/vList4"/>
    <dgm:cxn modelId="{EF4CCC81-8528-4093-A1D2-23773273E008}" type="presOf" srcId="{358D5515-2B03-4D85-9C8C-1AFD2D98EF61}" destId="{3E74C70A-C38F-4E1B-A1FB-8C1DB0242438}" srcOrd="0" destOrd="0" presId="urn:microsoft.com/office/officeart/2005/8/layout/vList4"/>
    <dgm:cxn modelId="{77625AE4-6288-4C01-8113-9706972C41EB}" type="presOf" srcId="{4A0B466B-E4E4-4873-AFAC-7C4D0B11131E}" destId="{94EE011A-969B-4A8B-9C80-B8B0A721A3F5}" srcOrd="1" destOrd="0" presId="urn:microsoft.com/office/officeart/2005/8/layout/vList4"/>
    <dgm:cxn modelId="{94B47F48-4E31-4290-A94F-04A8102EE500}" srcId="{4A0B466B-E4E4-4873-AFAC-7C4D0B11131E}" destId="{6A137207-EECB-4461-AF4C-9F870EDFB09E}" srcOrd="0" destOrd="0" parTransId="{0B3868E4-84ED-4A53-BAD3-B213444BEA0C}" sibTransId="{68EF6285-11CE-4202-86B1-FA1140E9C67E}"/>
    <dgm:cxn modelId="{E9D505CB-2E0C-4E66-8CBE-E7AB44EB8AB6}" type="presOf" srcId="{6CDF9B02-FEFD-4622-9EB7-571ADF4537A2}" destId="{13DF5A11-452F-441F-AA51-6DA75FF3995D}" srcOrd="0" destOrd="2" presId="urn:microsoft.com/office/officeart/2005/8/layout/vList4"/>
    <dgm:cxn modelId="{C94133C1-08F2-48D4-9D70-340043A625B1}" srcId="{4A0B466B-E4E4-4873-AFAC-7C4D0B11131E}" destId="{73F58E21-10E6-4885-A32B-72A831D96F4C}" srcOrd="3" destOrd="0" parTransId="{9E52C6FC-6B92-42AB-96CB-D39ACF0AD61E}" sibTransId="{16DB4751-731A-42E7-B860-DF8458559DDA}"/>
    <dgm:cxn modelId="{BD2D150A-80A8-45D7-B66F-CE4B598804BD}" type="presOf" srcId="{EBDD17E2-68D9-44AB-84E3-8984C1A5174D}" destId="{E56AC844-93C5-4F3D-AA0F-80220CA26B91}" srcOrd="1" destOrd="1" presId="urn:microsoft.com/office/officeart/2005/8/layout/vList4"/>
    <dgm:cxn modelId="{DF3440EB-DD63-452C-8623-BEEDFFA25C8C}" type="presOf" srcId="{B0D23111-4D2F-44DE-A238-B22E2D1913F3}" destId="{E56AC844-93C5-4F3D-AA0F-80220CA26B91}" srcOrd="1" destOrd="0" presId="urn:microsoft.com/office/officeart/2005/8/layout/vList4"/>
    <dgm:cxn modelId="{5923C04F-5447-4C51-ABD5-131A63682D5E}" type="presOf" srcId="{D095D581-8682-4C50-A085-FAD133D009A5}" destId="{D56D45A7-EF1A-4CA0-8B81-BE381BA04B47}" srcOrd="0" destOrd="2" presId="urn:microsoft.com/office/officeart/2005/8/layout/vList4"/>
    <dgm:cxn modelId="{4AE9E9B1-89A2-45EA-B6C3-F1B09E334E15}" type="presOf" srcId="{28B18182-89DF-4A4E-BB11-0914817D9893}" destId="{6BF05ADF-7C81-4B25-A50E-D599BFAC1BD9}" srcOrd="1" destOrd="4" presId="urn:microsoft.com/office/officeart/2005/8/layout/vList4"/>
    <dgm:cxn modelId="{FB94A852-2930-4B18-A1DB-3820ED080304}" srcId="{358D5515-2B03-4D85-9C8C-1AFD2D98EF61}" destId="{B0D23111-4D2F-44DE-A238-B22E2D1913F3}" srcOrd="1" destOrd="0" parTransId="{666A07C3-FE55-40EA-A127-EDA0255783F6}" sibTransId="{BFEDF272-E9D4-40EB-8A71-D24A095B2B4F}"/>
    <dgm:cxn modelId="{A1220061-B3B7-4409-A532-D30D47E58D08}" type="presOf" srcId="{307552B3-213E-4C17-BB4F-A519DD3B798C}" destId="{13DF5A11-452F-441F-AA51-6DA75FF3995D}" srcOrd="0" destOrd="1" presId="urn:microsoft.com/office/officeart/2005/8/layout/vList4"/>
    <dgm:cxn modelId="{567488B9-EEF6-479F-919E-E5B0219FA757}" srcId="{AB937FD8-D2AA-48D4-8E84-DC8CE52D64DC}" destId="{97F43729-9B08-4647-935C-4FC8706CE777}" srcOrd="2" destOrd="0" parTransId="{BD03569C-2A29-4423-BD3C-9D3075E0F0CD}" sibTransId="{D2E17FDC-07E9-4265-8B77-7968388EC6B6}"/>
    <dgm:cxn modelId="{111C898A-15FC-4F49-BA2F-70731E28F242}" srcId="{AB937FD8-D2AA-48D4-8E84-DC8CE52D64DC}" destId="{307552B3-213E-4C17-BB4F-A519DD3B798C}" srcOrd="0" destOrd="0" parTransId="{36EABCDB-7F9D-40CB-9DC7-7863AB49FA4C}" sibTransId="{A33B170B-E063-4268-A901-5C8407D4862F}"/>
    <dgm:cxn modelId="{FF06E9A5-7627-4A6D-9A66-FCD994287519}" type="presOf" srcId="{97F43729-9B08-4647-935C-4FC8706CE777}" destId="{13DF5A11-452F-441F-AA51-6DA75FF3995D}" srcOrd="0" destOrd="3" presId="urn:microsoft.com/office/officeart/2005/8/layout/vList4"/>
    <dgm:cxn modelId="{C4DD8EB3-22B2-4342-8966-234CF7FD659E}" type="presOf" srcId="{D095D581-8682-4C50-A085-FAD133D009A5}" destId="{94EE011A-969B-4A8B-9C80-B8B0A721A3F5}" srcOrd="1" destOrd="2" presId="urn:microsoft.com/office/officeart/2005/8/layout/vList4"/>
    <dgm:cxn modelId="{C421AAB8-A830-4B66-B2BF-76BC874AED20}" srcId="{358D5515-2B03-4D85-9C8C-1AFD2D98EF61}" destId="{4A0B466B-E4E4-4873-AFAC-7C4D0B11131E}" srcOrd="2" destOrd="0" parTransId="{1AF1D967-B9E5-4418-B595-F403C7EA411E}" sibTransId="{904AD4A9-6ED3-441A-AAC9-F507CF552481}"/>
    <dgm:cxn modelId="{44E724B8-A243-4B36-AAC2-D1F0C0765692}" type="presOf" srcId="{6A137207-EECB-4461-AF4C-9F870EDFB09E}" destId="{94EE011A-969B-4A8B-9C80-B8B0A721A3F5}" srcOrd="1" destOrd="1" presId="urn:microsoft.com/office/officeart/2005/8/layout/vList4"/>
    <dgm:cxn modelId="{2FD89711-B632-4458-935C-8F468227F5C3}" type="presOf" srcId="{6CDF9B02-FEFD-4622-9EB7-571ADF4537A2}" destId="{6BF05ADF-7C81-4B25-A50E-D599BFAC1BD9}" srcOrd="1" destOrd="2" presId="urn:microsoft.com/office/officeart/2005/8/layout/vList4"/>
    <dgm:cxn modelId="{1F568D21-3255-49A9-AC14-94398171C222}" type="presOf" srcId="{AE1AF17A-E7F4-4906-B29C-11465F13DA18}" destId="{D56D45A7-EF1A-4CA0-8B81-BE381BA04B47}" srcOrd="0" destOrd="3" presId="urn:microsoft.com/office/officeart/2005/8/layout/vList4"/>
    <dgm:cxn modelId="{4C6A86D9-1D64-4236-8248-2E574943C0D1}" type="presOf" srcId="{4A0B466B-E4E4-4873-AFAC-7C4D0B11131E}" destId="{D56D45A7-EF1A-4CA0-8B81-BE381BA04B47}" srcOrd="0" destOrd="0" presId="urn:microsoft.com/office/officeart/2005/8/layout/vList4"/>
    <dgm:cxn modelId="{85BC3C3C-6CC6-4F87-BA61-BF8C5D9C046C}" type="presOf" srcId="{4FCD0223-F9BE-4551-8E38-9A1016A0713C}" destId="{36BF0935-35E7-456F-890C-C46ED065D5FB}" srcOrd="0" destOrd="2" presId="urn:microsoft.com/office/officeart/2005/8/layout/vList4"/>
    <dgm:cxn modelId="{30B4D233-2D58-4D05-B9C1-A7337A03E85A}" srcId="{4A0B466B-E4E4-4873-AFAC-7C4D0B11131E}" destId="{AE1AF17A-E7F4-4906-B29C-11465F13DA18}" srcOrd="2" destOrd="0" parTransId="{E0B769E9-1EA0-43B0-A1CD-787E2C8D5996}" sibTransId="{B1CA5837-E7E9-495E-B002-94362882F356}"/>
    <dgm:cxn modelId="{8DBFF6AD-B207-4BE2-8FC4-D6467817281A}" type="presOf" srcId="{B0D23111-4D2F-44DE-A238-B22E2D1913F3}" destId="{36BF0935-35E7-456F-890C-C46ED065D5FB}" srcOrd="0" destOrd="0" presId="urn:microsoft.com/office/officeart/2005/8/layout/vList4"/>
    <dgm:cxn modelId="{EDAD9F1F-0C0A-4A33-8443-83D5EA7C9EDF}" type="presOf" srcId="{73F58E21-10E6-4885-A32B-72A831D96F4C}" destId="{94EE011A-969B-4A8B-9C80-B8B0A721A3F5}" srcOrd="1" destOrd="4" presId="urn:microsoft.com/office/officeart/2005/8/layout/vList4"/>
    <dgm:cxn modelId="{3003AF2F-37F1-4FED-B689-1B0A49FE2BAA}" srcId="{358D5515-2B03-4D85-9C8C-1AFD2D98EF61}" destId="{AB937FD8-D2AA-48D4-8E84-DC8CE52D64DC}" srcOrd="0" destOrd="0" parTransId="{B3CB9973-9A60-4F2D-8006-8B632E879F7B}" sibTransId="{8E3A4A3A-0AA3-4D96-B869-E37483315492}"/>
    <dgm:cxn modelId="{4862DC10-E7BE-45C5-8FAD-B0BD0B589BAD}" type="presOf" srcId="{307552B3-213E-4C17-BB4F-A519DD3B798C}" destId="{6BF05ADF-7C81-4B25-A50E-D599BFAC1BD9}" srcOrd="1" destOrd="1" presId="urn:microsoft.com/office/officeart/2005/8/layout/vList4"/>
    <dgm:cxn modelId="{2164386E-A9EB-483F-85B1-8C565906B24A}" type="presParOf" srcId="{3E74C70A-C38F-4E1B-A1FB-8C1DB0242438}" destId="{074D1B26-6BA4-48E6-87B0-9DF13B4CFBD3}" srcOrd="0" destOrd="0" presId="urn:microsoft.com/office/officeart/2005/8/layout/vList4"/>
    <dgm:cxn modelId="{112D7A26-37D7-437A-AA92-BDC3E27D5025}" type="presParOf" srcId="{074D1B26-6BA4-48E6-87B0-9DF13B4CFBD3}" destId="{13DF5A11-452F-441F-AA51-6DA75FF3995D}" srcOrd="0" destOrd="0" presId="urn:microsoft.com/office/officeart/2005/8/layout/vList4"/>
    <dgm:cxn modelId="{5DD32EC2-34FB-441E-A855-0907ABE0FB3A}" type="presParOf" srcId="{074D1B26-6BA4-48E6-87B0-9DF13B4CFBD3}" destId="{3B0B84DB-6B59-4FF6-8474-74F290303CBC}" srcOrd="1" destOrd="0" presId="urn:microsoft.com/office/officeart/2005/8/layout/vList4"/>
    <dgm:cxn modelId="{E668D0F0-FE0E-4A4F-96CB-FA595236FC9D}" type="presParOf" srcId="{074D1B26-6BA4-48E6-87B0-9DF13B4CFBD3}" destId="{6BF05ADF-7C81-4B25-A50E-D599BFAC1BD9}" srcOrd="2" destOrd="0" presId="urn:microsoft.com/office/officeart/2005/8/layout/vList4"/>
    <dgm:cxn modelId="{C069E7E8-EDF5-4031-9941-B3E689105DEF}" type="presParOf" srcId="{3E74C70A-C38F-4E1B-A1FB-8C1DB0242438}" destId="{7FFAC50C-41D9-47AE-8A23-14B5F4125D90}" srcOrd="1" destOrd="0" presId="urn:microsoft.com/office/officeart/2005/8/layout/vList4"/>
    <dgm:cxn modelId="{197EEB8F-02B4-4A6C-BA62-19C06B76AA34}" type="presParOf" srcId="{3E74C70A-C38F-4E1B-A1FB-8C1DB0242438}" destId="{70DA7466-54F0-4D28-88E7-3566731F3583}" srcOrd="2" destOrd="0" presId="urn:microsoft.com/office/officeart/2005/8/layout/vList4"/>
    <dgm:cxn modelId="{EAD88F06-C20F-4A40-AF39-8989221A487C}" type="presParOf" srcId="{70DA7466-54F0-4D28-88E7-3566731F3583}" destId="{36BF0935-35E7-456F-890C-C46ED065D5FB}" srcOrd="0" destOrd="0" presId="urn:microsoft.com/office/officeart/2005/8/layout/vList4"/>
    <dgm:cxn modelId="{45D02FF6-69D2-46C7-B017-5904AB9D2121}" type="presParOf" srcId="{70DA7466-54F0-4D28-88E7-3566731F3583}" destId="{53E98E15-E5EB-415B-9367-C6C6B0AA3E81}" srcOrd="1" destOrd="0" presId="urn:microsoft.com/office/officeart/2005/8/layout/vList4"/>
    <dgm:cxn modelId="{872D6FAC-0A43-407E-82C5-6D6F6BE64475}" type="presParOf" srcId="{70DA7466-54F0-4D28-88E7-3566731F3583}" destId="{E56AC844-93C5-4F3D-AA0F-80220CA26B91}" srcOrd="2" destOrd="0" presId="urn:microsoft.com/office/officeart/2005/8/layout/vList4"/>
    <dgm:cxn modelId="{22D0C940-880A-45D7-8D84-3DC09EE56DFE}" type="presParOf" srcId="{3E74C70A-C38F-4E1B-A1FB-8C1DB0242438}" destId="{AE2AE622-72B9-4063-A348-9CF054F2FD1C}" srcOrd="3" destOrd="0" presId="urn:microsoft.com/office/officeart/2005/8/layout/vList4"/>
    <dgm:cxn modelId="{83851145-4388-41CC-8C4E-4AD9359A1844}" type="presParOf" srcId="{3E74C70A-C38F-4E1B-A1FB-8C1DB0242438}" destId="{DB7DA5A3-A6C2-4E83-A823-1D7DBEEC888F}" srcOrd="4" destOrd="0" presId="urn:microsoft.com/office/officeart/2005/8/layout/vList4"/>
    <dgm:cxn modelId="{8F3DF0B7-A059-487A-9AF1-3D69F73BB13C}" type="presParOf" srcId="{DB7DA5A3-A6C2-4E83-A823-1D7DBEEC888F}" destId="{D56D45A7-EF1A-4CA0-8B81-BE381BA04B47}" srcOrd="0" destOrd="0" presId="urn:microsoft.com/office/officeart/2005/8/layout/vList4"/>
    <dgm:cxn modelId="{6034F15E-A28C-484A-8FA9-C6D2662C7839}" type="presParOf" srcId="{DB7DA5A3-A6C2-4E83-A823-1D7DBEEC888F}" destId="{03D9A2AA-3F37-4794-B0D8-69B8955FCEC6}" srcOrd="1" destOrd="0" presId="urn:microsoft.com/office/officeart/2005/8/layout/vList4"/>
    <dgm:cxn modelId="{CABFABED-9707-45BF-9380-5E0767B697F8}" type="presParOf" srcId="{DB7DA5A3-A6C2-4E83-A823-1D7DBEEC888F}" destId="{94EE011A-969B-4A8B-9C80-B8B0A721A3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A885F-8B08-4B9C-A8EB-B016B9E7F903}">
      <dsp:nvSpPr>
        <dsp:cNvPr id="0" name=""/>
        <dsp:cNvSpPr/>
      </dsp:nvSpPr>
      <dsp:spPr>
        <a:xfrm>
          <a:off x="0" y="0"/>
          <a:ext cx="7619999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75% всех смертей в РФ обусловлено хроническими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 неинфекционными заболеваниями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1654542" y="0"/>
        <a:ext cx="5965457" cy="1305426"/>
      </dsp:txXfrm>
    </dsp:sp>
    <dsp:sp modelId="{9EF2DE35-8E90-4819-9B5A-F8EBBB9C8A9F}">
      <dsp:nvSpPr>
        <dsp:cNvPr id="0" name=""/>
        <dsp:cNvSpPr/>
      </dsp:nvSpPr>
      <dsp:spPr>
        <a:xfrm>
          <a:off x="130542" y="130542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0F57A-4816-4837-ADB4-ABB2AEC091E4}">
      <dsp:nvSpPr>
        <dsp:cNvPr id="0" name=""/>
        <dsp:cNvSpPr/>
      </dsp:nvSpPr>
      <dsp:spPr>
        <a:xfrm>
          <a:off x="0" y="1435968"/>
          <a:ext cx="7619999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40% смертей приходится на лиц, не достигших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 возраста 60 лет</a:t>
          </a:r>
          <a:endParaRPr lang="ru-RU" sz="2500" b="1" kern="1200" dirty="0">
            <a:solidFill>
              <a:schemeClr val="bg1"/>
            </a:solidFill>
          </a:endParaRPr>
        </a:p>
      </dsp:txBody>
      <dsp:txXfrm>
        <a:off x="1654542" y="1435968"/>
        <a:ext cx="5965457" cy="1305426"/>
      </dsp:txXfrm>
    </dsp:sp>
    <dsp:sp modelId="{443AB795-8C9E-4BAD-8878-1D96FBB753BA}">
      <dsp:nvSpPr>
        <dsp:cNvPr id="0" name=""/>
        <dsp:cNvSpPr/>
      </dsp:nvSpPr>
      <dsp:spPr>
        <a:xfrm>
          <a:off x="130542" y="1566511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CD613-DEF2-4653-B4D8-038DC9A0ED70}">
      <dsp:nvSpPr>
        <dsp:cNvPr id="0" name=""/>
        <dsp:cNvSpPr/>
      </dsp:nvSpPr>
      <dsp:spPr>
        <a:xfrm>
          <a:off x="0" y="2871937"/>
          <a:ext cx="7619999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БСК – ведущая причина смертности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 (в Пермском крае – </a:t>
          </a:r>
          <a:r>
            <a:rPr lang="ru-RU" sz="2500" b="1" kern="1200" dirty="0" smtClean="0">
              <a:solidFill>
                <a:schemeClr val="bg1"/>
              </a:solidFill>
            </a:rPr>
            <a:t>50,6</a:t>
          </a:r>
          <a:r>
            <a:rPr lang="ru-RU" sz="2500" b="1" kern="1200" dirty="0" smtClean="0">
              <a:solidFill>
                <a:schemeClr val="bg1"/>
              </a:solidFill>
            </a:rPr>
            <a:t>%)</a:t>
          </a:r>
          <a:endParaRPr lang="ru-RU" sz="2500" b="1" kern="1200" dirty="0">
            <a:solidFill>
              <a:schemeClr val="bg1"/>
            </a:solidFill>
          </a:endParaRPr>
        </a:p>
      </dsp:txBody>
      <dsp:txXfrm>
        <a:off x="1654542" y="2871937"/>
        <a:ext cx="5965457" cy="1305426"/>
      </dsp:txXfrm>
    </dsp:sp>
    <dsp:sp modelId="{A4443251-61D9-41AB-B567-A4046F0BC8B8}">
      <dsp:nvSpPr>
        <dsp:cNvPr id="0" name=""/>
        <dsp:cNvSpPr/>
      </dsp:nvSpPr>
      <dsp:spPr>
        <a:xfrm>
          <a:off x="130542" y="3002480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EBEC-CB31-427C-9976-FC45CFBE2FA2}">
      <dsp:nvSpPr>
        <dsp:cNvPr id="0" name=""/>
        <dsp:cNvSpPr/>
      </dsp:nvSpPr>
      <dsp:spPr>
        <a:xfrm>
          <a:off x="0" y="4307906"/>
          <a:ext cx="7619999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1 трлн. руб. год – суммарный экономический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 ущерб от БСК (3% ВВП)</a:t>
          </a:r>
          <a:endParaRPr lang="ru-RU" sz="2500" b="1" kern="1200" dirty="0">
            <a:solidFill>
              <a:schemeClr val="bg1"/>
            </a:solidFill>
          </a:endParaRPr>
        </a:p>
      </dsp:txBody>
      <dsp:txXfrm>
        <a:off x="1654542" y="4307906"/>
        <a:ext cx="5965457" cy="1305426"/>
      </dsp:txXfrm>
    </dsp:sp>
    <dsp:sp modelId="{374E8D61-6E08-4D01-B7C4-CFB213E23FDB}">
      <dsp:nvSpPr>
        <dsp:cNvPr id="0" name=""/>
        <dsp:cNvSpPr/>
      </dsp:nvSpPr>
      <dsp:spPr>
        <a:xfrm>
          <a:off x="130542" y="4438449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A885F-8B08-4B9C-A8EB-B016B9E7F903}">
      <dsp:nvSpPr>
        <dsp:cNvPr id="0" name=""/>
        <dsp:cNvSpPr/>
      </dsp:nvSpPr>
      <dsp:spPr>
        <a:xfrm>
          <a:off x="0" y="0"/>
          <a:ext cx="7620000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Цель программы: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повысить эффективность ДН пациентов с ХНИЗ</a:t>
          </a:r>
          <a:endParaRPr lang="ru-RU" sz="1600" kern="1200" dirty="0"/>
        </a:p>
      </dsp:txBody>
      <dsp:txXfrm>
        <a:off x="1654542" y="0"/>
        <a:ext cx="5965457" cy="1305426"/>
      </dsp:txXfrm>
    </dsp:sp>
    <dsp:sp modelId="{9EF2DE35-8E90-4819-9B5A-F8EBBB9C8A9F}">
      <dsp:nvSpPr>
        <dsp:cNvPr id="0" name=""/>
        <dsp:cNvSpPr/>
      </dsp:nvSpPr>
      <dsp:spPr>
        <a:xfrm>
          <a:off x="130542" y="130542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0F57A-4816-4837-ADB4-ABB2AEC091E4}">
      <dsp:nvSpPr>
        <dsp:cNvPr id="0" name=""/>
        <dsp:cNvSpPr/>
      </dsp:nvSpPr>
      <dsp:spPr>
        <a:xfrm>
          <a:off x="0" y="1435968"/>
          <a:ext cx="7620000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Задачи программы:</a:t>
          </a:r>
          <a:endParaRPr lang="ru-RU" sz="1600" b="1" kern="1200" dirty="0">
            <a:solidFill>
              <a:srgbClr val="C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Обеспечить со-участие пациента через персонально-адаптированные условия ДН 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Повысить информированность пациента о заболевании и методах лечения;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Оптимизировать распределение обязанностей по ДН между отделениями (кабинетами) профилактики и участковыми врачами.</a:t>
          </a:r>
          <a:endParaRPr lang="ru-RU" sz="1200" kern="1200" dirty="0"/>
        </a:p>
      </dsp:txBody>
      <dsp:txXfrm>
        <a:off x="1654542" y="1435968"/>
        <a:ext cx="5965457" cy="1305426"/>
      </dsp:txXfrm>
    </dsp:sp>
    <dsp:sp modelId="{443AB795-8C9E-4BAD-8878-1D96FBB753BA}">
      <dsp:nvSpPr>
        <dsp:cNvPr id="0" name=""/>
        <dsp:cNvSpPr/>
      </dsp:nvSpPr>
      <dsp:spPr>
        <a:xfrm>
          <a:off x="130542" y="1566511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CD613-DEF2-4653-B4D8-038DC9A0ED70}">
      <dsp:nvSpPr>
        <dsp:cNvPr id="0" name=""/>
        <dsp:cNvSpPr/>
      </dsp:nvSpPr>
      <dsp:spPr>
        <a:xfrm>
          <a:off x="0" y="2871937"/>
          <a:ext cx="7620000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Условия участия в программе:</a:t>
          </a:r>
          <a:endParaRPr lang="ru-RU" sz="1600" b="1" kern="1200" dirty="0">
            <a:solidFill>
              <a:srgbClr val="C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Информированное добровольное согласие пациента;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Согласие на обработку персональных данных</a:t>
          </a:r>
          <a:endParaRPr lang="ru-RU" sz="1200" kern="1200" dirty="0"/>
        </a:p>
      </dsp:txBody>
      <dsp:txXfrm>
        <a:off x="1654542" y="2871937"/>
        <a:ext cx="5965457" cy="1305426"/>
      </dsp:txXfrm>
    </dsp:sp>
    <dsp:sp modelId="{A4443251-61D9-41AB-B567-A4046F0BC8B8}">
      <dsp:nvSpPr>
        <dsp:cNvPr id="0" name=""/>
        <dsp:cNvSpPr/>
      </dsp:nvSpPr>
      <dsp:spPr>
        <a:xfrm>
          <a:off x="130542" y="3002480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EBEC-CB31-427C-9976-FC45CFBE2FA2}">
      <dsp:nvSpPr>
        <dsp:cNvPr id="0" name=""/>
        <dsp:cNvSpPr/>
      </dsp:nvSpPr>
      <dsp:spPr>
        <a:xfrm>
          <a:off x="0" y="4307906"/>
          <a:ext cx="7620000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Отбор пациентов для участия в программе:</a:t>
          </a:r>
          <a:endParaRPr lang="ru-RU" sz="1600" b="1" kern="1200" dirty="0">
            <a:solidFill>
              <a:srgbClr val="C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 результатам ДВН и профилактических осмотров;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Пациенты ранее состоящие под ДН.</a:t>
          </a:r>
          <a:endParaRPr lang="ru-RU" sz="1200" kern="1200" dirty="0"/>
        </a:p>
      </dsp:txBody>
      <dsp:txXfrm>
        <a:off x="1654542" y="4307906"/>
        <a:ext cx="5965457" cy="1305426"/>
      </dsp:txXfrm>
    </dsp:sp>
    <dsp:sp modelId="{374E8D61-6E08-4D01-B7C4-CFB213E23FDB}">
      <dsp:nvSpPr>
        <dsp:cNvPr id="0" name=""/>
        <dsp:cNvSpPr/>
      </dsp:nvSpPr>
      <dsp:spPr>
        <a:xfrm>
          <a:off x="130542" y="4438449"/>
          <a:ext cx="1524000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F5A11-452F-441F-AA51-6DA75FF3995D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течение 12 месяцев 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после перенесенного ИМ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после показания ВМП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после перенесенного ИЭ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после перенесенной ТЭЛА</a:t>
          </a:r>
          <a:endParaRPr lang="ru-RU" sz="1200" kern="1200" dirty="0"/>
        </a:p>
      </dsp:txBody>
      <dsp:txXfrm>
        <a:off x="1787356" y="0"/>
        <a:ext cx="6442243" cy="1414363"/>
      </dsp:txXfrm>
    </dsp:sp>
    <dsp:sp modelId="{3B0B84DB-6B59-4FF6-8474-74F290303CBC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F0935-35E7-456F-890C-C46ED065D5FB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пожизненно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после лечения в стационаре </a:t>
          </a:r>
          <a:r>
            <a:rPr lang="ru-RU" sz="1400" kern="1200" dirty="0" err="1" smtClean="0"/>
            <a:t>жизнеугрожающих</a:t>
          </a:r>
          <a:r>
            <a:rPr lang="ru-RU" sz="1400" kern="1200" dirty="0" smtClean="0"/>
            <a:t> НРС и проводимости, ИВР и ИКД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АГ 2-3 степени, рефрактерной к лечению</a:t>
          </a:r>
          <a:endParaRPr lang="ru-RU" sz="1400" kern="1200" dirty="0"/>
        </a:p>
      </dsp:txBody>
      <dsp:txXfrm>
        <a:off x="1787356" y="1555799"/>
        <a:ext cx="6442243" cy="1414363"/>
      </dsp:txXfrm>
    </dsp:sp>
    <dsp:sp modelId="{53E98E15-E5EB-415B-9367-C6C6B0AA3E81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D45A7-EF1A-4CA0-8B81-BE381BA04B47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длительность наблюдения определяется медицинскими показаниями у больных 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 пороками сердца и крупных сосудов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 ХСН IV ФК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 III-IV ФК стенокардии в трудоспособном возрасте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 первичной легочной гипертензией </a:t>
          </a:r>
          <a:endParaRPr lang="ru-RU" sz="1200" kern="1200" dirty="0"/>
        </a:p>
      </dsp:txBody>
      <dsp:txXfrm>
        <a:off x="1787356" y="3111599"/>
        <a:ext cx="6442243" cy="1414363"/>
      </dsp:txXfrm>
    </dsp:sp>
    <dsp:sp modelId="{03D9A2AA-3F37-4794-B0D8-69B8955FCEC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F30D78-3DE8-400C-A49F-777441A21AD9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473F0-D0CC-41A8-B560-51E7860A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D6DED5-0195-442A-B8E7-66191AB783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37E6-CECE-430D-8F04-A877B120845C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2A2D878-7944-4CCE-AC32-6C463944F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3BE9-C21B-49FB-B79A-1A92D886DD07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560A-2F85-4FB2-8809-49B2E1EF8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7435-3848-497A-BA3F-52CE62E73E31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CBC1-B545-4E54-AF12-6D9A0ADF6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12/5/2017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DC7EF3C-9E33-4916-988C-3FAE64E0254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6065-10E4-4FC9-976A-D924113D1050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E8C9-9F60-4061-AA76-7DBA14F7A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0961-EA62-41F5-A791-D02A0570AD3B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FE88-4C07-4601-BF1B-0F562EC5E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6D5-7629-4949-8F68-F6F3FD7E4BB3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48BA-019B-4BCB-A8E4-16C01FF05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FCCF-DC0B-45FB-8605-978789CA2C2E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04E1-C233-437E-8B00-D88F6E68B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866E-546F-4CDA-B972-5E66F912F224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943A-875C-45F1-BEE8-394403AB6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D31B5-C459-4AB9-822E-3801486DA1B6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1776-0526-4B24-8413-DFA56CCDD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403C-1DE7-41C9-A2D4-50CEA00A648A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A9CA-E2B1-4221-9C91-80B13370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404C-C0E9-4A6A-84E1-F194C88B4D68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AC43966-E1E1-4519-BE94-9C84EAEBE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233ED-41BF-44BA-8F4D-4804795630E8}" type="datetime1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66ADB-6482-43C0-AE39-04B6A049E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1" r:id="rId10"/>
    <p:sldLayoutId id="2147483702" r:id="rId11"/>
    <p:sldLayoutId id="2147483705" r:id="rId12"/>
    <p:sldLayoutId id="2147483706" r:id="rId13"/>
    <p:sldLayoutId id="2147483707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jpeg"/><Relationship Id="rId7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jpeg"/><Relationship Id="rId7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ВМЕСТЕ!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04495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dirty="0"/>
              <a:t>Программа углубленного персонифицированного наблюдения </a:t>
            </a:r>
            <a:r>
              <a:rPr lang="ru-RU" dirty="0" smtClean="0"/>
              <a:t>пациентов с ХНИЗ</a:t>
            </a:r>
            <a:endParaRPr lang="ru-RU" dirty="0"/>
          </a:p>
        </p:txBody>
      </p:sp>
      <p:pic>
        <p:nvPicPr>
          <p:cNvPr id="7172" name="Picture 2" descr="http://surgut-sp.ru/files/691/691874a18d884bf3806e71265235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0686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975" cy="755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ИБС (СТК </a:t>
            </a:r>
            <a:r>
              <a:rPr lang="en-US" dirty="0" smtClean="0"/>
              <a:t>I-II </a:t>
            </a:r>
            <a:r>
              <a:rPr lang="ru-RU" dirty="0" smtClean="0"/>
              <a:t>ФК)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6763" y="981075"/>
            <a:ext cx="55133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Стенокардия напряжения </a:t>
            </a:r>
            <a:r>
              <a:rPr lang="en-US" dirty="0"/>
              <a:t>I-II </a:t>
            </a:r>
            <a:r>
              <a:rPr lang="ru-RU" dirty="0"/>
              <a:t> ФК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32099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4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16393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3673475"/>
            <a:ext cx="893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0"/>
            <a:ext cx="26193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</a:t>
            </a:r>
            <a:r>
              <a:rPr lang="ru-RU" sz="1300" dirty="0" err="1"/>
              <a:t>Глю</a:t>
            </a:r>
            <a:r>
              <a:rPr lang="ru-RU" sz="1300" dirty="0"/>
              <a:t>, ХС ЛПНП, креатинин с расчетом СКФ, АЛТ, АСТ, КФК)</a:t>
            </a:r>
          </a:p>
        </p:txBody>
      </p:sp>
      <p:pic>
        <p:nvPicPr>
          <p:cNvPr id="16396" name="Picture 9" descr="http://www.doorway.3dm.in.ua/upload/user_files/images/untitled%20folder/untitled%20folder1/2013-12-13_1302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46132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908425" y="4575175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(ЭКГ, ФЛГ)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11600" y="5173663"/>
            <a:ext cx="2617788" cy="573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 раз в год (антропометрия, оценка приверженности к терапии)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3 года УЗИ БЦА/ЭХО-КС в рамках ДВН</a:t>
            </a:r>
          </a:p>
        </p:txBody>
      </p:sp>
      <p:pic>
        <p:nvPicPr>
          <p:cNvPr id="16400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438" y="6203950"/>
            <a:ext cx="771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703263" cy="51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2763"/>
            <a:ext cx="779463" cy="1160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2 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консультаций специалистов по потребности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2713" y="5834063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вакцинации против гриппа</a:t>
            </a:r>
          </a:p>
        </p:txBody>
      </p:sp>
      <p:pic>
        <p:nvPicPr>
          <p:cNvPr id="16415" name="Picture 2" descr="http://gp6.uuzdrav.ru/files/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7400" y="57467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>
            <a:endCxn id="2050" idx="1"/>
          </p:cNvCxnSpPr>
          <p:nvPr/>
        </p:nvCxnSpPr>
        <p:spPr>
          <a:xfrm>
            <a:off x="2441575" y="4357688"/>
            <a:ext cx="885825" cy="1639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7" name="Picture 2" descr="http://zdorovat.ru/wp-content/uploads/2015/02/tabletki.jpg.__GF_300x-3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5229225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975" cy="7556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/>
              <a:t>ДН пациентов с ИБС (СТК </a:t>
            </a:r>
            <a:r>
              <a:rPr lang="en-US" sz="3000" dirty="0" smtClean="0"/>
              <a:t>III-IV </a:t>
            </a:r>
            <a:r>
              <a:rPr lang="ru-RU" sz="3000" dirty="0" smtClean="0"/>
              <a:t>ФК)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6763" y="981075"/>
            <a:ext cx="55133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Стенокардия напряжения </a:t>
            </a:r>
            <a:r>
              <a:rPr lang="en-US" dirty="0"/>
              <a:t>III-IV </a:t>
            </a:r>
            <a:r>
              <a:rPr lang="ru-RU" dirty="0"/>
              <a:t> ФК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4300" y="2205038"/>
            <a:ext cx="259238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6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17417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3673475"/>
            <a:ext cx="893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0"/>
            <a:ext cx="26193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</a:t>
            </a:r>
            <a:r>
              <a:rPr lang="ru-RU" sz="1300" dirty="0" err="1"/>
              <a:t>Глю</a:t>
            </a:r>
            <a:r>
              <a:rPr lang="ru-RU" sz="1300" dirty="0"/>
              <a:t>, ХС ЛПНП, креатинин с расчетом СКФ, АЛТ, АСТ, КФК)</a:t>
            </a:r>
          </a:p>
        </p:txBody>
      </p:sp>
      <p:pic>
        <p:nvPicPr>
          <p:cNvPr id="17420" name="Picture 9" descr="http://www.doorway.3dm.in.ua/upload/user_files/images/untitled%20folder/untitled%20folder1/2013-12-13_1302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46132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908425" y="4575175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(ЭКГ*, ФЛГ, нагрузочные тесты)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11600" y="5173663"/>
            <a:ext cx="2617788" cy="573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 раз в год (оценка приверженности к терапии, антропометрия)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3 года УЗИ БЦА/ЭХО-КС в рамках ДВН</a:t>
            </a:r>
          </a:p>
        </p:txBody>
      </p:sp>
      <p:pic>
        <p:nvPicPr>
          <p:cNvPr id="17424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438" y="6203950"/>
            <a:ext cx="771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1"/>
          </p:cNvCxnSpPr>
          <p:nvPr/>
        </p:nvCxnSpPr>
        <p:spPr>
          <a:xfrm>
            <a:off x="2441575" y="2528888"/>
            <a:ext cx="1482725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703263" cy="51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2763"/>
            <a:ext cx="779463" cy="1160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3  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консультаций специалистов по потребности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2713" y="5834063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вакцинации против гриппа</a:t>
            </a:r>
          </a:p>
        </p:txBody>
      </p:sp>
      <p:pic>
        <p:nvPicPr>
          <p:cNvPr id="17439" name="Picture 2" descr="http://gp6.uuzdrav.ru/files/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7400" y="57467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>
            <a:endCxn id="2050" idx="1"/>
          </p:cNvCxnSpPr>
          <p:nvPr/>
        </p:nvCxnSpPr>
        <p:spPr>
          <a:xfrm>
            <a:off x="2441575" y="4357688"/>
            <a:ext cx="885825" cy="1639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41" name="Picture 2" descr="http://zdorovat.ru/wp-content/uploads/2015/02/tabletki.jpg.__GF_300x-3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157788"/>
            <a:ext cx="6238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975" cy="755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ИБС (ТБКА/АКШ)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1052513"/>
            <a:ext cx="55118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ТБКА/АКШ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32099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6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18441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3673475"/>
            <a:ext cx="893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0"/>
            <a:ext cx="26193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(ОАК, </a:t>
            </a:r>
            <a:r>
              <a:rPr lang="ru-RU" sz="1300" dirty="0" err="1"/>
              <a:t>Глю</a:t>
            </a:r>
            <a:r>
              <a:rPr lang="ru-RU" sz="1300" dirty="0"/>
              <a:t> и </a:t>
            </a:r>
            <a:r>
              <a:rPr lang="en-US" sz="1400" dirty="0"/>
              <a:t>HbA1C</a:t>
            </a:r>
            <a:r>
              <a:rPr lang="ru-RU" sz="1300" dirty="0"/>
              <a:t>, ХС ЛПНП, креатинин с расчетом СКФ, АЛТ, АСТ, КФК)</a:t>
            </a:r>
          </a:p>
        </p:txBody>
      </p:sp>
      <p:pic>
        <p:nvPicPr>
          <p:cNvPr id="18444" name="Picture 9" descr="http://www.doorway.3dm.in.ua/upload/user_files/images/untitled%20folder/untitled%20folder1/2013-12-13_1302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46132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908425" y="4575175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 раз в год (ЭКГ, рентгенография грудной клетки)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11600" y="5173663"/>
            <a:ext cx="2617788" cy="573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 раз в год (антропометрия, оценка приверженности к  терапии)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3 года УЗИ БЦА/ЭХО-КС, нагрузочные тесты в рамках ДВН</a:t>
            </a:r>
          </a:p>
        </p:txBody>
      </p:sp>
      <p:pic>
        <p:nvPicPr>
          <p:cNvPr id="18448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438" y="6203950"/>
            <a:ext cx="771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703263" cy="51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2763"/>
            <a:ext cx="779463" cy="1160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3  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консультаций специалистов по потребности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2713" y="5834063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вакцинации против гриппа</a:t>
            </a:r>
          </a:p>
        </p:txBody>
      </p:sp>
      <p:pic>
        <p:nvPicPr>
          <p:cNvPr id="18463" name="Picture 2" descr="http://gp6.uuzdrav.ru/files/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7400" y="57467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>
            <a:endCxn id="2050" idx="1"/>
          </p:cNvCxnSpPr>
          <p:nvPr/>
        </p:nvCxnSpPr>
        <p:spPr>
          <a:xfrm>
            <a:off x="2441575" y="4357688"/>
            <a:ext cx="885825" cy="1639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5" name="Picture 2" descr="http://zdorovat.ru/wp-content/uploads/2015/02/tabletki.jpg.__GF_300x-3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157788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975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ИБС (ПИКС)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1052513"/>
            <a:ext cx="55118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Перенесенный инфаркт миокарда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32099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6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19465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3673475"/>
            <a:ext cx="893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0"/>
            <a:ext cx="26193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</a:t>
            </a:r>
            <a:r>
              <a:rPr lang="ru-RU" sz="1300" dirty="0" err="1"/>
              <a:t>Глю</a:t>
            </a:r>
            <a:r>
              <a:rPr lang="ru-RU" sz="1300" dirty="0"/>
              <a:t>, ХС ЛПНП, креатинин с расчетом СКФ, АЛТ, АСТ, КФК)</a:t>
            </a:r>
          </a:p>
        </p:txBody>
      </p:sp>
      <p:pic>
        <p:nvPicPr>
          <p:cNvPr id="19468" name="Picture 9" descr="http://www.doorway.3dm.in.ua/upload/user_files/images/untitled%20folder/untitled%20folder1/2013-12-13_1302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46132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908425" y="4575175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 раз в год (ЭКГ, рентгенография грудной клетки)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11600" y="5173663"/>
            <a:ext cx="2617788" cy="573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 раз в год (антропометрия, оценка приверженности к  терапии)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3 года УЗИ БЦА/ЭХО-КС, нагрузочные тесты в рамках ДВН</a:t>
            </a:r>
          </a:p>
        </p:txBody>
      </p:sp>
      <p:pic>
        <p:nvPicPr>
          <p:cNvPr id="19472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438" y="6203950"/>
            <a:ext cx="771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703263" cy="51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2763"/>
            <a:ext cx="779463" cy="1160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2  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консультаций специалистов по потребности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2713" y="5834063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вакцинации против гриппа</a:t>
            </a:r>
          </a:p>
        </p:txBody>
      </p:sp>
      <p:pic>
        <p:nvPicPr>
          <p:cNvPr id="19487" name="Picture 2" descr="http://gp6.uuzdrav.ru/files/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7400" y="57467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>
            <a:endCxn id="2050" idx="1"/>
          </p:cNvCxnSpPr>
          <p:nvPr/>
        </p:nvCxnSpPr>
        <p:spPr>
          <a:xfrm>
            <a:off x="2441575" y="4357688"/>
            <a:ext cx="885825" cy="1639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9" name="Picture 2" descr="http://zdorovat.ru/wp-content/uploads/2015/02/tabletki.jpg.__GF_300x-3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157788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ФП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8038" y="981075"/>
            <a:ext cx="55133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Фибрилляция предсердий (пароксизмальная или персистирующая форма) на фоне эффективной терапии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32099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6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20489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3673475"/>
            <a:ext cx="893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0"/>
            <a:ext cx="26193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</a:t>
            </a:r>
            <a:r>
              <a:rPr lang="ru-RU" sz="1300" dirty="0" err="1"/>
              <a:t>Глю</a:t>
            </a:r>
            <a:r>
              <a:rPr lang="ru-RU" sz="1300" dirty="0"/>
              <a:t>, ОАК, ХС ЛПНП, </a:t>
            </a:r>
            <a:r>
              <a:rPr lang="ru-RU" sz="1300" dirty="0" err="1"/>
              <a:t>креатианин</a:t>
            </a:r>
            <a:r>
              <a:rPr lang="ru-RU" sz="1300" dirty="0"/>
              <a:t> с СКФ,  ТТГ)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08425" y="4575175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(ЭКГ, ФЛГ, ХМ ЭКГ)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11600" y="5173663"/>
            <a:ext cx="2617788" cy="573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(расчет ССР, антропометрия,  </a:t>
            </a:r>
            <a:r>
              <a:rPr lang="en-US" sz="1400" dirty="0"/>
              <a:t>CHA2DS2-VASc</a:t>
            </a:r>
            <a:r>
              <a:rPr lang="ru-RU" sz="1400" dirty="0"/>
              <a:t>, </a:t>
            </a:r>
            <a:r>
              <a:rPr lang="en-US" sz="1400" dirty="0"/>
              <a:t>HAS BLED</a:t>
            </a:r>
            <a:r>
              <a:rPr lang="ru-RU" sz="1400" dirty="0"/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3 года УЗИ БЦА/ЭХО-КС в рамках ДВН</a:t>
            </a:r>
          </a:p>
        </p:txBody>
      </p:sp>
      <p:pic>
        <p:nvPicPr>
          <p:cNvPr id="20495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438" y="6203950"/>
            <a:ext cx="771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703263" cy="51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2763"/>
            <a:ext cx="617538" cy="906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2 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консультаций специалистов по потребности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2713" y="5834063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МНО 12 раз в год</a:t>
            </a:r>
          </a:p>
        </p:txBody>
      </p:sp>
      <p:cxnSp>
        <p:nvCxnSpPr>
          <p:cNvPr id="38" name="Прямая со стрелкой 37"/>
          <p:cNvCxnSpPr>
            <a:endCxn id="1026" idx="1"/>
          </p:cNvCxnSpPr>
          <p:nvPr/>
        </p:nvCxnSpPr>
        <p:spPr>
          <a:xfrm>
            <a:off x="2441575" y="4357688"/>
            <a:ext cx="762000" cy="1657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5805488"/>
            <a:ext cx="6524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157788"/>
            <a:ext cx="647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5" descr="http://policlfns.ru/d/791178/d/1212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581525"/>
            <a:ext cx="6715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83450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ХОБЛ 1-2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8038" y="981075"/>
            <a:ext cx="55133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ХОБЛ  1-2 степени тяжести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32099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4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21513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69384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1"/>
            <a:ext cx="2619375" cy="451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(ОАК,</a:t>
            </a:r>
            <a:r>
              <a:rPr lang="ru-RU" sz="1400" dirty="0"/>
              <a:t> анализ  мокроты на </a:t>
            </a:r>
            <a:r>
              <a:rPr lang="en-US" sz="1400" dirty="0"/>
              <a:t> </a:t>
            </a:r>
            <a:r>
              <a:rPr lang="en-US" sz="1400" dirty="0" err="1"/>
              <a:t>tbc</a:t>
            </a:r>
            <a:r>
              <a:rPr lang="ru-RU" sz="1300" dirty="0"/>
              <a:t>)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4221088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(крупнокадровая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флюорография)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928" y="4797152"/>
            <a:ext cx="261778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2  раз в год (Спирометрия с оценкой обструкции), пульсоксиметрия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Школа по отказу от курения </a:t>
            </a:r>
          </a:p>
        </p:txBody>
      </p:sp>
      <p:pic>
        <p:nvPicPr>
          <p:cNvPr id="21519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438" y="6203950"/>
            <a:ext cx="771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005064"/>
            <a:ext cx="762273" cy="3184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  <a:endCxn id="21535" idx="1"/>
          </p:cNvCxnSpPr>
          <p:nvPr/>
        </p:nvCxnSpPr>
        <p:spPr>
          <a:xfrm>
            <a:off x="2441575" y="4323557"/>
            <a:ext cx="762273" cy="149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3557"/>
            <a:ext cx="690265" cy="10496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2 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Пульмонолог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</a:t>
            </a:r>
            <a:r>
              <a:rPr lang="ru-RU" sz="1400" dirty="0" smtClean="0"/>
              <a:t>1 раза </a:t>
            </a:r>
            <a:r>
              <a:rPr lang="ru-RU" sz="1400" dirty="0"/>
              <a:t>в год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2713" y="5834063"/>
            <a:ext cx="2632075" cy="369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Тест  6-минутной ходьбой</a:t>
            </a:r>
            <a:endParaRPr lang="ru-RU" sz="13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441575" y="4357688"/>
            <a:ext cx="762000" cy="1657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5" name="Picture 2" descr="http://www.xit.uz/uploads/posts/2015-08/200910121412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21088"/>
            <a:ext cx="671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4" descr="http://galo-med.ru/images/sampledata/diagnostika-spirograf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97152"/>
            <a:ext cx="671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6" descr="http://takpro100.ru/wp-content/uploads/2013/11/ozdorovitelnaja-hod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5805488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3923928" y="5373216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вакцинации против </a:t>
            </a:r>
            <a:r>
              <a:rPr lang="ru-RU" sz="1300" dirty="0" smtClean="0"/>
              <a:t>гриппа, пневмококка</a:t>
            </a:r>
            <a:endParaRPr lang="ru-RU" sz="1300" dirty="0"/>
          </a:p>
        </p:txBody>
      </p:sp>
      <p:pic>
        <p:nvPicPr>
          <p:cNvPr id="35" name="Picture 2" descr="http://gp6.uuzdrav.ru/files/28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 стрелкой 41"/>
          <p:cNvCxnSpPr>
            <a:stCxn id="7" idx="3"/>
          </p:cNvCxnSpPr>
          <p:nvPr/>
        </p:nvCxnSpPr>
        <p:spPr>
          <a:xfrm>
            <a:off x="2441575" y="4323557"/>
            <a:ext cx="690265" cy="545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586913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ХОБЛ 3-4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8038" y="981075"/>
            <a:ext cx="55133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ХОБЛ  3-4 степени тяжести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32099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45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6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22537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797570" cy="57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1"/>
            <a:ext cx="2619375" cy="667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 раз в год (ОАК, анализ  мокроты на </a:t>
            </a:r>
            <a:r>
              <a:rPr lang="en-US" sz="1200" dirty="0"/>
              <a:t> </a:t>
            </a:r>
            <a:r>
              <a:rPr lang="en-US" sz="1200" dirty="0" err="1"/>
              <a:t>tbc</a:t>
            </a:r>
            <a:r>
              <a:rPr lang="ru-RU" sz="1200" dirty="0"/>
              <a:t>, бактериологическое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исследование мокроты)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4365104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(крупнокадровая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флюорография)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928" y="4941169"/>
            <a:ext cx="26177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2  раз в год (ЭКГ, Спирометрия с оценкой обструкции), пульсоксиметрия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Школа по отказу от курения </a:t>
            </a:r>
          </a:p>
        </p:txBody>
      </p:sp>
      <p:pic>
        <p:nvPicPr>
          <p:cNvPr id="22543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392590"/>
            <a:ext cx="630053" cy="46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2559" idx="1"/>
          </p:cNvCxnSpPr>
          <p:nvPr/>
        </p:nvCxnSpPr>
        <p:spPr>
          <a:xfrm>
            <a:off x="2411760" y="4293096"/>
            <a:ext cx="86409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3557"/>
            <a:ext cx="762273" cy="12656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</a:t>
            </a:r>
            <a:r>
              <a:rPr lang="ru-RU" sz="1400" dirty="0" smtClean="0"/>
              <a:t>3-4 </a:t>
            </a:r>
            <a:r>
              <a:rPr lang="ru-RU" sz="1400" dirty="0"/>
              <a:t>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Пульмонолог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2 раз в год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3928" y="5949280"/>
            <a:ext cx="2632075" cy="33124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Антропометрия и Тест  6-минутной ходьбой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441575" y="4357688"/>
            <a:ext cx="762000" cy="1657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59" name="Picture 2" descr="http://www.xit.uz/uploads/posts/2015-08/200910121412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5765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4" descr="http://galo-med.ru/images/sampledata/diagnostika-spirograf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941168"/>
            <a:ext cx="575766" cy="37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6" descr="http://takpro100.ru/wp-content/uploads/2013/11/ozdorovitelnaja-hod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949280"/>
            <a:ext cx="504329" cy="3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3923928" y="5517232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вакцинации против </a:t>
            </a:r>
            <a:r>
              <a:rPr lang="ru-RU" sz="1300" dirty="0" smtClean="0"/>
              <a:t>гриппа, пневмококка</a:t>
            </a:r>
            <a:endParaRPr lang="ru-RU" sz="1300" dirty="0"/>
          </a:p>
        </p:txBody>
      </p:sp>
      <p:pic>
        <p:nvPicPr>
          <p:cNvPr id="35" name="Picture 2" descr="http://gp6.uuzdrav.ru/files/28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5373216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>
            <a:stCxn id="7" idx="3"/>
          </p:cNvCxnSpPr>
          <p:nvPr/>
        </p:nvCxnSpPr>
        <p:spPr>
          <a:xfrm>
            <a:off x="2441575" y="4323557"/>
            <a:ext cx="762273" cy="7616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8964613" cy="16922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Приказ МЗ РФ от 15.11.12 г. № 918н «Порядок оказания медицинской помощи больным с ССЗ»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Наблюдение у КАРДИОЛОГА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55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Актуальность проблемы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7620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4859338" y="6599238"/>
            <a:ext cx="457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Яковлева Т.В., 2013; Бойцов С.А. и др., 2013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55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Программа ДН пациентов с </a:t>
            </a:r>
            <a:r>
              <a:rPr lang="ru-RU" sz="2800" dirty="0" err="1" smtClean="0"/>
              <a:t>хниз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7620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Индикаторы эффективности программы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613" cy="462915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2500"/>
          </a:bodyPr>
          <a:lstStyle/>
          <a:p>
            <a:pPr marL="342900" indent="-342900" fontAlgn="auto">
              <a:buFontTx/>
              <a:buChar char="-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Уменьшение числа госпитализаций, в том числе, по экстренным показаниям;</a:t>
            </a:r>
          </a:p>
          <a:p>
            <a:pPr marL="342900" indent="-342900" fontAlgn="auto">
              <a:buFontTx/>
              <a:buChar char="-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Уменьшение числа вызовов СМП;</a:t>
            </a:r>
          </a:p>
          <a:p>
            <a:pPr marL="342900" indent="-342900" fontAlgn="auto">
              <a:buFontTx/>
              <a:buChar char="-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Уменьшение числа случаев и количества дней ВН;</a:t>
            </a:r>
          </a:p>
          <a:p>
            <a:pPr marL="342900" indent="-342900" fontAlgn="auto">
              <a:buFontTx/>
              <a:buChar char="-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Сокращение числа случаев инвалидности;</a:t>
            </a:r>
          </a:p>
          <a:p>
            <a:pPr marL="342900" indent="-342900" fontAlgn="auto">
              <a:buFontTx/>
              <a:buChar char="-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Снижение смертности и увеличение продолжительности жизни больных с ХНИЗ;</a:t>
            </a:r>
          </a:p>
          <a:p>
            <a:pPr marL="342900" indent="-342900" fontAlgn="auto">
              <a:buFontTx/>
              <a:buChar char="-"/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115888"/>
            <a:ext cx="6985000" cy="936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Организация профилактической работы в МО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188" y="1095375"/>
            <a:ext cx="8064500" cy="3381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Отделение (кабинет) профилактики, в том числе, в составе центра здоровья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11188" y="2205038"/>
            <a:ext cx="1512887" cy="3698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 </a:t>
            </a:r>
            <a:r>
              <a:rPr lang="ru-RU" b="1">
                <a:solidFill>
                  <a:schemeClr val="bg1"/>
                </a:solidFill>
              </a:rPr>
              <a:t>группа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775" y="2205038"/>
            <a:ext cx="1512888" cy="738664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II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группа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(формирование регистра)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3800" y="2205038"/>
            <a:ext cx="1512888" cy="369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III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 А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группа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388" y="2205038"/>
            <a:ext cx="1511300" cy="369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III 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Б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группа</a:t>
            </a: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611188" y="2595563"/>
            <a:ext cx="1512887" cy="193992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1"/>
                </a:solidFill>
              </a:rPr>
              <a:t>+/- Факторы риска</a:t>
            </a:r>
          </a:p>
          <a:p>
            <a:endParaRPr lang="ru-RU" sz="1200" b="1">
              <a:solidFill>
                <a:schemeClr val="bg1"/>
              </a:solidFill>
            </a:endParaRPr>
          </a:p>
          <a:p>
            <a:r>
              <a:rPr lang="ru-RU" sz="1200" b="1">
                <a:solidFill>
                  <a:schemeClr val="bg1"/>
                </a:solidFill>
              </a:rPr>
              <a:t>Низкий/средний ССР</a:t>
            </a:r>
          </a:p>
          <a:p>
            <a:endParaRPr lang="ru-RU" sz="1200" b="1">
              <a:solidFill>
                <a:schemeClr val="bg1"/>
              </a:solidFill>
            </a:endParaRPr>
          </a:p>
          <a:p>
            <a:r>
              <a:rPr lang="ru-RU" sz="1200" b="1">
                <a:solidFill>
                  <a:schemeClr val="bg1"/>
                </a:solidFill>
              </a:rPr>
              <a:t>Нет заболеваний, требующих ДН</a:t>
            </a:r>
          </a:p>
          <a:p>
            <a:endParaRPr lang="ru-RU" sz="1200" b="1">
              <a:solidFill>
                <a:schemeClr val="bg1"/>
              </a:solidFill>
            </a:endParaRPr>
          </a:p>
          <a:p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775" y="2924944"/>
            <a:ext cx="1512888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+ Факторы риска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Высокий/очень высокий ССР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Нет заболеваний, требующих ДН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3800" y="2582863"/>
            <a:ext cx="1512888" cy="19383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+mn-cs"/>
              </a:rPr>
              <a:t>Есть ХНИЗ, требующие ДН и специализированной помощи/ ВМП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+mn-cs"/>
              </a:rPr>
              <a:t>Есть подозрение на ХНИЗ (требуется </a:t>
            </a:r>
            <a:r>
              <a:rPr lang="ru-RU" sz="1200" b="1" dirty="0" err="1">
                <a:solidFill>
                  <a:schemeClr val="bg1"/>
                </a:solidFill>
                <a:latin typeface="+mn-lt"/>
                <a:cs typeface="+mn-cs"/>
              </a:rPr>
              <a:t>дообследование</a:t>
            </a:r>
            <a:r>
              <a:rPr lang="ru-RU" sz="1200" b="1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388" y="2584450"/>
            <a:ext cx="1511300" cy="19399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+mn-cs"/>
              </a:rPr>
              <a:t>Есть иные заболевания, требующие ДН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250" y="4652963"/>
            <a:ext cx="8064500" cy="3381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Отделение (кабинет) профилактики, в том числе, в составе центра здоровья</a:t>
            </a:r>
          </a:p>
        </p:txBody>
      </p:sp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611188" y="5053013"/>
            <a:ext cx="1512887" cy="14462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chemeClr val="bg1"/>
                </a:solidFill>
              </a:rPr>
              <a:t>- Краткое профилактическое консультирование</a:t>
            </a:r>
          </a:p>
          <a:p>
            <a:r>
              <a:rPr lang="ru-RU" sz="1100" b="1">
                <a:solidFill>
                  <a:schemeClr val="bg1"/>
                </a:solidFill>
              </a:rPr>
              <a:t>- Контроль последующих явок при наличии ФР</a:t>
            </a:r>
          </a:p>
          <a:p>
            <a:endParaRPr lang="ru-RU" sz="11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4475" y="5053013"/>
            <a:ext cx="1511300" cy="14462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 Углубленное профилактическое консультирование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 ДН в кабинете профилактики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 Контроль последующих явок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5005388" y="5053013"/>
            <a:ext cx="1511300" cy="16160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chemeClr val="bg1"/>
                </a:solidFill>
              </a:rPr>
              <a:t>- Углубленное профилактическое консультирование</a:t>
            </a:r>
          </a:p>
          <a:p>
            <a:r>
              <a:rPr lang="ru-RU" sz="1100" b="1">
                <a:solidFill>
                  <a:schemeClr val="bg1"/>
                </a:solidFill>
              </a:rPr>
              <a:t>- ДН в кабинете профилактики и участкового врача</a:t>
            </a:r>
          </a:p>
          <a:p>
            <a:r>
              <a:rPr lang="ru-RU" sz="1100" b="1">
                <a:solidFill>
                  <a:schemeClr val="bg1"/>
                </a:solidFill>
              </a:rPr>
              <a:t>- Контроль последующих явок</a:t>
            </a:r>
          </a:p>
        </p:txBody>
      </p:sp>
      <p:sp>
        <p:nvSpPr>
          <p:cNvPr id="11280" name="TextBox 16"/>
          <p:cNvSpPr txBox="1">
            <a:spLocks noChangeArrowheads="1"/>
          </p:cNvSpPr>
          <p:nvPr/>
        </p:nvSpPr>
        <p:spPr bwMode="auto">
          <a:xfrm>
            <a:off x="7156450" y="5070475"/>
            <a:ext cx="1511300" cy="16160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chemeClr val="bg1"/>
                </a:solidFill>
              </a:rPr>
              <a:t>- Углубленное профилактическое консультирование</a:t>
            </a:r>
          </a:p>
          <a:p>
            <a:r>
              <a:rPr lang="ru-RU" sz="1100" b="1">
                <a:solidFill>
                  <a:schemeClr val="bg1"/>
                </a:solidFill>
              </a:rPr>
              <a:t>- ДН в кабинете профилактики и участкового врача</a:t>
            </a:r>
          </a:p>
          <a:p>
            <a:r>
              <a:rPr lang="ru-RU" sz="1100" b="1">
                <a:solidFill>
                  <a:schemeClr val="bg1"/>
                </a:solidFill>
              </a:rPr>
              <a:t>- Контроль последующих явок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732588" y="2100263"/>
            <a:ext cx="0" cy="47132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82850" y="2205038"/>
            <a:ext cx="0" cy="456406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82850" y="2100263"/>
            <a:ext cx="424973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79675" y="6802438"/>
            <a:ext cx="424973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5" name="Picture 4" descr="http://dirclub.biz/wp-content/uploads/2015/12/svetof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90488"/>
            <a:ext cx="1044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 со стрелкой вниз 2"/>
          <p:cNvSpPr/>
          <p:nvPr/>
        </p:nvSpPr>
        <p:spPr>
          <a:xfrm>
            <a:off x="611188" y="1557338"/>
            <a:ext cx="8056562" cy="431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Организация ДВН / профилактических осмотров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NG\ЛАБОРАТОРИЯ\ЛАБОРАТОРИЯ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57563"/>
            <a:ext cx="2984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7463" y="0"/>
            <a:ext cx="9161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Система наблюдения за пациентами, страдающими ХНИЗ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50" y="652463"/>
            <a:ext cx="1223963" cy="4318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+mj-lt"/>
              </a:rPr>
              <a:t>ЧТО?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950" y="1393825"/>
            <a:ext cx="1223963" cy="431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+mj-lt"/>
              </a:rPr>
              <a:t>ГДЕ?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388" y="2997200"/>
            <a:ext cx="1223962" cy="503238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+mj-lt"/>
              </a:rPr>
              <a:t>КОГДА?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92275" y="612775"/>
            <a:ext cx="7272338" cy="5127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</a:rPr>
              <a:t>ИБС, АГ, ХОБЛ, ФП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92275" y="1352550"/>
            <a:ext cx="4319588" cy="5127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j-lt"/>
              </a:rPr>
              <a:t>Кабинет диспансерного наблюдения (координатор)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72225" y="1350963"/>
            <a:ext cx="2592388" cy="5127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j-lt"/>
              </a:rPr>
              <a:t>Участковый врач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72225" y="2112963"/>
            <a:ext cx="2592388" cy="512762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1-2 раза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в год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72225" y="2924175"/>
            <a:ext cx="2592388" cy="1296988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назначение дополнительных исследований </a:t>
            </a:r>
            <a:br>
              <a:rPr lang="ru-RU" sz="1400" dirty="0">
                <a:solidFill>
                  <a:prstClr val="black"/>
                </a:solidFill>
                <a:latin typeface="+mj-lt"/>
              </a:rPr>
            </a:br>
            <a:r>
              <a:rPr lang="ru-RU" sz="1400" dirty="0">
                <a:solidFill>
                  <a:prstClr val="black"/>
                </a:solidFill>
                <a:latin typeface="+mj-lt"/>
              </a:rPr>
              <a:t>по потребности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46825" y="4652963"/>
            <a:ext cx="2592388" cy="1223962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</a:rPr>
              <a:t>назначение консультаций специалистов</a:t>
            </a:r>
            <a:br>
              <a:rPr lang="ru-RU" sz="1600" dirty="0">
                <a:solidFill>
                  <a:prstClr val="black"/>
                </a:solidFill>
                <a:latin typeface="+mj-lt"/>
              </a:rPr>
            </a:br>
            <a:r>
              <a:rPr lang="ru-RU" sz="1600" dirty="0">
                <a:solidFill>
                  <a:prstClr val="black"/>
                </a:solidFill>
                <a:latin typeface="+mj-lt"/>
              </a:rPr>
              <a:t>по потребности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81325" y="2112963"/>
            <a:ext cx="3024188" cy="512762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>Телефонный контакт 4-6 раз в год /</a:t>
            </a:r>
            <a:r>
              <a:rPr lang="en-US" sz="1200" dirty="0">
                <a:latin typeface="+mj-lt"/>
              </a:rPr>
              <a:t>SMS</a:t>
            </a:r>
            <a:r>
              <a:rPr lang="ru-RU" sz="1200" dirty="0">
                <a:latin typeface="+mj-lt"/>
              </a:rPr>
              <a:t> ежемесячно</a:t>
            </a:r>
            <a:endParaRPr lang="ru-RU" sz="1200" i="1" dirty="0">
              <a:latin typeface="+mj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87675" y="2924175"/>
            <a:ext cx="3024188" cy="1225550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Стандарт обследования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 1 раз в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400" dirty="0">
                <a:latin typeface="+mj-lt"/>
              </a:rPr>
              <a:t>(лабораторные  и инструментальные)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13075" y="4581525"/>
            <a:ext cx="3024188" cy="1285875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1 раз в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оценка риска (шкалы, тест 6 минутной ходьбы)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33713" y="6021388"/>
            <a:ext cx="5983287" cy="725487"/>
          </a:xfrm>
          <a:prstGeom prst="round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</a:rPr>
              <a:t>1 раз в 3 года специализированные обследования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331913" y="865188"/>
            <a:ext cx="360362" cy="0"/>
          </a:xfrm>
          <a:prstGeom prst="straightConnector1">
            <a:avLst/>
          </a:prstGeom>
          <a:ln>
            <a:solidFill>
              <a:srgbClr val="D32B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331913" y="1604963"/>
            <a:ext cx="360362" cy="0"/>
          </a:xfrm>
          <a:prstGeom prst="straightConnector1">
            <a:avLst/>
          </a:prstGeom>
          <a:ln>
            <a:solidFill>
              <a:srgbClr val="F27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331913" y="2420938"/>
            <a:ext cx="766762" cy="108743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352550" y="3508375"/>
            <a:ext cx="671513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352550" y="3513138"/>
            <a:ext cx="492125" cy="257492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0" name="Picture 9" descr="D:\PNG\Телефоны\Telephone-High-Quality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1971675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12" descr="D:\PNG\ЛАБОРАТОРИЯ\ЛАБОРАТОРИЯ (2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7082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16" descr="D:\PNG\ИНСТРУМЕНТЫ\1 карди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860800"/>
            <a:ext cx="431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1" descr="C:\Users\Erogova\Desktop\16.10.2017\Untitled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2625" y="4508500"/>
            <a:ext cx="9048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4" name="Группа 54"/>
          <p:cNvGrpSpPr>
            <a:grpSpLocks/>
          </p:cNvGrpSpPr>
          <p:nvPr/>
        </p:nvGrpSpPr>
        <p:grpSpPr bwMode="auto">
          <a:xfrm>
            <a:off x="1844675" y="6021388"/>
            <a:ext cx="1157288" cy="766762"/>
            <a:chOff x="1798399" y="5373216"/>
            <a:chExt cx="1378915" cy="1020078"/>
          </a:xfrm>
        </p:grpSpPr>
        <p:grpSp>
          <p:nvGrpSpPr>
            <p:cNvPr id="12316" name="Группа 53"/>
            <p:cNvGrpSpPr>
              <a:grpSpLocks/>
            </p:cNvGrpSpPr>
            <p:nvPr/>
          </p:nvGrpSpPr>
          <p:grpSpPr bwMode="auto">
            <a:xfrm>
              <a:off x="1798399" y="5373216"/>
              <a:ext cx="1378915" cy="1020078"/>
              <a:chOff x="1691680" y="5509042"/>
              <a:chExt cx="1378915" cy="1020078"/>
            </a:xfrm>
          </p:grpSpPr>
          <p:pic>
            <p:nvPicPr>
              <p:cNvPr id="12318" name="Picture 22" descr="C:\Users\Erogova\Desktop\16.10.2017\stock-vector-close-up-of-a-male-doctor-with-lab-coat-in-his-office-holding-a-clipboard-february-world-cancer-55429944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24365"/>
              <a:stretch>
                <a:fillRect/>
              </a:stretch>
            </p:blipFill>
            <p:spPr bwMode="auto">
              <a:xfrm>
                <a:off x="1691680" y="5509042"/>
                <a:ext cx="1378915" cy="1020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9" name="TextBox 51"/>
              <p:cNvSpPr txBox="1">
                <a:spLocks noChangeArrowheads="1"/>
              </p:cNvSpPr>
              <p:nvPr/>
            </p:nvSpPr>
            <p:spPr bwMode="auto">
              <a:xfrm>
                <a:off x="1905028" y="6021288"/>
                <a:ext cx="908393" cy="49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>
                    <a:solidFill>
                      <a:srgbClr val="000000"/>
                    </a:solidFill>
                  </a:rPr>
                  <a:t>Бесплатная</a:t>
                </a:r>
              </a:p>
              <a:p>
                <a:pPr algn="ctr"/>
                <a:r>
                  <a:rPr lang="ru-RU" sz="600">
                    <a:solidFill>
                      <a:srgbClr val="000000"/>
                    </a:solidFill>
                  </a:rPr>
                  <a:t>диспансеризация</a:t>
                </a:r>
              </a:p>
              <a:p>
                <a:pPr algn="ctr"/>
                <a:r>
                  <a:rPr lang="ru-RU" sz="600">
                    <a:solidFill>
                      <a:srgbClr val="000000"/>
                    </a:solidFill>
                  </a:rPr>
                  <a:t>ЖДЁМ!</a:t>
                </a:r>
              </a:p>
            </p:txBody>
          </p:sp>
        </p:grpSp>
        <p:sp>
          <p:nvSpPr>
            <p:cNvPr id="53" name="Прямоугольник 52"/>
            <p:cNvSpPr/>
            <p:nvPr/>
          </p:nvSpPr>
          <p:spPr>
            <a:xfrm>
              <a:off x="1968635" y="6340496"/>
              <a:ext cx="1008178" cy="52798"/>
            </a:xfrm>
            <a:prstGeom prst="rect">
              <a:avLst/>
            </a:prstGeom>
            <a:solidFill>
              <a:srgbClr val="7EC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4" name="Прямая со стрелкой 3"/>
          <p:cNvCxnSpPr>
            <a:stCxn id="30" idx="3"/>
            <a:endCxn id="31" idx="1"/>
          </p:cNvCxnSpPr>
          <p:nvPr/>
        </p:nvCxnSpPr>
        <p:spPr>
          <a:xfrm flipV="1">
            <a:off x="6011863" y="1606550"/>
            <a:ext cx="360362" cy="3175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612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ДН пациентов с АГ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57600" y="981075"/>
            <a:ext cx="4176713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АГ 1 степени повышения АД без ПОМ, ССЗ, ЦВБ и ХБП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2525" y="2205038"/>
            <a:ext cx="4176713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Кабинет профилактики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73538" y="3068638"/>
            <a:ext cx="3711575" cy="60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Телефонный контакт не менее 4 раз в год / </a:t>
            </a:r>
            <a:r>
              <a:rPr lang="en-US" dirty="0"/>
              <a:t>SMS </a:t>
            </a:r>
            <a:r>
              <a:rPr lang="ru-RU" dirty="0"/>
              <a:t>ежемесячно</a:t>
            </a:r>
          </a:p>
        </p:txBody>
      </p:sp>
      <p:pic>
        <p:nvPicPr>
          <p:cNvPr id="13321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440113" y="3068638"/>
            <a:ext cx="7477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763" y="3811588"/>
            <a:ext cx="8921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187825" y="3798888"/>
            <a:ext cx="3711575" cy="523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раз в год (</a:t>
            </a:r>
            <a:r>
              <a:rPr lang="ru-RU" dirty="0" err="1"/>
              <a:t>Глю</a:t>
            </a:r>
            <a:r>
              <a:rPr lang="ru-RU" dirty="0"/>
              <a:t>, ОХС, ОАК)</a:t>
            </a:r>
          </a:p>
        </p:txBody>
      </p:sp>
      <p:pic>
        <p:nvPicPr>
          <p:cNvPr id="13324" name="Picture 9" descr="http://www.doorway.3dm.in.ua/upload/user_files/images/untitled%20folder/untitled%20folder1/2013-12-13_1302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825" y="4516438"/>
            <a:ext cx="889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186238" y="4452938"/>
            <a:ext cx="3711575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раз в год (ЭКГ*, ФЛГ)</a:t>
            </a:r>
          </a:p>
        </p:txBody>
      </p:sp>
      <p:pic>
        <p:nvPicPr>
          <p:cNvPr id="13326" name="Picture 11" descr="https://go3.imgsmail.ru/imgpreview?key=246c1c1abbd899f0&amp;mb=imgdb_preview_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2475" y="5183188"/>
            <a:ext cx="8937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4187825" y="5138738"/>
            <a:ext cx="3711575" cy="83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раз в год (расчет ССР, антропометрия, коррекция лечения по необходимости)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5288" y="6092825"/>
            <a:ext cx="37115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раз в 3 года УЗИ БЦА/ЭХО-КС в рамках ДВН</a:t>
            </a:r>
          </a:p>
        </p:txBody>
      </p:sp>
      <p:pic>
        <p:nvPicPr>
          <p:cNvPr id="13329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2788" y="6029325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Box 11"/>
          <p:cNvSpPr txBox="1">
            <a:spLocks noChangeArrowheads="1"/>
          </p:cNvSpPr>
          <p:nvPr/>
        </p:nvSpPr>
        <p:spPr bwMode="auto">
          <a:xfrm>
            <a:off x="282575" y="6381750"/>
            <a:ext cx="2374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* ЭКГ с расчетом индекса </a:t>
            </a:r>
            <a:r>
              <a:rPr lang="ru-RU" sz="800" dirty="0" err="1"/>
              <a:t>Соколова-Лайона</a:t>
            </a:r>
            <a:endParaRPr lang="ru-RU" sz="800" dirty="0"/>
          </a:p>
        </p:txBody>
      </p:sp>
      <p:cxnSp>
        <p:nvCxnSpPr>
          <p:cNvPr id="14" name="Прямая со стрелкой 13"/>
          <p:cNvCxnSpPr>
            <a:stCxn id="5" idx="3"/>
            <a:endCxn id="8" idx="1"/>
          </p:cNvCxnSpPr>
          <p:nvPr/>
        </p:nvCxnSpPr>
        <p:spPr>
          <a:xfrm>
            <a:off x="2441575" y="1341438"/>
            <a:ext cx="1216025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1216025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573463"/>
            <a:ext cx="977900" cy="749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>
            <a:off x="2441575" y="4322763"/>
            <a:ext cx="9779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811213" cy="504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  <a:endCxn id="1035" idx="1"/>
          </p:cNvCxnSpPr>
          <p:nvPr/>
        </p:nvCxnSpPr>
        <p:spPr>
          <a:xfrm>
            <a:off x="2441575" y="4322763"/>
            <a:ext cx="850900" cy="12557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811213" cy="2058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АГ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6763" y="981075"/>
            <a:ext cx="55133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АГ 1-3 степени повышения АД с ПОМ, без ССЗ, ЦВБ и ХБП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28495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276475" cy="60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Телефонный контакт не менее 4 раз в год / </a:t>
            </a:r>
            <a:r>
              <a:rPr lang="en-US" sz="1400" dirty="0"/>
              <a:t>SMS</a:t>
            </a:r>
            <a:r>
              <a:rPr lang="ru-RU" sz="1400" dirty="0"/>
              <a:t> ежемесячно</a:t>
            </a:r>
          </a:p>
        </p:txBody>
      </p:sp>
      <p:pic>
        <p:nvPicPr>
          <p:cNvPr id="14345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748088"/>
            <a:ext cx="8921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897313" y="3679825"/>
            <a:ext cx="2276475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</a:t>
            </a:r>
            <a:r>
              <a:rPr lang="ru-RU" sz="1300" dirty="0" err="1"/>
              <a:t>Глю</a:t>
            </a:r>
            <a:r>
              <a:rPr lang="ru-RU" sz="1300" dirty="0"/>
              <a:t>, ОХС, ОАК, ХС ЛПНП, </a:t>
            </a:r>
            <a:r>
              <a:rPr lang="en-US" sz="1300" dirty="0"/>
              <a:t>K/Na</a:t>
            </a:r>
            <a:r>
              <a:rPr lang="ru-RU" sz="1300" dirty="0"/>
              <a:t>, </a:t>
            </a:r>
            <a:r>
              <a:rPr lang="ru-RU" sz="1300" dirty="0" err="1"/>
              <a:t>креатинин</a:t>
            </a:r>
            <a:r>
              <a:rPr lang="ru-RU" sz="1300" dirty="0"/>
              <a:t> с расчетом СКФ, ОАМ + МАУ)</a:t>
            </a:r>
          </a:p>
        </p:txBody>
      </p:sp>
      <p:pic>
        <p:nvPicPr>
          <p:cNvPr id="14348" name="Picture 9" descr="http://www.doorway.3dm.in.ua/upload/user_files/images/untitled%20folder/untitled%20folder1/2013-12-13_1302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4586288"/>
            <a:ext cx="720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879850" y="4598988"/>
            <a:ext cx="2293938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(ЭКГ*, ФЛГ)</a:t>
            </a:r>
          </a:p>
        </p:txBody>
      </p:sp>
      <p:pic>
        <p:nvPicPr>
          <p:cNvPr id="14350" name="Picture 11" descr="https://go3.imgsmail.ru/imgpreview?key=246c1c1abbd899f0&amp;mb=imgdb_preview_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4850" y="5232400"/>
            <a:ext cx="620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897313" y="5210175"/>
            <a:ext cx="229235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(расчет ССР, антропометрия)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165850"/>
            <a:ext cx="4922837" cy="430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3 года УЗИ БЦА/ЭХО-КС в рамках ДВН</a:t>
            </a:r>
          </a:p>
        </p:txBody>
      </p:sp>
      <p:pic>
        <p:nvPicPr>
          <p:cNvPr id="14353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4838" y="6026150"/>
            <a:ext cx="7731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TextBox 11"/>
          <p:cNvSpPr txBox="1">
            <a:spLocks noChangeArrowheads="1"/>
          </p:cNvSpPr>
          <p:nvPr/>
        </p:nvSpPr>
        <p:spPr bwMode="auto">
          <a:xfrm>
            <a:off x="282575" y="6381750"/>
            <a:ext cx="2374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* ЭКГ с расчетом индекса Соколова-Лайона</a:t>
            </a:r>
          </a:p>
        </p:txBody>
      </p: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703263" cy="51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2763"/>
            <a:ext cx="779463" cy="1160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703263" cy="19891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146800" y="2492375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146800" y="26368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1 раза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26275" y="3744913"/>
            <a:ext cx="1809750" cy="1090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26275" y="4962525"/>
            <a:ext cx="1809750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консультаций специалистов по потребности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ДН пациентов с АГ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475" y="981075"/>
            <a:ext cx="1943100" cy="7191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75" y="2205038"/>
            <a:ext cx="194310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5" y="3819525"/>
            <a:ext cx="1943100" cy="10080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6763" y="981075"/>
            <a:ext cx="55133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АГ 1-3 степени повышения АД с ССЗ, ЦВБ и ХБП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6763" y="2205038"/>
            <a:ext cx="32099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Кабинет диспансерного наблюдения (координатор)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7313" y="2970213"/>
            <a:ext cx="2619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Телефонный контакт не менее 6 раз в год /</a:t>
            </a:r>
            <a:r>
              <a:rPr lang="en-US" sz="1300" dirty="0"/>
              <a:t>SMS </a:t>
            </a:r>
            <a:r>
              <a:rPr lang="ru-RU" sz="1300" dirty="0"/>
              <a:t>ежемесячно</a:t>
            </a:r>
          </a:p>
        </p:txBody>
      </p:sp>
      <p:pic>
        <p:nvPicPr>
          <p:cNvPr id="15369" name="Picture 5" descr="http://static.videocore.tv/images/news_photos/qtsPGxjTqDGz74edUTVXfYlnkWcPCJHb.jpg"/>
          <p:cNvPicPr>
            <a:picLocks noChangeAspect="1" noChangeArrowheads="1"/>
          </p:cNvPicPr>
          <p:nvPr/>
        </p:nvPicPr>
        <p:blipFill>
          <a:blip r:embed="rId2" cstate="print"/>
          <a:srcRect l="19562" r="21490" b="7611"/>
          <a:stretch>
            <a:fillRect/>
          </a:stretch>
        </p:blipFill>
        <p:spPr bwMode="auto">
          <a:xfrm>
            <a:off x="3144838" y="2876550"/>
            <a:ext cx="73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7" descr="http://immunologja.ru/wp-content/uploads/2009/09/mikrask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3673475"/>
            <a:ext cx="893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05250" y="3625850"/>
            <a:ext cx="26193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1 раз в год (</a:t>
            </a:r>
            <a:r>
              <a:rPr lang="ru-RU" sz="1300" dirty="0" err="1"/>
              <a:t>Глю</a:t>
            </a:r>
            <a:r>
              <a:rPr lang="ru-RU" sz="1300" dirty="0"/>
              <a:t>, ОХС, ОАК, ХС ЛПНП, </a:t>
            </a:r>
            <a:r>
              <a:rPr lang="en-US" sz="1300" dirty="0"/>
              <a:t>K/Na</a:t>
            </a:r>
            <a:r>
              <a:rPr lang="ru-RU" sz="1300" dirty="0"/>
              <a:t>, </a:t>
            </a:r>
            <a:r>
              <a:rPr lang="ru-RU" sz="1300" dirty="0" err="1"/>
              <a:t>креатинин</a:t>
            </a:r>
            <a:r>
              <a:rPr lang="ru-RU" sz="1300" dirty="0"/>
              <a:t> с расчетом СКФ, мочевая кислота ОАМ + МАУ)</a:t>
            </a:r>
          </a:p>
        </p:txBody>
      </p:sp>
      <p:pic>
        <p:nvPicPr>
          <p:cNvPr id="15372" name="Picture 9" descr="http://www.doorway.3dm.in.ua/upload/user_files/images/untitled%20folder/untitled%20folder1/2013-12-13_1302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46132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908425" y="4575175"/>
            <a:ext cx="2620963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(ЭКГ*, ФЛГ)</a:t>
            </a:r>
          </a:p>
        </p:txBody>
      </p:sp>
      <p:pic>
        <p:nvPicPr>
          <p:cNvPr id="15374" name="Picture 11" descr="https://go3.imgsmail.ru/imgpreview?key=246c1c1abbd899f0&amp;mb=imgdb_preview_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2313" y="5195888"/>
            <a:ext cx="62071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911600" y="5173663"/>
            <a:ext cx="2617788" cy="573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год (расчет ССР, антропометрия)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7313" y="6308725"/>
            <a:ext cx="492760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раз в 3 года УЗИ БЦА/ЭХО-КС в рамках ДВН</a:t>
            </a:r>
          </a:p>
        </p:txBody>
      </p:sp>
      <p:pic>
        <p:nvPicPr>
          <p:cNvPr id="15377" name="Picture 13" descr="http://magas.ru/sites/all/files/imagecache/image_small/f725e595128c64cddbc61961cd281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9438" y="6203950"/>
            <a:ext cx="771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Box 11"/>
          <p:cNvSpPr txBox="1">
            <a:spLocks noChangeArrowheads="1"/>
          </p:cNvSpPr>
          <p:nvPr/>
        </p:nvSpPr>
        <p:spPr bwMode="auto">
          <a:xfrm>
            <a:off x="282575" y="6381750"/>
            <a:ext cx="2374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* ЭКГ с расчетом индекса Соколова-Лайона</a:t>
            </a:r>
          </a:p>
        </p:txBody>
      </p: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441575" y="134143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41575" y="2528888"/>
            <a:ext cx="8651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2441575" y="3429000"/>
            <a:ext cx="803275" cy="893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2441575" y="4221163"/>
            <a:ext cx="703263" cy="10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2441575" y="4322763"/>
            <a:ext cx="703263" cy="51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</p:cNvCxnSpPr>
          <p:nvPr/>
        </p:nvCxnSpPr>
        <p:spPr>
          <a:xfrm>
            <a:off x="2441575" y="4322763"/>
            <a:ext cx="779463" cy="1160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037" idx="1"/>
          </p:cNvCxnSpPr>
          <p:nvPr/>
        </p:nvCxnSpPr>
        <p:spPr>
          <a:xfrm>
            <a:off x="2441575" y="4322763"/>
            <a:ext cx="677863" cy="21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7011988" y="2201863"/>
            <a:ext cx="18081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 врач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578600" y="2492375"/>
            <a:ext cx="4333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16688" y="2636838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026275" y="2978150"/>
            <a:ext cx="18097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Осмотр не менее 2 раз в год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16750" y="381317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дополнительных исследований по потребности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16750" y="5089525"/>
            <a:ext cx="1808163" cy="109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Назначение консультаций специалистов по потребности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2713" y="5834063"/>
            <a:ext cx="2632075" cy="369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Контроль вакцинации против гриппа</a:t>
            </a:r>
          </a:p>
        </p:txBody>
      </p:sp>
      <p:pic>
        <p:nvPicPr>
          <p:cNvPr id="15393" name="Picture 2" descr="http://gp6.uuzdrav.ru/files/2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7400" y="57467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>
            <a:endCxn id="2050" idx="1"/>
          </p:cNvCxnSpPr>
          <p:nvPr/>
        </p:nvCxnSpPr>
        <p:spPr>
          <a:xfrm>
            <a:off x="2441575" y="4357688"/>
            <a:ext cx="885825" cy="1639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1635</Words>
  <Application>Microsoft Office PowerPoint</Application>
  <PresentationFormat>Экран (4:3)</PresentationFormat>
  <Paragraphs>270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ВМЕСТЕ!</vt:lpstr>
      <vt:lpstr>Актуальность проблемы</vt:lpstr>
      <vt:lpstr>Программа ДН пациентов с хниз</vt:lpstr>
      <vt:lpstr>Индикаторы эффективности программы</vt:lpstr>
      <vt:lpstr>Организация профилактической работы в МО</vt:lpstr>
      <vt:lpstr>Слайд 6</vt:lpstr>
      <vt:lpstr>ДН пациентов с АГ</vt:lpstr>
      <vt:lpstr>ДН пациентов с АГ</vt:lpstr>
      <vt:lpstr>ДН пациентов с АГ</vt:lpstr>
      <vt:lpstr>ДН пациентов с ИБС (СТК I-II ФК)</vt:lpstr>
      <vt:lpstr>ДН пациентов с ИБС (СТК III-IV ФК)</vt:lpstr>
      <vt:lpstr>ДН пациентов с ИБС (ТБКА/АКШ)</vt:lpstr>
      <vt:lpstr>ДН пациентов с ИБС (ПИКС)</vt:lpstr>
      <vt:lpstr>ДН пациентов с ФП </vt:lpstr>
      <vt:lpstr>ДН пациентов с ХОБЛ 1-2 </vt:lpstr>
      <vt:lpstr>ДН пациентов с ХОБЛ 3-4 </vt:lpstr>
      <vt:lpstr>Приказ МЗ РФ от 15.11.12 г. № 918н «Порядок оказания медицинской помощи больным с ССЗ»   Наблюдение у КАРДИОЛОГА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Корягина НА, Утемова ЕД</dc:creator>
  <cp:lastModifiedBy>User</cp:lastModifiedBy>
  <cp:revision>7</cp:revision>
  <dcterms:created xsi:type="dcterms:W3CDTF">2017-10-16T13:36:20Z</dcterms:created>
  <dcterms:modified xsi:type="dcterms:W3CDTF">2017-12-05T14:19:21Z</dcterms:modified>
</cp:coreProperties>
</file>