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64" r:id="rId2"/>
    <p:sldId id="262" r:id="rId3"/>
    <p:sldId id="285" r:id="rId4"/>
    <p:sldId id="284" r:id="rId5"/>
    <p:sldId id="289" r:id="rId6"/>
    <p:sldId id="290" r:id="rId7"/>
    <p:sldId id="291" r:id="rId8"/>
    <p:sldId id="277" r:id="rId9"/>
    <p:sldId id="258" r:id="rId10"/>
    <p:sldId id="292" r:id="rId11"/>
    <p:sldId id="267" r:id="rId12"/>
    <p:sldId id="282" r:id="rId13"/>
    <p:sldId id="278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4BA"/>
    <a:srgbClr val="1E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9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9C846-5F12-4992-A98F-B2827D861622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267C9-730A-4B87-A4B3-55235B4F1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805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28CB-ECB0-4215-8FAF-A4862EBE5282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8EB2-3AF7-4920-A16A-5141B612E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28CB-ECB0-4215-8FAF-A4862EBE5282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8EB2-3AF7-4920-A16A-5141B612E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28CB-ECB0-4215-8FAF-A4862EBE5282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8EB2-3AF7-4920-A16A-5141B612E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28CB-ECB0-4215-8FAF-A4862EBE5282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8EB2-3AF7-4920-A16A-5141B612E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28CB-ECB0-4215-8FAF-A4862EBE5282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8EB2-3AF7-4920-A16A-5141B612E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28CB-ECB0-4215-8FAF-A4862EBE5282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8EB2-3AF7-4920-A16A-5141B612E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28CB-ECB0-4215-8FAF-A4862EBE5282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8EB2-3AF7-4920-A16A-5141B612E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28CB-ECB0-4215-8FAF-A4862EBE5282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8EB2-3AF7-4920-A16A-5141B612E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28CB-ECB0-4215-8FAF-A4862EBE5282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8EB2-3AF7-4920-A16A-5141B612E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28CB-ECB0-4215-8FAF-A4862EBE5282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8EB2-3AF7-4920-A16A-5141B612E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28CB-ECB0-4215-8FAF-A4862EBE5282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8EB2-3AF7-4920-A16A-5141B612E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528CB-ECB0-4215-8FAF-A4862EBE5282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28EB2-3AF7-4920-A16A-5141B612E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vterapevt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310849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r.n.shepel@mail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0623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35896" y="3789040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err="1" smtClean="0"/>
              <a:t>Драпкина</a:t>
            </a:r>
            <a:r>
              <a:rPr lang="ru-RU" sz="3600" b="1" dirty="0" smtClean="0"/>
              <a:t> О.М.</a:t>
            </a:r>
          </a:p>
          <a:p>
            <a:pPr algn="r"/>
            <a:r>
              <a:rPr lang="ru-RU" b="1" dirty="0" smtClean="0"/>
              <a:t>Главный внештатный специалист по терапии Министерства здравоохранения </a:t>
            </a:r>
          </a:p>
          <a:p>
            <a:pPr algn="r"/>
            <a:r>
              <a:rPr lang="ru-RU" b="1" dirty="0" smtClean="0"/>
              <a:t>Российской Федерации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602128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Москва</a:t>
            </a:r>
          </a:p>
          <a:p>
            <a:pPr algn="ctr"/>
            <a:r>
              <a:rPr lang="ru-RU" dirty="0" smtClean="0"/>
              <a:t>06 декабря 2017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052736"/>
            <a:ext cx="806489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52388"/>
            <a:ext cx="5476875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412776"/>
            <a:ext cx="8208912" cy="39087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ПРИКАЗ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>от 21 декабря 2012 г. N </a:t>
            </a:r>
            <a:r>
              <a:rPr lang="ru-RU" sz="4000" b="1" dirty="0" smtClean="0"/>
              <a:t>1344н</a:t>
            </a:r>
          </a:p>
          <a:p>
            <a:pPr algn="ctr"/>
            <a:r>
              <a:rPr lang="ru-RU" sz="2400" dirty="0"/>
              <a:t/>
            </a:r>
            <a:br>
              <a:rPr lang="ru-RU" sz="2400" dirty="0"/>
            </a:br>
            <a:endParaRPr lang="ru-RU" sz="2400" dirty="0" smtClean="0"/>
          </a:p>
          <a:p>
            <a:pPr algn="ctr"/>
            <a:r>
              <a:rPr lang="ru-RU" sz="4000" b="1" dirty="0" smtClean="0"/>
              <a:t>ОБ </a:t>
            </a:r>
            <a:r>
              <a:rPr lang="ru-RU" sz="4000" b="1" dirty="0"/>
              <a:t>УТВЕРЖДЕНИИ ПОРЯДКА ПРОВЕДЕНИЯ ДИСПАНСЕРНОГО </a:t>
            </a:r>
            <a:r>
              <a:rPr lang="ru-RU" sz="4000" b="1" dirty="0" smtClean="0"/>
              <a:t>НАБЛЮДЕНИЯ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6074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\ГНИЦ\Телемедицина\r_urf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6261094" cy="301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969375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altLang="ru-RU" sz="3200" b="1" dirty="0">
                <a:latin typeface="Arial Narrow" pitchFamily="34" charset="0"/>
              </a:rPr>
              <a:t>Селекторное совещание терапевтической службы Минздрава России</a:t>
            </a:r>
            <a:r>
              <a:rPr lang="ru-RU" altLang="ru-RU" sz="3200" dirty="0">
                <a:latin typeface="Arial Narrow" pitchFamily="34" charset="0"/>
              </a:rPr>
              <a:t/>
            </a:r>
            <a:br>
              <a:rPr lang="ru-RU" altLang="ru-RU" sz="3200" dirty="0">
                <a:latin typeface="Arial Narrow" pitchFamily="34" charset="0"/>
              </a:rPr>
            </a:br>
            <a:r>
              <a:rPr lang="ru-RU" altLang="ru-RU" sz="3200" dirty="0">
                <a:latin typeface="Arial Narrow" pitchFamily="34" charset="0"/>
              </a:rPr>
              <a:t>первая среда</a:t>
            </a:r>
            <a:r>
              <a:rPr lang="ru-RU" altLang="ru-RU" sz="3200" u="sng" dirty="0">
                <a:latin typeface="Arial Narrow" pitchFamily="34" charset="0"/>
              </a:rPr>
              <a:t> месяца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611560" y="1988840"/>
            <a:ext cx="5833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 dirty="0" smtClean="0">
                <a:latin typeface="Arial Narrow" pitchFamily="34" charset="0"/>
              </a:rPr>
              <a:t>В январе 2018 </a:t>
            </a:r>
            <a:r>
              <a:rPr lang="ru-RU" altLang="ru-RU" sz="2000" b="1" dirty="0">
                <a:latin typeface="Arial Narrow" pitchFamily="34" charset="0"/>
              </a:rPr>
              <a:t>г. –  </a:t>
            </a:r>
            <a:r>
              <a:rPr lang="en-US" altLang="ru-RU" sz="2000" b="1" dirty="0">
                <a:latin typeface="Arial Narrow" pitchFamily="34" charset="0"/>
              </a:rPr>
              <a:t>C</a:t>
            </a:r>
            <a:r>
              <a:rPr lang="ru-RU" altLang="ru-RU" sz="2000" b="1" dirty="0" err="1" smtClean="0">
                <a:latin typeface="Arial Narrow" pitchFamily="34" charset="0"/>
              </a:rPr>
              <a:t>електорного</a:t>
            </a:r>
            <a:r>
              <a:rPr lang="ru-RU" altLang="ru-RU" sz="2000" b="1" dirty="0" smtClean="0">
                <a:latin typeface="Arial Narrow" pitchFamily="34" charset="0"/>
              </a:rPr>
              <a:t> совещания не будет</a:t>
            </a:r>
            <a:endParaRPr lang="ru-RU" altLang="ru-RU" sz="20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9552" y="2708920"/>
            <a:ext cx="75615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600" b="1" dirty="0" smtClean="0">
                <a:latin typeface="Arial Narrow" pitchFamily="34" charset="0"/>
              </a:rPr>
              <a:t>07 февраля 2018 </a:t>
            </a:r>
            <a:r>
              <a:rPr lang="ru-RU" altLang="ru-RU" sz="3600" b="1" dirty="0">
                <a:latin typeface="Arial Narrow" pitchFamily="34" charset="0"/>
              </a:rPr>
              <a:t>г. –  </a:t>
            </a:r>
            <a:r>
              <a:rPr lang="ru-RU" altLang="ru-RU" sz="3600" b="1" dirty="0" smtClean="0">
                <a:latin typeface="Arial Narrow" pitchFamily="34" charset="0"/>
              </a:rPr>
              <a:t>Уральский ФО  (отчет по Курганской  области)</a:t>
            </a:r>
            <a:endParaRPr lang="ru-RU" altLang="ru-RU" sz="3600" b="1" dirty="0"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83768" y="1268760"/>
            <a:ext cx="619268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1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483768" y="1268760"/>
            <a:ext cx="619268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16632"/>
            <a:ext cx="89289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/>
              <a:t>Ближайшие</a:t>
            </a:r>
            <a:r>
              <a:rPr lang="ru-RU" sz="3200" b="1" dirty="0" smtClean="0"/>
              <a:t> </a:t>
            </a:r>
            <a:r>
              <a:rPr lang="ru-RU" sz="3600" b="1" dirty="0" smtClean="0"/>
              <a:t>заседания</a:t>
            </a:r>
            <a:r>
              <a:rPr lang="ru-RU" sz="3200" b="1" dirty="0" smtClean="0"/>
              <a:t> </a:t>
            </a:r>
          </a:p>
          <a:p>
            <a:pPr algn="r"/>
            <a:r>
              <a:rPr lang="ru-RU" sz="3200" b="1" dirty="0" smtClean="0"/>
              <a:t>Профильной комиссии в 2018 г.</a:t>
            </a:r>
            <a:endParaRPr lang="ru-RU" sz="3200" b="1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DF4873EE-6746-4A33-951E-7913085D05A3}"/>
              </a:ext>
            </a:extLst>
          </p:cNvPr>
          <p:cNvSpPr txBox="1">
            <a:spLocks/>
          </p:cNvSpPr>
          <p:nvPr/>
        </p:nvSpPr>
        <p:spPr>
          <a:xfrm>
            <a:off x="467544" y="2276872"/>
            <a:ext cx="5501680" cy="3516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15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февраля 2018 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63888" y="1609056"/>
            <a:ext cx="4824536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Arial Narrow" panose="020B0606020202030204" pitchFamily="34" charset="0"/>
              </a:rPr>
              <a:t>в рамках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VII Международного Интернет Конгресса для врачей на медицинском </a:t>
            </a:r>
            <a:r>
              <a:rPr lang="ru-RU" sz="2400" dirty="0" err="1" smtClean="0">
                <a:latin typeface="Arial Narrow" panose="020B0606020202030204" pitchFamily="34" charset="0"/>
              </a:rPr>
              <a:t>интернет-портале</a:t>
            </a:r>
            <a:r>
              <a:rPr lang="ru-RU" sz="2400" dirty="0" smtClean="0">
                <a:latin typeface="Arial Narrow" panose="020B0606020202030204" pitchFamily="34" charset="0"/>
              </a:rPr>
              <a:t> в режиме закрытой трансляции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DF4873EE-6746-4A33-951E-7913085D05A3}"/>
              </a:ext>
            </a:extLst>
          </p:cNvPr>
          <p:cNvSpPr txBox="1">
            <a:spLocks/>
          </p:cNvSpPr>
          <p:nvPr/>
        </p:nvSpPr>
        <p:spPr>
          <a:xfrm>
            <a:off x="539552" y="4437112"/>
            <a:ext cx="5501680" cy="3516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 апреля 2018 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4077072"/>
            <a:ext cx="4824536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Arial Narrow" panose="020B0606020202030204" pitchFamily="34" charset="0"/>
              </a:rPr>
              <a:t>в рамках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XXV </a:t>
            </a:r>
            <a:r>
              <a:rPr lang="ru-RU" sz="2400" dirty="0" smtClean="0">
                <a:latin typeface="Arial Narrow" panose="020B0606020202030204" pitchFamily="34" charset="0"/>
              </a:rPr>
              <a:t>Российского национального конгресса «ЧЕЛОВЕК И ЛЕКАРСТВО» 2018 на съезде службы первичной медико-санитарной помощи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6278CF8-0DB4-4145-855A-FDFFB7F9E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6966591" cy="400282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54156A-FA7F-4451-BA17-95407D5B2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417638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latin typeface="+mn-lt"/>
              </a:rPr>
              <a:t>ШКОЛА ДЛЯ ПРАКТИКУЮЩИХ ВРАЧЕЙ ПО СПЕЦИАЛЬНОСТИ </a:t>
            </a:r>
            <a:r>
              <a:rPr lang="ru-RU" sz="2800" b="1" dirty="0" smtClean="0">
                <a:latin typeface="+mn-lt"/>
              </a:rPr>
              <a:t>«ТЕРАПИЯ» </a:t>
            </a:r>
            <a:br>
              <a:rPr lang="ru-RU" sz="2800" b="1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7B9F2D3-500C-4881-A3FF-8170B66EB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15841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в рамках конгресса «Человек и лекарство» 09-12 апреля 2018 г.  </a:t>
            </a:r>
          </a:p>
          <a:p>
            <a:pPr marL="0" indent="0" algn="ctr">
              <a:buNone/>
            </a:pP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Руководитель: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член-корреспондент РАН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О.М. </a:t>
            </a:r>
            <a:r>
              <a:rPr lang="ru-RU" sz="16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Драпкина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Пожелания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и предложения по программе: 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р310849@gmail.com</a:t>
            </a:r>
          </a:p>
          <a:p>
            <a:pPr marL="0" indent="0">
              <a:buNone/>
            </a:pPr>
            <a:endParaRPr lang="ru-RU" sz="1600" b="1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endParaRPr lang="ru-RU" sz="1600" b="1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endParaRPr lang="ru-RU" sz="1600" b="1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endParaRPr lang="ru-RU" sz="1600" b="1" dirty="0">
              <a:solidFill>
                <a:srgbClr val="333333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83768" y="1268760"/>
            <a:ext cx="619268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1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5036447" cy="49153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4860032" y="155679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hlinkClick r:id="rId3"/>
              </a:rPr>
              <a:t>http://www.glavterapevt.ru</a:t>
            </a:r>
            <a:r>
              <a:rPr lang="en-US" sz="2000" b="1" dirty="0">
                <a:hlinkClick r:id="rId3"/>
              </a:rPr>
              <a:t>/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2204864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Структура  службы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Нормативная база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Профильная комиссия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Новости</a:t>
            </a:r>
          </a:p>
          <a:p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6064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/>
              <a:t>Информация </a:t>
            </a:r>
          </a:p>
          <a:p>
            <a:pPr algn="r"/>
            <a:r>
              <a:rPr lang="ru-RU" sz="3200" b="1" dirty="0" smtClean="0"/>
              <a:t>на сайте терапевтической службы:</a:t>
            </a:r>
            <a:endParaRPr lang="ru-RU" sz="32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83768" y="1268760"/>
            <a:ext cx="619268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80112" y="3933056"/>
            <a:ext cx="3168352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624BA"/>
                </a:solidFill>
              </a:rPr>
              <a:t>КОНТАКТЫ:</a:t>
            </a:r>
          </a:p>
          <a:p>
            <a:endParaRPr lang="ru-RU" sz="2000" b="1" u="sng" dirty="0" smtClean="0">
              <a:solidFill>
                <a:srgbClr val="0624BA"/>
              </a:solidFill>
            </a:endParaRPr>
          </a:p>
          <a:p>
            <a:r>
              <a:rPr lang="en-US" sz="2000" i="1" dirty="0" smtClean="0">
                <a:solidFill>
                  <a:srgbClr val="0624BA"/>
                </a:solidFill>
              </a:rPr>
              <a:t>e-mail</a:t>
            </a:r>
            <a:r>
              <a:rPr lang="en-US" sz="2000" b="1" dirty="0" smtClean="0">
                <a:solidFill>
                  <a:srgbClr val="0624BA"/>
                </a:solidFill>
              </a:rPr>
              <a:t>: </a:t>
            </a:r>
            <a:r>
              <a:rPr lang="en-US" sz="2000" b="1" dirty="0" smtClean="0">
                <a:solidFill>
                  <a:srgbClr val="0624BA"/>
                </a:solidFill>
                <a:hlinkClick r:id="rId4"/>
              </a:rPr>
              <a:t>p310849@gmail.com</a:t>
            </a:r>
            <a:endParaRPr lang="en-US" sz="2000" b="1" dirty="0" smtClean="0">
              <a:solidFill>
                <a:srgbClr val="0624BA"/>
              </a:solidFill>
            </a:endParaRPr>
          </a:p>
          <a:p>
            <a:endParaRPr lang="ru-RU" sz="2000" i="1" dirty="0" smtClean="0">
              <a:solidFill>
                <a:srgbClr val="0624BA"/>
              </a:solidFill>
            </a:endParaRPr>
          </a:p>
          <a:p>
            <a:r>
              <a:rPr lang="ru-RU" sz="2000" i="1" dirty="0" smtClean="0">
                <a:solidFill>
                  <a:srgbClr val="0624BA"/>
                </a:solidFill>
              </a:rPr>
              <a:t>тел</a:t>
            </a:r>
            <a:r>
              <a:rPr lang="ru-RU" sz="2000" b="1" dirty="0" smtClean="0">
                <a:solidFill>
                  <a:srgbClr val="0624BA"/>
                </a:solidFill>
              </a:rPr>
              <a:t>: </a:t>
            </a:r>
          </a:p>
          <a:p>
            <a:r>
              <a:rPr lang="ru-RU" sz="2000" b="1" dirty="0" smtClean="0">
                <a:solidFill>
                  <a:srgbClr val="0624BA"/>
                </a:solidFill>
              </a:rPr>
              <a:t>8(910)-000-9670</a:t>
            </a:r>
          </a:p>
          <a:p>
            <a:endParaRPr lang="ru-RU" sz="2000" dirty="0">
              <a:solidFill>
                <a:srgbClr val="0624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0648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Документы, 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которые необходимо предоставить от каждого субъекта: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340" y="1772815"/>
            <a:ext cx="7525344" cy="4401205"/>
          </a:xfrm>
          <a:prstGeom prst="rect">
            <a:avLst/>
          </a:prstGeom>
          <a:ln w="444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Годовой отчет за 2016 год  (таблица и пояснительная записка к отчету)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СПРАВКА (анализ данных, </a:t>
            </a:r>
            <a:r>
              <a:rPr lang="ru-RU" sz="2000" b="1" u="sng" dirty="0">
                <a:latin typeface="Arial Narrow" panose="020B0606020202030204" pitchFamily="34" charset="0"/>
              </a:rPr>
              <a:t>согласно разосланной форме</a:t>
            </a:r>
            <a:r>
              <a:rPr lang="ru-RU" sz="2000" dirty="0" smtClean="0">
                <a:latin typeface="Arial Narrow" panose="020B0606020202030204" pitchFamily="34" charset="0"/>
              </a:rPr>
              <a:t>) 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20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19 сигнальных показателей – за каждый квартал и за год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0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Протоколы </a:t>
            </a:r>
            <a:r>
              <a:rPr lang="ru-RU" sz="2000" dirty="0" smtClean="0">
                <a:latin typeface="Arial Narrow" panose="020B0606020202030204" pitchFamily="34" charset="0"/>
              </a:rPr>
              <a:t>случаев с расхождением диагнозов </a:t>
            </a:r>
            <a:r>
              <a:rPr lang="ru-RU" sz="2000" dirty="0">
                <a:latin typeface="Arial Narrow" panose="020B0606020202030204" pitchFamily="34" charset="0"/>
              </a:rPr>
              <a:t>– </a:t>
            </a:r>
            <a:r>
              <a:rPr lang="ru-RU" sz="2000" dirty="0" smtClean="0">
                <a:latin typeface="Arial Narrow" panose="020B0606020202030204" pitchFamily="34" charset="0"/>
              </a:rPr>
              <a:t>каждый нечетный месяц (сентябрь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u="sng" dirty="0">
                <a:latin typeface="Arial Narrow" panose="020B0606020202030204" pitchFamily="34" charset="0"/>
              </a:rPr>
              <a:t>ноябрь, </a:t>
            </a:r>
            <a:r>
              <a:rPr lang="ru-RU" sz="2000" dirty="0">
                <a:latin typeface="Arial Narrow" panose="020B0606020202030204" pitchFamily="34" charset="0"/>
              </a:rPr>
              <a:t>январь и т.д.), </a:t>
            </a:r>
            <a:r>
              <a:rPr lang="ru-RU" sz="2000" b="1" u="sng" dirty="0">
                <a:latin typeface="Arial Narrow" panose="020B0606020202030204" pitchFamily="34" charset="0"/>
              </a:rPr>
              <a:t>согласно разосланной форме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0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Фото и биография главного внештатного специалиста для размещения на сайте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000" dirty="0">
              <a:latin typeface="Arial Narrow" panose="020B0606020202030204" pitchFamily="34" charset="0"/>
            </a:endParaRPr>
          </a:p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	</a:t>
            </a:r>
            <a:endParaRPr lang="ru-RU" sz="20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Не получены </a:t>
            </a:r>
            <a:r>
              <a:rPr lang="ru-RU" sz="3200" b="1" u="sng" dirty="0"/>
              <a:t>отчеты</a:t>
            </a:r>
            <a:r>
              <a:rPr lang="ru-RU" sz="2400" b="1" dirty="0"/>
              <a:t> по установленной форме </a:t>
            </a:r>
            <a:endParaRPr lang="ru-RU" sz="2400" b="1" dirty="0" smtClean="0"/>
          </a:p>
          <a:p>
            <a:pPr algn="ctr"/>
            <a:r>
              <a:rPr lang="ru-RU" sz="3200" b="1" dirty="0" smtClean="0"/>
              <a:t>за </a:t>
            </a:r>
            <a:r>
              <a:rPr lang="ru-RU" sz="3200" b="1" dirty="0"/>
              <a:t>2016 </a:t>
            </a:r>
          </a:p>
          <a:p>
            <a:pPr algn="ctr"/>
            <a:r>
              <a:rPr lang="ru-RU" sz="2400" b="1" dirty="0"/>
              <a:t>из следующих субъектов Российской Федерации: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2060848"/>
            <a:ext cx="60486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Мурманская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область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Республика Коми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Карачаево-Черкесская республика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Республика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Башкортостан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Республика Тыва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Еврейский АО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Камчатский край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Республика Саха (Якутия)</a:t>
            </a:r>
          </a:p>
          <a:p>
            <a:pPr>
              <a:buFont typeface="Arial" pitchFamily="34" charset="0"/>
              <a:buChar char="•"/>
            </a:pP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484784"/>
            <a:ext cx="10081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65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2132856"/>
            <a:ext cx="7776864" cy="4154984"/>
          </a:xfrm>
          <a:prstGeom prst="rect">
            <a:avLst/>
          </a:prstGeom>
          <a:ln w="444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Рекомендуемая структура: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работы службы медицинской профилактики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 Анализ работы амбулаторно-поликлинической службы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 Анализ динамики сигнальных показателей по региону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IV. Заключение (указание открытых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проблем и предлагаемые пути их решения по каждому из первых трех пунктов)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Справка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текущем состоянии системы оказания  ПМСП и медицинской профилактики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995936" y="2924944"/>
            <a:ext cx="4752528" cy="36337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5536" y="40466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Не получены </a:t>
            </a:r>
            <a:r>
              <a:rPr lang="ru-RU" sz="3200" b="1" u="sng" dirty="0"/>
              <a:t>справки</a:t>
            </a:r>
            <a:r>
              <a:rPr lang="ru-RU" sz="2400" b="1" dirty="0"/>
              <a:t> по установленной форме за 2016-2017 из следующих субъектов Российской Федерации: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484784"/>
            <a:ext cx="37444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Брянская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Калужская </a:t>
            </a:r>
            <a:r>
              <a:rPr lang="ru-RU" dirty="0"/>
              <a:t>область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Костромская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Орловская </a:t>
            </a:r>
            <a:r>
              <a:rPr lang="ru-RU" dirty="0"/>
              <a:t>область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Рязанская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Тамбовская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Волгоградская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Республика </a:t>
            </a:r>
            <a:r>
              <a:rPr lang="ru-RU" dirty="0"/>
              <a:t>Калмыкия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Оренбургская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Республика Башкортостан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Республика </a:t>
            </a:r>
            <a:r>
              <a:rPr lang="ru-RU" dirty="0" smtClean="0"/>
              <a:t>Татарстан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Самарская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Саратовская </a:t>
            </a:r>
            <a:r>
              <a:rPr lang="ru-RU" dirty="0" smtClean="0"/>
              <a:t>область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/>
              <a:t>Удмуртская республика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Ульяновская </a:t>
            </a:r>
            <a:r>
              <a:rPr lang="ru-RU" dirty="0" smtClean="0"/>
              <a:t>область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Архангельская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Ленинградская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Республика Коми</a:t>
            </a: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2996952"/>
            <a:ext cx="46805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100" dirty="0"/>
              <a:t>  Весь </a:t>
            </a:r>
            <a:r>
              <a:rPr lang="ru-RU" sz="2100" dirty="0" err="1"/>
              <a:t>Северо-Кавказский</a:t>
            </a:r>
            <a:r>
              <a:rPr lang="ru-RU" sz="2100" dirty="0"/>
              <a:t> ФО,</a:t>
            </a:r>
          </a:p>
          <a:p>
            <a:r>
              <a:rPr lang="ru-RU" dirty="0">
                <a:solidFill>
                  <a:srgbClr val="00B050"/>
                </a:solidFill>
              </a:rPr>
              <a:t>кроме Ставропольского края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9952" y="3717032"/>
            <a:ext cx="468052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  </a:t>
            </a:r>
            <a:r>
              <a:rPr lang="ru-RU" sz="2100" dirty="0"/>
              <a:t>Весь Уральский ФО,</a:t>
            </a:r>
          </a:p>
          <a:p>
            <a:r>
              <a:rPr lang="ru-RU" dirty="0">
                <a:solidFill>
                  <a:srgbClr val="00B050"/>
                </a:solidFill>
              </a:rPr>
              <a:t>кроме Курганской области и Ямало-Ненецкого АО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4653136"/>
            <a:ext cx="46805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  </a:t>
            </a:r>
            <a:r>
              <a:rPr lang="ru-RU" sz="2100" dirty="0"/>
              <a:t>Весь Сибирский </a:t>
            </a:r>
            <a:r>
              <a:rPr lang="ru-RU" sz="2100" dirty="0" smtClean="0"/>
              <a:t>ФО</a:t>
            </a:r>
          </a:p>
          <a:p>
            <a:r>
              <a:rPr lang="ru-RU" dirty="0">
                <a:solidFill>
                  <a:srgbClr val="00B050"/>
                </a:solidFill>
              </a:rPr>
              <a:t>кроме </a:t>
            </a:r>
            <a:r>
              <a:rPr lang="ru-RU" dirty="0" smtClean="0">
                <a:solidFill>
                  <a:srgbClr val="00B050"/>
                </a:solidFill>
              </a:rPr>
              <a:t>Новосибирской области, Красноярского и </a:t>
            </a:r>
            <a:r>
              <a:rPr lang="ru-RU" dirty="0" err="1" smtClean="0">
                <a:solidFill>
                  <a:srgbClr val="00B050"/>
                </a:solidFill>
              </a:rPr>
              <a:t>Алатайского</a:t>
            </a:r>
            <a:r>
              <a:rPr lang="ru-RU" dirty="0" smtClean="0">
                <a:solidFill>
                  <a:srgbClr val="00B050"/>
                </a:solidFill>
              </a:rPr>
              <a:t> края</a:t>
            </a:r>
            <a:endParaRPr lang="ru-RU" dirty="0">
              <a:solidFill>
                <a:srgbClr val="00B050"/>
              </a:solidFill>
            </a:endParaRPr>
          </a:p>
          <a:p>
            <a:endParaRPr lang="ru-RU" sz="21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1940" y="5589240"/>
            <a:ext cx="489654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  </a:t>
            </a:r>
            <a:r>
              <a:rPr lang="ru-RU" sz="2100" dirty="0"/>
              <a:t>Весь Дальневосточный ФО,</a:t>
            </a:r>
          </a:p>
          <a:p>
            <a:r>
              <a:rPr lang="ru-RU" dirty="0">
                <a:solidFill>
                  <a:srgbClr val="00B050"/>
                </a:solidFill>
              </a:rPr>
              <a:t>кроме </a:t>
            </a:r>
            <a:r>
              <a:rPr lang="ru-RU" dirty="0" smtClean="0">
                <a:solidFill>
                  <a:srgbClr val="00B050"/>
                </a:solidFill>
              </a:rPr>
              <a:t>Амурской, Магаданской </a:t>
            </a:r>
            <a:r>
              <a:rPr lang="ru-RU" dirty="0">
                <a:solidFill>
                  <a:srgbClr val="00B050"/>
                </a:solidFill>
              </a:rPr>
              <a:t>области и Чукотского АО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5976" y="155679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Республика Карелия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Мурманская область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Ненецкий АО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Новгородская область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7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040" y="260648"/>
            <a:ext cx="8640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Не получены </a:t>
            </a:r>
            <a:r>
              <a:rPr lang="ru-RU" sz="2800" b="1" u="sng" dirty="0"/>
              <a:t>формы по КИЛИ</a:t>
            </a:r>
          </a:p>
          <a:p>
            <a:pPr algn="ctr"/>
            <a:r>
              <a:rPr lang="ru-RU" sz="2400" b="1" dirty="0"/>
              <a:t>из следующих субъектов Российской Федерации: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142893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Брянская область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Калужская область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Костромская область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Орловская </a:t>
            </a:r>
            <a:r>
              <a:rPr lang="ru-RU" sz="1600" dirty="0" smtClean="0"/>
              <a:t>область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Тамбовская область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Свердловская область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Ханты-Мансийский АО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Ямало-Ненецкий АО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Кабардино-Балкарская Республика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Карачаево-Черкесская Республика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Республика Северная Осетия-Алания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Москва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Севастополь</a:t>
            </a:r>
            <a:endParaRPr lang="ru-RU" sz="1600" dirty="0" smtClean="0"/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Краснодарский край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Республика Адыгея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Республика Калмыкия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Архангельская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Мурманская область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1412776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Новгородская область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Псковская область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Ненецкий АО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Республика Карелия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Оренбургская область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Республика Мордовия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Самарская область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Республика Удмуртия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Ульяновская область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Иркутская область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Республика Бурятия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Республика Тыва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Республика Хакасия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Томская область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Еврейский АО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Камчатский край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Приморский край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Республика  Саха (Якутия)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Хабаровский край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08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79912" y="4797152"/>
            <a:ext cx="4896544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03040" y="260648"/>
            <a:ext cx="8640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Не получены </a:t>
            </a:r>
            <a:r>
              <a:rPr lang="ru-RU" sz="2800" b="1" u="sng" dirty="0"/>
              <a:t>фото и биографии </a:t>
            </a:r>
            <a:r>
              <a:rPr lang="ru-RU" sz="2400" b="1" dirty="0"/>
              <a:t>главных терапевтов</a:t>
            </a:r>
          </a:p>
          <a:p>
            <a:pPr algn="ctr"/>
            <a:r>
              <a:rPr lang="ru-RU" sz="2400" b="1" dirty="0"/>
              <a:t>из следующих субъектов Российской Федерации: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539" y="1556792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г. </a:t>
            </a:r>
            <a:r>
              <a:rPr lang="ru-RU" dirty="0"/>
              <a:t>Москва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Брянская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Калужская </a:t>
            </a:r>
            <a:r>
              <a:rPr lang="ru-RU" dirty="0"/>
              <a:t>область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Курская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Тамбовская </a:t>
            </a:r>
            <a:r>
              <a:rPr lang="ru-RU" dirty="0"/>
              <a:t>область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Кабардино-Балкарская республика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Республика </a:t>
            </a:r>
            <a:r>
              <a:rPr lang="ru-RU" dirty="0"/>
              <a:t>Адыгея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Республика Калмыкия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Республика Крым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Оренбургская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Республика Башкортостан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Республика </a:t>
            </a:r>
            <a:r>
              <a:rPr lang="ru-RU" dirty="0" smtClean="0"/>
              <a:t>Мари-Эл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Ленинградская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Вологодская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Мурманская область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10011" y="1556792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Удмуртская </a:t>
            </a:r>
            <a:r>
              <a:rPr lang="ru-RU" dirty="0"/>
              <a:t>республика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Ульяновская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Свердловская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Республика Бурятия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Ханты-Мансийский АО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Республика Тыва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Томская </a:t>
            </a:r>
            <a:r>
              <a:rPr lang="ru-RU" dirty="0" smtClean="0"/>
              <a:t>область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Республика Коми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Новгородская область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Ненецкий АО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Архангельская область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4941168"/>
            <a:ext cx="475252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  </a:t>
            </a:r>
            <a:r>
              <a:rPr lang="ru-RU" sz="2100" dirty="0"/>
              <a:t>Весь Дальневосточный ФО,</a:t>
            </a:r>
          </a:p>
          <a:p>
            <a:r>
              <a:rPr lang="ru-RU" dirty="0">
                <a:solidFill>
                  <a:srgbClr val="00B050"/>
                </a:solidFill>
              </a:rPr>
              <a:t>кроме Приморского края, Сахалинской и Амурской областей</a:t>
            </a:r>
          </a:p>
        </p:txBody>
      </p:sp>
    </p:spTree>
    <p:extLst>
      <p:ext uri="{BB962C8B-B14F-4D97-AF65-F5344CB8AC3E}">
        <p14:creationId xmlns:p14="http://schemas.microsoft.com/office/powerpoint/2010/main" val="3054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latin typeface="Arial Narrow" panose="020B0606020202030204" pitchFamily="34" charset="0"/>
              </a:rPr>
              <a:t>Протокол </a:t>
            </a:r>
            <a:r>
              <a:rPr lang="ru-RU" sz="2400" b="1" dirty="0">
                <a:latin typeface="Arial Narrow" panose="020B0606020202030204" pitchFamily="34" charset="0"/>
              </a:rPr>
              <a:t>совещания № 73/18/37 от 22.09.2017 </a:t>
            </a:r>
            <a:r>
              <a:rPr lang="ru-RU" sz="2400" b="1" dirty="0" smtClean="0">
                <a:latin typeface="Arial Narrow" panose="020B0606020202030204" pitchFamily="34" charset="0"/>
              </a:rPr>
              <a:t/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>«</a:t>
            </a:r>
            <a:r>
              <a:rPr lang="ru-RU" sz="2400" b="1" dirty="0">
                <a:latin typeface="Arial Narrow" panose="020B0606020202030204" pitchFamily="34" charset="0"/>
              </a:rPr>
              <a:t>О развитии федеральной телемедицинской сети»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7437512" cy="2692895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200" b="1" dirty="0">
                <a:latin typeface="Arial Narrow" panose="020B0606020202030204" pitchFamily="34" charset="0"/>
              </a:rPr>
              <a:t>предоставить информацию </a:t>
            </a:r>
            <a:r>
              <a:rPr lang="ru-RU" sz="2200" b="1" dirty="0" smtClean="0">
                <a:latin typeface="Arial Narrow" panose="020B0606020202030204" pitchFamily="34" charset="0"/>
              </a:rPr>
              <a:t>о  </a:t>
            </a:r>
            <a:r>
              <a:rPr lang="ru-RU" sz="2200" b="1" dirty="0">
                <a:latin typeface="Arial Narrow" panose="020B0606020202030204" pitchFamily="34" charset="0"/>
              </a:rPr>
              <a:t>медицинских организациях третьего уровня </a:t>
            </a:r>
            <a:r>
              <a:rPr lang="ru-RU" sz="2200" b="1" dirty="0" smtClean="0">
                <a:latin typeface="Arial Narrow" panose="020B0606020202030204" pitchFamily="34" charset="0"/>
              </a:rPr>
              <a:t>региона для </a:t>
            </a:r>
            <a:r>
              <a:rPr lang="ru-RU" sz="2200" b="1" dirty="0">
                <a:latin typeface="Arial Narrow" panose="020B0606020202030204" pitchFamily="34" charset="0"/>
              </a:rPr>
              <a:t>организации взаимодействия и осуществления организационно-методического руководства в сфере организации и оказания медицинской помощи по профилю «Терапия», в том числе с использованием информационно-</a:t>
            </a:r>
            <a:r>
              <a:rPr lang="ru-RU" sz="2200" b="1" dirty="0" err="1">
                <a:latin typeface="Arial Narrow" panose="020B0606020202030204" pitchFamily="34" charset="0"/>
              </a:rPr>
              <a:t>телекоммуникативных</a:t>
            </a:r>
            <a:r>
              <a:rPr lang="ru-RU" sz="2200" b="1" dirty="0">
                <a:latin typeface="Arial Narrow" panose="020B0606020202030204" pitchFamily="34" charset="0"/>
              </a:rPr>
              <a:t> технологий и возможностей федеральной телемедицинской </a:t>
            </a:r>
            <a:r>
              <a:rPr lang="ru-RU" sz="2200" b="1" dirty="0" smtClean="0">
                <a:latin typeface="Arial Narrow" panose="020B0606020202030204" pitchFamily="34" charset="0"/>
              </a:rPr>
              <a:t>системы.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Arial Narrow" panose="020B0606020202030204" pitchFamily="34" charset="0"/>
              </a:rPr>
              <a:t> </a:t>
            </a:r>
          </a:p>
          <a:p>
            <a:pPr algn="just"/>
            <a:r>
              <a:rPr lang="ru-RU" sz="2200" b="1" dirty="0" smtClean="0">
                <a:latin typeface="Arial Narrow" panose="020B0606020202030204" pitchFamily="34" charset="0"/>
              </a:rPr>
              <a:t>Информацию (заполненную форму установленного образца) </a:t>
            </a:r>
            <a:r>
              <a:rPr lang="ru-RU" sz="2200" b="1" dirty="0">
                <a:latin typeface="Arial Narrow" panose="020B0606020202030204" pitchFamily="34" charset="0"/>
              </a:rPr>
              <a:t>необходимо предоставить </a:t>
            </a:r>
            <a:r>
              <a:rPr lang="ru-RU" sz="2200" b="1" u="sng" dirty="0">
                <a:latin typeface="Arial Narrow" panose="020B0606020202030204" pitchFamily="34" charset="0"/>
              </a:rPr>
              <a:t>в срок до 17.11.2017 г. </a:t>
            </a:r>
            <a:r>
              <a:rPr lang="ru-RU" sz="2200" b="1" dirty="0">
                <a:latin typeface="Arial Narrow" panose="020B0606020202030204" pitchFamily="34" charset="0"/>
              </a:rPr>
              <a:t>по электронному адресу </a:t>
            </a:r>
            <a:r>
              <a:rPr lang="en-US" sz="2200" b="1" dirty="0">
                <a:latin typeface="Arial Narrow" panose="020B0606020202030204" pitchFamily="34" charset="0"/>
                <a:hlinkClick r:id="rId2"/>
              </a:rPr>
              <a:t>r</a:t>
            </a:r>
            <a:r>
              <a:rPr lang="ru-RU" sz="2200" b="1" dirty="0">
                <a:latin typeface="Arial Narrow" panose="020B0606020202030204" pitchFamily="34" charset="0"/>
                <a:hlinkClick r:id="rId2"/>
              </a:rPr>
              <a:t>.</a:t>
            </a:r>
            <a:r>
              <a:rPr lang="en-US" sz="2200" b="1" dirty="0">
                <a:latin typeface="Arial Narrow" panose="020B0606020202030204" pitchFamily="34" charset="0"/>
                <a:hlinkClick r:id="rId2"/>
              </a:rPr>
              <a:t>n</a:t>
            </a:r>
            <a:r>
              <a:rPr lang="ru-RU" sz="2200" b="1" dirty="0">
                <a:latin typeface="Arial Narrow" panose="020B0606020202030204" pitchFamily="34" charset="0"/>
                <a:hlinkClick r:id="rId2"/>
              </a:rPr>
              <a:t>.</a:t>
            </a:r>
            <a:r>
              <a:rPr lang="en-US" sz="2200" b="1" dirty="0" err="1">
                <a:latin typeface="Arial Narrow" panose="020B0606020202030204" pitchFamily="34" charset="0"/>
                <a:hlinkClick r:id="rId2"/>
              </a:rPr>
              <a:t>shepel</a:t>
            </a:r>
            <a:r>
              <a:rPr lang="ru-RU" sz="2200" b="1" dirty="0">
                <a:latin typeface="Arial Narrow" panose="020B0606020202030204" pitchFamily="34" charset="0"/>
                <a:hlinkClick r:id="rId2"/>
              </a:rPr>
              <a:t>@</a:t>
            </a:r>
            <a:r>
              <a:rPr lang="en-US" sz="2200" b="1" dirty="0">
                <a:latin typeface="Arial Narrow" panose="020B0606020202030204" pitchFamily="34" charset="0"/>
                <a:hlinkClick r:id="rId2"/>
              </a:rPr>
              <a:t>mail</a:t>
            </a:r>
            <a:r>
              <a:rPr lang="ru-RU" sz="2200" b="1" dirty="0">
                <a:latin typeface="Arial Narrow" panose="020B0606020202030204" pitchFamily="34" charset="0"/>
                <a:hlinkClick r:id="rId2"/>
              </a:rPr>
              <a:t>.</a:t>
            </a:r>
            <a:r>
              <a:rPr lang="en-US" sz="2200" b="1" dirty="0" err="1" smtClean="0">
                <a:latin typeface="Arial Narrow" panose="020B0606020202030204" pitchFamily="34" charset="0"/>
                <a:hlinkClick r:id="rId2"/>
              </a:rPr>
              <a:t>ru</a:t>
            </a:r>
            <a:r>
              <a:rPr lang="ru-RU" sz="2200" b="1" dirty="0" smtClean="0">
                <a:latin typeface="Arial Narrow" panose="020B0606020202030204" pitchFamily="34" charset="0"/>
              </a:rPr>
              <a:t> (</a:t>
            </a:r>
            <a:r>
              <a:rPr lang="ru-RU" sz="2200" b="1" dirty="0" err="1" smtClean="0">
                <a:latin typeface="Arial Narrow" panose="020B0606020202030204" pitchFamily="34" charset="0"/>
              </a:rPr>
              <a:t>Шепель</a:t>
            </a:r>
            <a:r>
              <a:rPr lang="ru-RU" sz="2200" b="1" dirty="0" smtClean="0">
                <a:latin typeface="Arial Narrow" panose="020B0606020202030204" pitchFamily="34" charset="0"/>
              </a:rPr>
              <a:t> Р.Н.)</a:t>
            </a:r>
            <a:endParaRPr lang="ru-RU" sz="2200" b="1" dirty="0">
              <a:latin typeface="Arial Narrow" panose="020B060602020203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483768" y="1268760"/>
            <a:ext cx="619268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8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9672" y="2060848"/>
            <a:ext cx="6912768" cy="27363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5536" y="40466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 Narrow" panose="020B0606020202030204" pitchFamily="34" charset="0"/>
              </a:rPr>
              <a:t>ОТЧЕТ </a:t>
            </a:r>
          </a:p>
          <a:p>
            <a:pPr algn="ctr"/>
            <a:r>
              <a:rPr lang="ru-RU" sz="2800" b="1" dirty="0" smtClean="0">
                <a:latin typeface="Arial Narrow" panose="020B0606020202030204" pitchFamily="34" charset="0"/>
              </a:rPr>
              <a:t>работы терапевтической службы субъекта за 2017 г.  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072" y="2348880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Форма отчета –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           - сводная таблица данных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           - описательная часть к таблице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           - аналитическая справка по данным за 2017 г.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052736"/>
            <a:ext cx="10081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!</a:t>
            </a:r>
            <a:endParaRPr lang="ru-RU" sz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5301208"/>
            <a:ext cx="74318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Отчет необходимо предоставить до 15.03.2018 г. </a:t>
            </a:r>
            <a:endParaRPr lang="en-US" sz="2800" b="1" dirty="0" smtClean="0">
              <a:latin typeface="Arial Narrow" panose="020B0606020202030204" pitchFamily="34" charset="0"/>
            </a:endParaRPr>
          </a:p>
          <a:p>
            <a:r>
              <a:rPr lang="ru-RU" sz="2800" b="1" dirty="0" smtClean="0">
                <a:latin typeface="Arial Narrow" panose="020B0606020202030204" pitchFamily="34" charset="0"/>
              </a:rPr>
              <a:t>по электронной почте </a:t>
            </a:r>
            <a:r>
              <a:rPr lang="en-US" sz="2800" b="1" dirty="0" smtClean="0">
                <a:latin typeface="Arial Narrow" panose="020B0606020202030204" pitchFamily="34" charset="0"/>
              </a:rPr>
              <a:t>p310849@gmail.com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718</Words>
  <Application>Microsoft Office PowerPoint</Application>
  <PresentationFormat>Экран (4:3)</PresentationFormat>
  <Paragraphs>187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Протокол совещания № 73/18/37 от 22.09.2017  «О развитии федеральной телемедицинской сети»</vt:lpstr>
      <vt:lpstr>Презентация PowerPoint</vt:lpstr>
      <vt:lpstr>Презентация PowerPoint</vt:lpstr>
      <vt:lpstr>Селекторное совещание терапевтической службы Минздрава России первая среда месяца</vt:lpstr>
      <vt:lpstr>Презентация PowerPoint</vt:lpstr>
      <vt:lpstr>ШКОЛА ДЛЯ ПРАКТИКУЮЩИХ ВРАЧЕЙ ПО СПЕЦИАЛЬНОСТИ «ТЕРАПИЯ»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ELavrenova</dc:creator>
  <cp:lastModifiedBy>Jane</cp:lastModifiedBy>
  <cp:revision>98</cp:revision>
  <cp:lastPrinted>2017-12-05T19:53:07Z</cp:lastPrinted>
  <dcterms:created xsi:type="dcterms:W3CDTF">2017-09-05T10:22:47Z</dcterms:created>
  <dcterms:modified xsi:type="dcterms:W3CDTF">2017-12-05T19:55:57Z</dcterms:modified>
</cp:coreProperties>
</file>