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75" r:id="rId3"/>
    <p:sldId id="367" r:id="rId4"/>
    <p:sldId id="372" r:id="rId5"/>
    <p:sldId id="371" r:id="rId6"/>
    <p:sldId id="373" r:id="rId7"/>
    <p:sldId id="369" r:id="rId8"/>
    <p:sldId id="370" r:id="rId9"/>
    <p:sldId id="368" r:id="rId10"/>
    <p:sldId id="376" r:id="rId11"/>
    <p:sldId id="364" r:id="rId12"/>
    <p:sldId id="365" r:id="rId13"/>
    <p:sldId id="366" r:id="rId14"/>
    <p:sldId id="374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3" autoAdjust="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1EB5D4-7B75-42FD-9124-B3A9857F2B6A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8467D0-DF37-4A7B-B66F-64A2AC4FF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880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4725B1-41CD-4831-8BCD-F2FA5BEBD9EC}" type="slidenum">
              <a:rPr lang="ru-RU" altLang="ru-RU" smtClean="0"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7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4725B1-41CD-4831-8BCD-F2FA5BEBD9EC}" type="slidenum">
              <a:rPr lang="ru-RU" altLang="ru-RU" smtClean="0">
                <a:latin typeface="Calibri" panose="020F0502020204030204" pitchFamily="34" charset="0"/>
              </a:rPr>
              <a:pPr/>
              <a:t>12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5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4725B1-41CD-4831-8BCD-F2FA5BEBD9EC}" type="slidenum">
              <a:rPr lang="ru-RU" altLang="ru-RU" smtClean="0">
                <a:latin typeface="Calibri" panose="020F0502020204030204" pitchFamily="34" charset="0"/>
              </a:rPr>
              <a:pPr/>
              <a:t>13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9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4725B1-41CD-4831-8BCD-F2FA5BEBD9EC}" type="slidenum">
              <a:rPr lang="ru-RU" altLang="ru-RU" smtClean="0">
                <a:latin typeface="Calibri" panose="020F0502020204030204" pitchFamily="34" charset="0"/>
              </a:rPr>
              <a:pPr/>
              <a:t>14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1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321A-5EF3-4429-8919-68A8C9DF383C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84F9-FB40-4327-804C-32424A860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8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C2DE5-D9FD-4965-B3E3-128ACCE4FB9C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B2B9-0F76-4E69-8595-6F8D74B17D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21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C01C-66D9-490A-A956-7C4A3CE60058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6443-4E7C-46D7-B35D-949EF3101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17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608A-1BAA-40A6-A80A-E37484B69BD8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96D0-61FD-4481-9CD5-E37A383D1A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4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D4BB6-0046-41EC-976A-4A64C7ADC689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236A-7B96-4A7A-95DA-153AD03C9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74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DFB5-7C79-4665-95B5-88BDEF330446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13105-7B1B-4CC4-880D-E34807E4E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2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4F99-2638-4062-8B07-697DB294EC88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5EB1-FD05-46B1-91D5-662D3788F1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5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58BF-1F2D-4B6E-B21A-1C822D83BC36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4634-F86F-41BB-9736-40E5B44B0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1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DF24-E071-4262-A3DC-D8084D24100D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AAC6-5ED0-48CA-A352-B967CF426F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335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23B5-7694-4720-B496-70CE85495892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3F815-0487-4905-8460-820A514ECC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54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9C6E-BD15-4439-9062-E473E93CFCC8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EC375-3624-4450-8FA7-61D3A8A133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31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8436BA-D30A-4148-9661-DCA5009ED4CD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0E56F0-D28B-4BE6-B09C-527D75EDB8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/>
              <a:t>Зачем надо опять менять Порядок диспансеризации взрослого населения</a:t>
            </a:r>
            <a:endParaRPr lang="ru-RU" altLang="ru-RU" sz="2800" b="1" dirty="0" smtClean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0" y="428625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atin typeface="+mn-lt"/>
                <a:cs typeface="+mn-cs"/>
              </a:rPr>
              <a:t>Бойцов С.А.</a:t>
            </a:r>
            <a:endParaRPr lang="ru-RU" sz="2800" b="1" i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+mn-lt"/>
                <a:cs typeface="+mn-cs"/>
              </a:rPr>
              <a:t>Главный внештатный специалист по профилактической медицине Минздрава России</a:t>
            </a:r>
            <a:endParaRPr lang="ru-RU" sz="2600" b="1" dirty="0">
              <a:latin typeface="+mn-lt"/>
              <a:cs typeface="+mn-cs"/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7" y="433388"/>
            <a:ext cx="11445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Calibri" panose="020F0502020204030204" pitchFamily="34" charset="0"/>
              </a:rPr>
              <a:t>Диспансеризация 2012-2017: </a:t>
            </a:r>
          </a:p>
          <a:p>
            <a:pPr algn="ctr" eaLnBrk="1" hangingPunct="1"/>
            <a:r>
              <a:rPr lang="ru-RU" altLang="ru-RU" sz="2000" b="1" dirty="0" smtClean="0">
                <a:latin typeface="Calibri" panose="020F0502020204030204" pitchFamily="34" charset="0"/>
              </a:rPr>
              <a:t>комплекс </a:t>
            </a:r>
            <a:r>
              <a:rPr lang="ru-RU" altLang="ru-RU" sz="2000" b="1" dirty="0" err="1">
                <a:latin typeface="Calibri" panose="020F0502020204030204" pitchFamily="34" charset="0"/>
              </a:rPr>
              <a:t>скринингов</a:t>
            </a:r>
            <a:r>
              <a:rPr lang="ru-RU" altLang="ru-RU" sz="2000" b="1" dirty="0">
                <a:latin typeface="Calibri" panose="020F0502020204030204" pitchFamily="34" charset="0"/>
              </a:rPr>
              <a:t> + </a:t>
            </a:r>
            <a:r>
              <a:rPr lang="ru-RU" altLang="ru-RU" sz="2000" b="1" dirty="0" smtClean="0">
                <a:latin typeface="Calibri" panose="020F0502020204030204" pitchFamily="34" charset="0"/>
              </a:rPr>
              <a:t>«обследование»+ уточнение </a:t>
            </a:r>
            <a:r>
              <a:rPr lang="ru-RU" altLang="ru-RU" sz="2000" b="1" dirty="0">
                <a:latin typeface="Calibri" panose="020F0502020204030204" pitchFamily="34" charset="0"/>
              </a:rPr>
              <a:t>диагноза + углубленное консультирование</a:t>
            </a:r>
            <a:endParaRPr lang="ru-RU" altLang="ru-RU" sz="2000" b="1" dirty="0">
              <a:latin typeface="Calibri" panose="020F0502020204030204" pitchFamily="34" charset="0"/>
            </a:endParaRPr>
          </a:p>
        </p:txBody>
      </p:sp>
      <p:sp>
        <p:nvSpPr>
          <p:cNvPr id="63491" name="Прямоугольник 8"/>
          <p:cNvSpPr>
            <a:spLocks noChangeArrowheads="1"/>
          </p:cNvSpPr>
          <p:nvPr/>
        </p:nvSpPr>
        <p:spPr bwMode="auto">
          <a:xfrm>
            <a:off x="31141" y="908050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dirty="0">
                <a:latin typeface="Calibri" panose="020F0502020204030204" pitchFamily="34" charset="0"/>
              </a:rPr>
              <a:t>I </a:t>
            </a:r>
            <a:r>
              <a:rPr lang="ru-RU" altLang="ru-RU" sz="2000" b="1" dirty="0">
                <a:latin typeface="Calibri" panose="020F0502020204030204" pitchFamily="34" charset="0"/>
              </a:rPr>
              <a:t>этап диспансеризации (20-22 млн. человек в год)</a:t>
            </a:r>
            <a:endParaRPr lang="en-US" altLang="ru-RU" sz="20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Сердечно-сосудистый скрининг </a:t>
            </a:r>
            <a:r>
              <a:rPr lang="ru-RU" alt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(АГ, ИБС, ОНМК, ХСН, суммарный риск)</a:t>
            </a:r>
            <a:endParaRPr lang="ru-RU" altLang="ru-RU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Скрининг на </a:t>
            </a:r>
            <a:r>
              <a:rPr lang="ru-RU" alt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ЗНО (рак </a:t>
            </a:r>
            <a:r>
              <a:rPr lang="ru-RU" alt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шейки матки, молочной железы</a:t>
            </a:r>
            <a:r>
              <a:rPr lang="ru-RU" alt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ru-RU" alt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толстой </a:t>
            </a:r>
            <a:r>
              <a:rPr lang="ru-RU" alt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кишки)</a:t>
            </a:r>
            <a:endParaRPr lang="ru-RU" altLang="ru-RU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Скрининг на наличие ХОБЛ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Скрининг </a:t>
            </a:r>
            <a:r>
              <a:rPr lang="ru-RU" alt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 СД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Старческая астения</a:t>
            </a:r>
          </a:p>
          <a:p>
            <a:pPr eaLnBrk="1" hangingPunct="1"/>
            <a:r>
              <a:rPr lang="ru-RU" altLang="ru-RU" sz="2000" dirty="0" smtClean="0">
                <a:latin typeface="Calibri" panose="020F0502020204030204" pitchFamily="34" charset="0"/>
              </a:rPr>
              <a:t>                                +</a:t>
            </a:r>
            <a:endParaRPr lang="ru-RU" altLang="ru-RU" sz="20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Calibri" panose="020F0502020204030204" pitchFamily="34" charset="0"/>
              </a:rPr>
              <a:t>Обследование (анализы крови, мочи, </a:t>
            </a:r>
            <a:r>
              <a:rPr lang="ru-RU" altLang="ru-RU" sz="2000" dirty="0" err="1" smtClean="0">
                <a:latin typeface="Calibri" panose="020F0502020204030204" pitchFamily="34" charset="0"/>
              </a:rPr>
              <a:t>Флю</a:t>
            </a:r>
            <a:r>
              <a:rPr lang="ru-RU" altLang="ru-RU" sz="2000" dirty="0" smtClean="0">
                <a:latin typeface="Calibri" panose="020F0502020204030204" pitchFamily="34" charset="0"/>
              </a:rPr>
              <a:t>, ЭКГ, УЗИ б/п, ВГД)</a:t>
            </a:r>
          </a:p>
          <a:p>
            <a:pPr eaLnBrk="1" hangingPunct="1"/>
            <a:r>
              <a:rPr lang="ru-RU" altLang="ru-RU" sz="2000" dirty="0" smtClean="0">
                <a:latin typeface="Calibri" panose="020F0502020204030204" pitchFamily="34" charset="0"/>
              </a:rPr>
              <a:t>                                +</a:t>
            </a:r>
            <a:endParaRPr lang="ru-RU" altLang="ru-RU" sz="20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Осмотр терапевта  + </a:t>
            </a:r>
            <a:r>
              <a:rPr lang="ru-RU" altLang="ru-RU" sz="2000" dirty="0" smtClean="0">
                <a:latin typeface="Calibri" panose="020F0502020204030204" pitchFamily="34" charset="0"/>
              </a:rPr>
              <a:t>Краткое</a:t>
            </a:r>
            <a:r>
              <a:rPr lang="ru-RU" alt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Calibri" panose="020F0502020204030204" pitchFamily="34" charset="0"/>
              </a:rPr>
              <a:t>профилактическое </a:t>
            </a:r>
            <a:r>
              <a:rPr lang="ru-RU" altLang="ru-RU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консультирование</a:t>
            </a:r>
            <a:endParaRPr lang="ru-RU" altLang="ru-RU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ru-RU" altLang="ru-RU" sz="2000" dirty="0">
              <a:latin typeface="Calibri" panose="020F0502020204030204" pitchFamily="34" charset="0"/>
            </a:endParaRPr>
          </a:p>
        </p:txBody>
      </p:sp>
      <p:sp>
        <p:nvSpPr>
          <p:cNvPr id="63492" name="Прямоугольник 9"/>
          <p:cNvSpPr>
            <a:spLocks noChangeArrowheads="1"/>
          </p:cNvSpPr>
          <p:nvPr/>
        </p:nvSpPr>
        <p:spPr bwMode="auto">
          <a:xfrm>
            <a:off x="0" y="4365625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dirty="0">
                <a:latin typeface="Calibri" panose="020F0502020204030204" pitchFamily="34" charset="0"/>
              </a:rPr>
              <a:t>II  </a:t>
            </a:r>
            <a:r>
              <a:rPr lang="ru-RU" altLang="ru-RU" sz="2000" b="1" dirty="0">
                <a:latin typeface="Calibri" panose="020F0502020204030204" pitchFamily="34" charset="0"/>
              </a:rPr>
              <a:t>этап диспансеризации</a:t>
            </a:r>
            <a:r>
              <a:rPr lang="en-US" altLang="ru-RU" sz="2000" b="1" dirty="0">
                <a:latin typeface="Calibri" panose="020F0502020204030204" pitchFamily="34" charset="0"/>
              </a:rPr>
              <a:t> (</a:t>
            </a:r>
            <a:r>
              <a:rPr lang="ru-RU" altLang="ru-RU" sz="2000" b="1" dirty="0">
                <a:latin typeface="Calibri" panose="020F0502020204030204" pitchFamily="34" charset="0"/>
              </a:rPr>
              <a:t>не менее 30</a:t>
            </a:r>
            <a:r>
              <a:rPr lang="en-US" altLang="ru-RU" sz="2000" b="1" dirty="0">
                <a:latin typeface="Calibri" panose="020F0502020204030204" pitchFamily="34" charset="0"/>
              </a:rPr>
              <a:t>% </a:t>
            </a:r>
            <a:r>
              <a:rPr lang="ru-RU" altLang="ru-RU" sz="2000" b="1" dirty="0">
                <a:latin typeface="Calibri" panose="020F0502020204030204" pitchFamily="34" charset="0"/>
              </a:rPr>
              <a:t>от общего числа)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Calibri" panose="020F0502020204030204" pitchFamily="34" charset="0"/>
              </a:rPr>
              <a:t>Скрининг на наличие ХОБЛ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Calibri" panose="020F0502020204030204" pitchFamily="34" charset="0"/>
              </a:rPr>
              <a:t>Уточнение диагноза (ФГДС, </a:t>
            </a:r>
            <a:r>
              <a:rPr lang="ru-RU" altLang="ru-RU" sz="2000" dirty="0" err="1" smtClean="0">
                <a:latin typeface="Calibri" panose="020F0502020204030204" pitchFamily="34" charset="0"/>
              </a:rPr>
              <a:t>колоноскопия</a:t>
            </a:r>
            <a:r>
              <a:rPr lang="ru-RU" altLang="ru-RU" sz="2000" dirty="0" smtClean="0">
                <a:latin typeface="Calibri" panose="020F0502020204030204" pitchFamily="34" charset="0"/>
              </a:rPr>
              <a:t>, дуплекс БЦА, </a:t>
            </a:r>
            <a:r>
              <a:rPr lang="ru-RU" altLang="ru-RU" sz="2000" dirty="0" err="1" smtClean="0">
                <a:latin typeface="Calibri" panose="020F0502020204030204" pitchFamily="34" charset="0"/>
              </a:rPr>
              <a:t>глик.гемоглобин</a:t>
            </a:r>
            <a:r>
              <a:rPr lang="ru-RU" altLang="ru-RU" sz="2000" dirty="0" smtClean="0">
                <a:latin typeface="Calibri" panose="020F0502020204030204" pitchFamily="34" charset="0"/>
              </a:rPr>
              <a:t>, липиды крови, ПСА, хирург, невролог, гинеколог, ЛОР, офтальмолог, терапевт)</a:t>
            </a:r>
          </a:p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 </a:t>
            </a:r>
            <a:r>
              <a:rPr lang="ru-RU" altLang="ru-RU" sz="2000" dirty="0" smtClean="0">
                <a:latin typeface="Calibri" panose="020F0502020204030204" pitchFamily="34" charset="0"/>
              </a:rPr>
              <a:t>                                +</a:t>
            </a:r>
            <a:endParaRPr lang="ru-RU" altLang="ru-RU" sz="2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000" b="1" dirty="0" smtClean="0">
                <a:latin typeface="Calibri" panose="020F0502020204030204" pitchFamily="34" charset="0"/>
              </a:rPr>
              <a:t>Углубленное </a:t>
            </a:r>
            <a:r>
              <a:rPr lang="ru-RU" altLang="ru-RU" sz="2000" b="1" dirty="0">
                <a:latin typeface="Calibri" panose="020F0502020204030204" pitchFamily="34" charset="0"/>
              </a:rPr>
              <a:t>профилактическое </a:t>
            </a:r>
            <a:r>
              <a:rPr lang="ru-RU" altLang="ru-RU" sz="2000" b="1" dirty="0" smtClean="0">
                <a:latin typeface="Calibri" panose="020F0502020204030204" pitchFamily="34" charset="0"/>
              </a:rPr>
              <a:t>консультирование</a:t>
            </a:r>
            <a:endParaRPr lang="en-US" altLang="ru-RU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656524"/>
              </p:ext>
            </p:extLst>
          </p:nvPr>
        </p:nvGraphicFramePr>
        <p:xfrm>
          <a:off x="0" y="454025"/>
          <a:ext cx="9144000" cy="6191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792"/>
                <a:gridCol w="6444208"/>
              </a:tblGrid>
              <a:tr h="209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Методы </a:t>
                      </a:r>
                      <a:r>
                        <a:rPr lang="ru-RU" sz="1400" dirty="0" smtClean="0">
                          <a:effectLst/>
                        </a:rPr>
                        <a:t>1 этапа, </a:t>
                      </a:r>
                      <a:r>
                        <a:rPr lang="ru-RU" sz="1400" dirty="0">
                          <a:effectLst/>
                        </a:rPr>
                        <a:t>подлежащие удалению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Обоснование удаления методов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900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Общий анализ крови (гемоглобин, лейкоциты, СОЭ).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Проводится только по показаниям. </a:t>
                      </a:r>
                      <a:r>
                        <a:rPr lang="ru-RU" sz="1400" dirty="0">
                          <a:effectLst/>
                        </a:rPr>
                        <a:t>Определение гемоглобина  как </a:t>
                      </a:r>
                      <a:r>
                        <a:rPr lang="ru-RU" sz="1400" dirty="0" err="1">
                          <a:effectLst/>
                        </a:rPr>
                        <a:t>скрининговый</a:t>
                      </a:r>
                      <a:r>
                        <a:rPr lang="ru-RU" sz="1400" dirty="0">
                          <a:effectLst/>
                        </a:rPr>
                        <a:t> тест используется только для выявления серповидно-клеточной анемии у новорожденных.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Частота выявления любых отклонений от нормы анализируемых параметров в 2015 г.  - 2,9% (анемии -  0,4%), в 2016 г. – 3,3</a:t>
                      </a:r>
                      <a:r>
                        <a:rPr lang="ru-RU" sz="1400" dirty="0" smtClean="0">
                          <a:effectLst/>
                        </a:rPr>
                        <a:t>%.;</a:t>
                      </a:r>
                      <a:r>
                        <a:rPr lang="ru-RU" sz="1400" baseline="0" dirty="0" smtClean="0">
                          <a:effectLst/>
                        </a:rPr>
                        <a:t> 580 </a:t>
                      </a:r>
                      <a:r>
                        <a:rPr lang="ru-RU" sz="1400" baseline="0" dirty="0" err="1" smtClean="0">
                          <a:effectLst/>
                        </a:rPr>
                        <a:t>млн.руб</a:t>
                      </a:r>
                      <a:r>
                        <a:rPr lang="ru-RU" sz="1400" baseline="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1319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Клинический анализ крови развернутый, 1 раз в 6 лет для граждан 39 лет и старше.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Проводится только по показаниям.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Частота </a:t>
                      </a:r>
                      <a:r>
                        <a:rPr lang="ru-RU" sz="1400" dirty="0">
                          <a:effectLst/>
                        </a:rPr>
                        <a:t>выявления любых отклонений от нормы анализируемых параметров в 2015 г. -   4,2%, в 2016 г. - 4,7</a:t>
                      </a:r>
                      <a:r>
                        <a:rPr lang="ru-RU" sz="1400" dirty="0" smtClean="0">
                          <a:effectLst/>
                        </a:rPr>
                        <a:t>%;</a:t>
                      </a:r>
                      <a:r>
                        <a:rPr lang="ru-RU" sz="1400" baseline="0" dirty="0" smtClean="0">
                          <a:effectLst/>
                        </a:rPr>
                        <a:t> 1,3 </a:t>
                      </a:r>
                      <a:r>
                        <a:rPr lang="ru-RU" sz="1400" baseline="0" dirty="0" err="1" smtClean="0">
                          <a:effectLst/>
                        </a:rPr>
                        <a:t>млрд.руб</a:t>
                      </a:r>
                      <a:r>
                        <a:rPr lang="ru-RU" sz="1400" baseline="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523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крови биохимический (</a:t>
                      </a:r>
                      <a:r>
                        <a:rPr lang="ru-RU" sz="1400" dirty="0" err="1">
                          <a:effectLst/>
                        </a:rPr>
                        <a:t>креатинин</a:t>
                      </a:r>
                      <a:r>
                        <a:rPr lang="ru-RU" sz="1400" dirty="0">
                          <a:effectLst/>
                        </a:rPr>
                        <a:t>, АСТ, АЛТ, билирубин, холестерин, глюкоза).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 Проводится только по показаниям.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Частота </a:t>
                      </a:r>
                      <a:r>
                        <a:rPr lang="ru-RU" sz="1400" dirty="0" smtClean="0">
                          <a:effectLst/>
                        </a:rPr>
                        <a:t>любых </a:t>
                      </a:r>
                      <a:r>
                        <a:rPr lang="ru-RU" sz="1400" dirty="0">
                          <a:effectLst/>
                        </a:rPr>
                        <a:t>отклонений от нормы в 2015 г. - 8,3%, в 2016 г. - 11,1</a:t>
                      </a:r>
                      <a:r>
                        <a:rPr lang="ru-RU" sz="1400" dirty="0" smtClean="0">
                          <a:effectLst/>
                        </a:rPr>
                        <a:t>%; 1,3 </a:t>
                      </a:r>
                      <a:r>
                        <a:rPr lang="ru-RU" sz="1400" dirty="0" err="1" smtClean="0">
                          <a:effectLst/>
                        </a:rPr>
                        <a:t>млрд.руб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418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Общий анализ мочи.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Проводится только по показаниям.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Данные </a:t>
                      </a:r>
                      <a:r>
                        <a:rPr lang="ru-RU" sz="1400" dirty="0">
                          <a:effectLst/>
                        </a:rPr>
                        <a:t>недостаточны для оценки баланса пользы и вреда в отношении теста на </a:t>
                      </a:r>
                      <a:r>
                        <a:rPr lang="ru-RU" sz="1400" dirty="0" err="1">
                          <a:effectLst/>
                        </a:rPr>
                        <a:t>микроальбуминурию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smtClean="0">
                          <a:effectLst/>
                        </a:rPr>
                        <a:t>300 </a:t>
                      </a:r>
                      <a:r>
                        <a:rPr lang="ru-RU" sz="1400" dirty="0" err="1" smtClean="0">
                          <a:effectLst/>
                        </a:rPr>
                        <a:t>млн.руб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1155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УЗИ органов брюшной полости и таза на предмет исключения новообразований 1 раз в 6 лет, начиная с 39 лет.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Исследование на рак поджелудочной</a:t>
                      </a:r>
                      <a:r>
                        <a:rPr lang="ru-RU" sz="1400" baseline="0" dirty="0" smtClean="0">
                          <a:effectLst/>
                        </a:rPr>
                        <a:t> железы и простаты п</a:t>
                      </a:r>
                      <a:r>
                        <a:rPr lang="ru-RU" sz="1400" dirty="0" smtClean="0">
                          <a:effectLst/>
                        </a:rPr>
                        <a:t>роводится только по показаниям.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Исследование на рак почек, матки и яичников</a:t>
                      </a:r>
                      <a:r>
                        <a:rPr lang="ru-RU" sz="1400" baseline="0" dirty="0" smtClean="0">
                          <a:effectLst/>
                        </a:rPr>
                        <a:t> – недостаточно данных для определения баланса пользы или вреда. П</a:t>
                      </a:r>
                      <a:r>
                        <a:rPr lang="ru-RU" sz="1400" dirty="0" smtClean="0">
                          <a:effectLst/>
                        </a:rPr>
                        <a:t>роводится только по показаниям.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Частота </a:t>
                      </a:r>
                      <a:r>
                        <a:rPr lang="ru-RU" sz="1400" dirty="0">
                          <a:effectLst/>
                        </a:rPr>
                        <a:t>выявления любых отклонений от нормы во время УЗИ в 2015 г. - 6,2%, в  2016 - 6,9</a:t>
                      </a:r>
                      <a:r>
                        <a:rPr lang="ru-RU" sz="1400" dirty="0" smtClean="0">
                          <a:effectLst/>
                        </a:rPr>
                        <a:t>%. 1,5 </a:t>
                      </a:r>
                      <a:r>
                        <a:rPr lang="ru-RU" sz="1400" dirty="0" err="1" smtClean="0">
                          <a:effectLst/>
                        </a:rPr>
                        <a:t>млрд.руб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</a:tbl>
          </a:graphicData>
        </a:graphic>
      </p:graphicFrame>
      <p:sp>
        <p:nvSpPr>
          <p:cNvPr id="13314" name="Rectangle 5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000" b="1" dirty="0"/>
              <a:t>Диспансеризация в РФ с позиций доказательной медицины и научно обоснованного </a:t>
            </a:r>
            <a:r>
              <a:rPr lang="ru-RU" altLang="ru-RU" sz="2000" b="1" dirty="0" smtClean="0"/>
              <a:t>скрининга. </a:t>
            </a:r>
          </a:p>
          <a:p>
            <a:pPr algn="ctr" eaLnBrk="1" hangingPunct="1">
              <a:buNone/>
            </a:pPr>
            <a:r>
              <a:rPr lang="ru-RU" altLang="ru-RU" sz="2000" b="1" dirty="0" smtClean="0"/>
              <a:t>Методы 1-го этапа, подлежащие удалению </a:t>
            </a: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1628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0080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+mn-lt"/>
                <a:ea typeface="Calibri" panose="020F0502020204030204" pitchFamily="34" charset="0"/>
              </a:rPr>
              <a:t>Маммография – только в </a:t>
            </a:r>
            <a:r>
              <a:rPr lang="ru-RU" b="1" dirty="0">
                <a:latin typeface="+mn-lt"/>
                <a:ea typeface="Calibri" panose="020F0502020204030204" pitchFamily="34" charset="0"/>
              </a:rPr>
              <a:t>двух проекциях 1 раз в 3 года в возрасте в 39-49 лет и 1 раз в 2 года возрасте 51-69 </a:t>
            </a:r>
            <a:r>
              <a:rPr lang="ru-RU" b="1" dirty="0" smtClean="0">
                <a:latin typeface="+mn-lt"/>
                <a:ea typeface="Calibri" panose="020F0502020204030204" pitchFamily="34" charset="0"/>
              </a:rPr>
              <a:t>лет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 (ранее с 39 до 75 лет 1 раз в 3 года)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+mn-lt"/>
                <a:ea typeface="Calibri" panose="020F0502020204030204" pitchFamily="34" charset="0"/>
              </a:rPr>
              <a:t>Анализ на </a:t>
            </a:r>
            <a:r>
              <a:rPr lang="ru-RU" b="1" dirty="0">
                <a:latin typeface="+mn-lt"/>
                <a:ea typeface="Calibri" panose="020F0502020204030204" pitchFamily="34" charset="0"/>
              </a:rPr>
              <a:t>скрытую кровь в каловых массах </a:t>
            </a:r>
            <a:r>
              <a:rPr lang="ru-RU" b="1" dirty="0" smtClean="0">
                <a:latin typeface="+mn-lt"/>
                <a:ea typeface="Calibri" panose="020F0502020204030204" pitchFamily="34" charset="0"/>
              </a:rPr>
              <a:t>иммунохимическим методом - </a:t>
            </a:r>
            <a:r>
              <a:rPr lang="ru-RU" b="1" dirty="0">
                <a:latin typeface="+mn-lt"/>
                <a:ea typeface="Calibri" panose="020F0502020204030204" pitchFamily="34" charset="0"/>
              </a:rPr>
              <a:t>1 раз в 2 года в возрасте 50-75 </a:t>
            </a:r>
            <a:r>
              <a:rPr lang="ru-RU" b="1" dirty="0" smtClean="0">
                <a:latin typeface="+mn-lt"/>
                <a:ea typeface="Calibri" panose="020F0502020204030204" pitchFamily="34" charset="0"/>
              </a:rPr>
              <a:t>лет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(ранее с 48 до 75 лет 1 раз в 3 года; </a:t>
            </a:r>
            <a:r>
              <a:rPr lang="ru-RU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допускались </a:t>
            </a:r>
            <a:r>
              <a:rPr lang="ru-RU" b="1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бензидиновая</a:t>
            </a:r>
            <a:r>
              <a:rPr lang="ru-RU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 и </a:t>
            </a:r>
            <a:r>
              <a:rPr lang="ru-RU" b="1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гаваяковая</a:t>
            </a:r>
            <a:r>
              <a:rPr lang="ru-RU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 пробы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+mn-lt"/>
                <a:ea typeface="Calibri" panose="020F0502020204030204" pitchFamily="34" charset="0"/>
              </a:rPr>
              <a:t>Осмотр фельдшером (акушеркой), взятие с использованием щетки цитологической цервикальной мазка (соскоба) с поверхности шейки матки (наружного маточного зева) и цервикального канала на цитологическое исследование (далее – мазок с шейки матки), цитологическое исследование мазка с шейки матки (для женщин в возрасте от 30 до 60 лет 1 раз в 3 года</a:t>
            </a:r>
            <a:r>
              <a:rPr lang="ru-RU" b="1" dirty="0" smtClean="0">
                <a:latin typeface="+mn-lt"/>
                <a:ea typeface="Calibri" panose="020F0502020204030204" pitchFamily="34" charset="0"/>
              </a:rPr>
              <a:t>)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(ранее с 21 года до 69 лет)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+mn-lt"/>
              </a:rPr>
              <a:t>измерение внутриглазного давления 1 раз в 3 года (для граждан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в возрасте от 60 лет и старше</a:t>
            </a:r>
            <a:r>
              <a:rPr lang="ru-RU" b="1" dirty="0" smtClean="0">
                <a:latin typeface="+mn-lt"/>
              </a:rPr>
              <a:t>) </a:t>
            </a:r>
            <a:r>
              <a:rPr lang="ru-RU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(ранее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с 39 </a:t>
            </a:r>
            <a:r>
              <a:rPr lang="ru-RU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лет)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+mn-lt"/>
            </a:endParaRPr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000" b="1" dirty="0" smtClean="0"/>
              <a:t>Диспансеризация-2018 в </a:t>
            </a:r>
            <a:r>
              <a:rPr lang="ru-RU" altLang="ru-RU" sz="2000" b="1" dirty="0"/>
              <a:t>РФ с позиций доказательной медицины и научно обоснованного </a:t>
            </a:r>
            <a:r>
              <a:rPr lang="ru-RU" altLang="ru-RU" sz="2000" b="1" dirty="0" smtClean="0"/>
              <a:t>скрининга. </a:t>
            </a:r>
          </a:p>
          <a:p>
            <a:pPr algn="ctr" eaLnBrk="1" hangingPunct="1">
              <a:buNone/>
            </a:pPr>
            <a:r>
              <a:rPr lang="ru-RU" altLang="ru-RU" sz="2000" b="1" dirty="0" smtClean="0"/>
              <a:t>Методы 1-го этапа, подлежащие коррекции по частоте и возрасту применения</a:t>
            </a: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5565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 smtClean="0"/>
              <a:t>Нерешенные и спорные в </a:t>
            </a:r>
            <a:r>
              <a:rPr lang="ru-RU" altLang="ru-RU" sz="2000" b="1" dirty="0"/>
              <a:t>РФ с позиций доказательной медицины и научно обоснованного </a:t>
            </a:r>
            <a:r>
              <a:rPr lang="ru-RU" altLang="ru-RU" sz="2000" b="1" dirty="0" smtClean="0"/>
              <a:t>скрининга вопросы диспансеризации в РФ</a:t>
            </a:r>
            <a:endParaRPr lang="en-US" alt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2" y="2132856"/>
            <a:ext cx="9144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Сохранена электрокардиография </a:t>
            </a:r>
            <a:r>
              <a:rPr lang="ru-R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покое (для мужчин в возрасте 36 лет и старше, для женщин в возрасте 45 лет и старше 1 раз в 3 года</a:t>
            </a:r>
            <a:r>
              <a:rPr 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Возвращен ПСА-тест в возрасте 45 лет и 51 года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5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77281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Приказ Минздрава России от 26 октября  №869н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Об утверждении порядка проведения диспансеризации определенных групп взрослого населения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014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Calibri" panose="020F0502020204030204" pitchFamily="34" charset="0"/>
              </a:rPr>
              <a:t>Диспансеризация 2012-2017: </a:t>
            </a:r>
          </a:p>
          <a:p>
            <a:pPr algn="ctr" eaLnBrk="1" hangingPunct="1"/>
            <a:r>
              <a:rPr lang="ru-RU" altLang="ru-RU" sz="2000" b="1" dirty="0" smtClean="0">
                <a:latin typeface="Calibri" panose="020F0502020204030204" pitchFamily="34" charset="0"/>
              </a:rPr>
              <a:t>комплекс </a:t>
            </a:r>
            <a:r>
              <a:rPr lang="ru-RU" altLang="ru-RU" sz="2000" b="1" dirty="0" err="1">
                <a:latin typeface="Calibri" panose="020F0502020204030204" pitchFamily="34" charset="0"/>
              </a:rPr>
              <a:t>скринингов</a:t>
            </a:r>
            <a:r>
              <a:rPr lang="ru-RU" altLang="ru-RU" sz="2000" b="1" dirty="0">
                <a:latin typeface="Calibri" panose="020F0502020204030204" pitchFamily="34" charset="0"/>
              </a:rPr>
              <a:t> + </a:t>
            </a:r>
            <a:r>
              <a:rPr lang="ru-RU" altLang="ru-RU" sz="2000" b="1" dirty="0" smtClean="0">
                <a:latin typeface="Calibri" panose="020F0502020204030204" pitchFamily="34" charset="0"/>
              </a:rPr>
              <a:t>«обследование»+ уточнение </a:t>
            </a:r>
            <a:r>
              <a:rPr lang="ru-RU" altLang="ru-RU" sz="2000" b="1" dirty="0">
                <a:latin typeface="Calibri" panose="020F0502020204030204" pitchFamily="34" charset="0"/>
              </a:rPr>
              <a:t>диагноза + углубленное консультирование</a:t>
            </a:r>
            <a:endParaRPr lang="ru-RU" altLang="ru-RU" sz="2000" b="1" dirty="0">
              <a:latin typeface="Calibri" panose="020F0502020204030204" pitchFamily="34" charset="0"/>
            </a:endParaRPr>
          </a:p>
        </p:txBody>
      </p:sp>
      <p:sp>
        <p:nvSpPr>
          <p:cNvPr id="63491" name="Прямоугольник 8"/>
          <p:cNvSpPr>
            <a:spLocks noChangeArrowheads="1"/>
          </p:cNvSpPr>
          <p:nvPr/>
        </p:nvSpPr>
        <p:spPr bwMode="auto">
          <a:xfrm>
            <a:off x="31141" y="908050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dirty="0">
                <a:latin typeface="Calibri" panose="020F0502020204030204" pitchFamily="34" charset="0"/>
              </a:rPr>
              <a:t>I </a:t>
            </a:r>
            <a:r>
              <a:rPr lang="ru-RU" altLang="ru-RU" sz="2000" b="1" dirty="0">
                <a:latin typeface="Calibri" panose="020F0502020204030204" pitchFamily="34" charset="0"/>
              </a:rPr>
              <a:t>этап диспансеризации (20-22 млн. человек в год)</a:t>
            </a:r>
            <a:endParaRPr lang="en-US" altLang="ru-RU" sz="20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Calibri" panose="020F0502020204030204" pitchFamily="34" charset="0"/>
              </a:rPr>
              <a:t>Сердечно-сосудистый скрининг </a:t>
            </a:r>
            <a:r>
              <a:rPr lang="ru-RU" altLang="ru-RU" sz="2000" dirty="0" smtClean="0">
                <a:latin typeface="Calibri" panose="020F0502020204030204" pitchFamily="34" charset="0"/>
              </a:rPr>
              <a:t>(АГ, ИБС, ОНМК, ХСН, суммарный риск)</a:t>
            </a:r>
            <a:endParaRPr lang="ru-RU" altLang="ru-RU" sz="20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Calibri" panose="020F0502020204030204" pitchFamily="34" charset="0"/>
              </a:rPr>
              <a:t>Скрининг на </a:t>
            </a:r>
            <a:r>
              <a:rPr lang="ru-RU" altLang="ru-RU" sz="2000" dirty="0" smtClean="0">
                <a:latin typeface="Calibri" panose="020F0502020204030204" pitchFamily="34" charset="0"/>
              </a:rPr>
              <a:t>ЗНО (рак </a:t>
            </a:r>
            <a:r>
              <a:rPr lang="ru-RU" altLang="ru-RU" sz="2000" dirty="0">
                <a:latin typeface="Calibri" panose="020F0502020204030204" pitchFamily="34" charset="0"/>
              </a:rPr>
              <a:t>шейки матки, молочной железы</a:t>
            </a:r>
            <a:r>
              <a:rPr lang="ru-RU" altLang="ru-RU" sz="2000" dirty="0" smtClean="0">
                <a:latin typeface="Calibri" panose="020F0502020204030204" pitchFamily="34" charset="0"/>
              </a:rPr>
              <a:t>, </a:t>
            </a:r>
            <a:r>
              <a:rPr lang="ru-RU" altLang="ru-RU" sz="2000" dirty="0">
                <a:latin typeface="Calibri" panose="020F0502020204030204" pitchFamily="34" charset="0"/>
              </a:rPr>
              <a:t>толстой </a:t>
            </a:r>
            <a:r>
              <a:rPr lang="ru-RU" altLang="ru-RU" sz="2000" dirty="0" smtClean="0">
                <a:latin typeface="Calibri" panose="020F0502020204030204" pitchFamily="34" charset="0"/>
              </a:rPr>
              <a:t>кишки)</a:t>
            </a:r>
            <a:endParaRPr lang="ru-RU" altLang="ru-RU" sz="20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Calibri" panose="020F0502020204030204" pitchFamily="34" charset="0"/>
              </a:rPr>
              <a:t>Скрининг на наличие ХОБЛ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Calibri" panose="020F0502020204030204" pitchFamily="34" charset="0"/>
              </a:rPr>
              <a:t>Скрининг </a:t>
            </a:r>
            <a:r>
              <a:rPr lang="ru-RU" altLang="ru-RU" sz="2000" dirty="0" smtClean="0">
                <a:latin typeface="Calibri" panose="020F0502020204030204" pitchFamily="34" charset="0"/>
              </a:rPr>
              <a:t>на СД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Calibri" panose="020F0502020204030204" pitchFamily="34" charset="0"/>
              </a:rPr>
              <a:t>Старческая астения</a:t>
            </a:r>
          </a:p>
          <a:p>
            <a:pPr eaLnBrk="1" hangingPunct="1"/>
            <a:r>
              <a:rPr lang="ru-RU" altLang="ru-RU" sz="2000" dirty="0" smtClean="0">
                <a:latin typeface="Calibri" panose="020F0502020204030204" pitchFamily="34" charset="0"/>
              </a:rPr>
              <a:t>                                +</a:t>
            </a:r>
            <a:endParaRPr lang="ru-RU" altLang="ru-RU" sz="20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Calibri" panose="020F0502020204030204" pitchFamily="34" charset="0"/>
              </a:rPr>
              <a:t>Обследование (анализы крови, мочи, </a:t>
            </a:r>
            <a:r>
              <a:rPr lang="ru-RU" altLang="ru-RU" sz="2000" dirty="0" err="1" smtClean="0">
                <a:latin typeface="Calibri" panose="020F0502020204030204" pitchFamily="34" charset="0"/>
              </a:rPr>
              <a:t>Флю</a:t>
            </a:r>
            <a:r>
              <a:rPr lang="ru-RU" altLang="ru-RU" sz="2000" dirty="0" smtClean="0">
                <a:latin typeface="Calibri" panose="020F0502020204030204" pitchFamily="34" charset="0"/>
              </a:rPr>
              <a:t>, ЭКГ, УЗИ б/п, ВГД)</a:t>
            </a:r>
          </a:p>
          <a:p>
            <a:pPr eaLnBrk="1" hangingPunct="1"/>
            <a:r>
              <a:rPr lang="ru-RU" altLang="ru-RU" sz="2000" dirty="0" smtClean="0">
                <a:latin typeface="Calibri" panose="020F0502020204030204" pitchFamily="34" charset="0"/>
              </a:rPr>
              <a:t>                                +</a:t>
            </a:r>
            <a:endParaRPr lang="ru-RU" altLang="ru-RU" sz="20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Calibri" panose="020F0502020204030204" pitchFamily="34" charset="0"/>
              </a:rPr>
              <a:t>Осмотр терапевта  + Краткое </a:t>
            </a:r>
            <a:r>
              <a:rPr lang="ru-RU" altLang="ru-RU" sz="2000" dirty="0">
                <a:latin typeface="Calibri" panose="020F0502020204030204" pitchFamily="34" charset="0"/>
              </a:rPr>
              <a:t>профилактическое </a:t>
            </a:r>
            <a:r>
              <a:rPr lang="ru-RU" altLang="ru-RU" sz="2000" dirty="0" smtClean="0">
                <a:latin typeface="Calibri" panose="020F0502020204030204" pitchFamily="34" charset="0"/>
              </a:rPr>
              <a:t>консультирование</a:t>
            </a:r>
            <a:endParaRPr lang="ru-RU" altLang="ru-RU" sz="2000" dirty="0">
              <a:latin typeface="Calibri" panose="020F0502020204030204" pitchFamily="34" charset="0"/>
            </a:endParaRPr>
          </a:p>
          <a:p>
            <a:pPr eaLnBrk="1" hangingPunct="1"/>
            <a:endParaRPr lang="ru-RU" altLang="ru-RU" sz="2000" dirty="0">
              <a:latin typeface="Calibri" panose="020F0502020204030204" pitchFamily="34" charset="0"/>
            </a:endParaRPr>
          </a:p>
        </p:txBody>
      </p:sp>
      <p:sp>
        <p:nvSpPr>
          <p:cNvPr id="63492" name="Прямоугольник 9"/>
          <p:cNvSpPr>
            <a:spLocks noChangeArrowheads="1"/>
          </p:cNvSpPr>
          <p:nvPr/>
        </p:nvSpPr>
        <p:spPr bwMode="auto">
          <a:xfrm>
            <a:off x="0" y="4365625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dirty="0">
                <a:latin typeface="Calibri" panose="020F0502020204030204" pitchFamily="34" charset="0"/>
              </a:rPr>
              <a:t>II  </a:t>
            </a:r>
            <a:r>
              <a:rPr lang="ru-RU" altLang="ru-RU" sz="2000" b="1" dirty="0">
                <a:latin typeface="Calibri" panose="020F0502020204030204" pitchFamily="34" charset="0"/>
              </a:rPr>
              <a:t>этап диспансеризации</a:t>
            </a:r>
            <a:r>
              <a:rPr lang="en-US" altLang="ru-RU" sz="2000" b="1" dirty="0">
                <a:latin typeface="Calibri" panose="020F0502020204030204" pitchFamily="34" charset="0"/>
              </a:rPr>
              <a:t> (</a:t>
            </a:r>
            <a:r>
              <a:rPr lang="ru-RU" altLang="ru-RU" sz="2000" b="1" dirty="0">
                <a:latin typeface="Calibri" panose="020F0502020204030204" pitchFamily="34" charset="0"/>
              </a:rPr>
              <a:t>не менее 30</a:t>
            </a:r>
            <a:r>
              <a:rPr lang="en-US" altLang="ru-RU" sz="2000" b="1" dirty="0">
                <a:latin typeface="Calibri" panose="020F0502020204030204" pitchFamily="34" charset="0"/>
              </a:rPr>
              <a:t>% </a:t>
            </a:r>
            <a:r>
              <a:rPr lang="ru-RU" altLang="ru-RU" sz="2000" b="1" dirty="0">
                <a:latin typeface="Calibri" panose="020F0502020204030204" pitchFamily="34" charset="0"/>
              </a:rPr>
              <a:t>от общего числа)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Calibri" panose="020F0502020204030204" pitchFamily="34" charset="0"/>
              </a:rPr>
              <a:t>Скрининг на наличие ХОБЛ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Calibri" panose="020F0502020204030204" pitchFamily="34" charset="0"/>
              </a:rPr>
              <a:t>Уточнение диагноза (ФГДС, </a:t>
            </a:r>
            <a:r>
              <a:rPr lang="ru-RU" altLang="ru-RU" sz="2000" dirty="0" err="1" smtClean="0">
                <a:latin typeface="Calibri" panose="020F0502020204030204" pitchFamily="34" charset="0"/>
              </a:rPr>
              <a:t>колоноскопия</a:t>
            </a:r>
            <a:r>
              <a:rPr lang="ru-RU" altLang="ru-RU" sz="2000" dirty="0" smtClean="0">
                <a:latin typeface="Calibri" panose="020F0502020204030204" pitchFamily="34" charset="0"/>
              </a:rPr>
              <a:t>, дуплекс БЦА, </a:t>
            </a:r>
            <a:r>
              <a:rPr lang="ru-RU" altLang="ru-RU" sz="2000" dirty="0" err="1" smtClean="0">
                <a:latin typeface="Calibri" panose="020F0502020204030204" pitchFamily="34" charset="0"/>
              </a:rPr>
              <a:t>глик.гемоглобин</a:t>
            </a:r>
            <a:r>
              <a:rPr lang="ru-RU" altLang="ru-RU" sz="2000" dirty="0" smtClean="0">
                <a:latin typeface="Calibri" panose="020F0502020204030204" pitchFamily="34" charset="0"/>
              </a:rPr>
              <a:t>, липиды крови, ПСА, хирург, невролог, гинеколог, ЛОР, офтальмолог, терапевт)</a:t>
            </a:r>
          </a:p>
          <a:p>
            <a:pPr eaLnBrk="1" hangingPunct="1"/>
            <a:r>
              <a:rPr lang="ru-RU" altLang="ru-RU" sz="2000" dirty="0">
                <a:latin typeface="Calibri" panose="020F0502020204030204" pitchFamily="34" charset="0"/>
              </a:rPr>
              <a:t> </a:t>
            </a:r>
            <a:r>
              <a:rPr lang="ru-RU" altLang="ru-RU" sz="2000" dirty="0" smtClean="0">
                <a:latin typeface="Calibri" panose="020F0502020204030204" pitchFamily="34" charset="0"/>
              </a:rPr>
              <a:t>                                +</a:t>
            </a:r>
            <a:endParaRPr lang="ru-RU" altLang="ru-RU" sz="2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000" b="1" dirty="0" smtClean="0">
                <a:latin typeface="Calibri" panose="020F0502020204030204" pitchFamily="34" charset="0"/>
              </a:rPr>
              <a:t>Углубленное </a:t>
            </a:r>
            <a:r>
              <a:rPr lang="ru-RU" altLang="ru-RU" sz="2000" b="1" dirty="0">
                <a:latin typeface="Calibri" panose="020F0502020204030204" pitchFamily="34" charset="0"/>
              </a:rPr>
              <a:t>профилактическое </a:t>
            </a:r>
            <a:r>
              <a:rPr lang="ru-RU" altLang="ru-RU" sz="2000" b="1" dirty="0" smtClean="0">
                <a:latin typeface="Calibri" panose="020F0502020204030204" pitchFamily="34" charset="0"/>
              </a:rPr>
              <a:t>консультирование</a:t>
            </a:r>
            <a:endParaRPr lang="en-US" altLang="ru-RU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4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4906996"/>
            <a:ext cx="8856662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b="1" dirty="0" err="1" smtClean="0"/>
              <a:t>Скрининговые</a:t>
            </a:r>
            <a:r>
              <a:rPr lang="ru-RU" sz="1700" b="1" dirty="0" smtClean="0"/>
              <a:t> </a:t>
            </a:r>
            <a:r>
              <a:rPr lang="ru-RU" sz="1700" b="1" dirty="0"/>
              <a:t>обследования и </a:t>
            </a:r>
            <a:r>
              <a:rPr lang="ru-RU" sz="1700" b="1" dirty="0" smtClean="0"/>
              <a:t>вакцинация относятся к основным технологиям прямо влияющим на смертность населения</a:t>
            </a:r>
            <a:endParaRPr lang="ru-RU" sz="1700" b="1" dirty="0"/>
          </a:p>
        </p:txBody>
      </p:sp>
      <p:sp>
        <p:nvSpPr>
          <p:cNvPr id="4099" name="Прямоугольник 6"/>
          <p:cNvSpPr>
            <a:spLocks noChangeArrowheads="1"/>
          </p:cNvSpPr>
          <p:nvPr/>
        </p:nvSpPr>
        <p:spPr bwMode="auto">
          <a:xfrm>
            <a:off x="1403648" y="104377"/>
            <a:ext cx="675957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скрининга в здравоохранении</a:t>
            </a:r>
            <a:endParaRPr lang="ru-RU" alt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43669" y="1279676"/>
            <a:ext cx="8856662" cy="900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ts val="2100"/>
              </a:lnSpc>
              <a:defRPr/>
            </a:pPr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Под СКРИНИНГОМ понимается активное выявление болезни у лиц, 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том числе считающих </a:t>
            </a:r>
            <a:r>
              <a:rPr lang="ru-RU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себя здоровыми, или считающихся здоровыми и не </a:t>
            </a:r>
            <a:r>
              <a:rPr lang="ru-RU" sz="2000" b="1" spc="-3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имеющих симптомов выявляемого заболевания.  </a:t>
            </a:r>
          </a:p>
        </p:txBody>
      </p:sp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179925" y="5733256"/>
            <a:ext cx="8856662" cy="9002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altLang="ru-RU" sz="1700" b="1" dirty="0" smtClean="0"/>
              <a:t>     </a:t>
            </a:r>
            <a:r>
              <a:rPr lang="ru-RU" altLang="ru-RU" sz="1700" dirty="0" smtClean="0"/>
              <a:t>1940-е </a:t>
            </a:r>
            <a:r>
              <a:rPr lang="ru-RU" altLang="ru-RU" sz="1700" dirty="0"/>
              <a:t>гг. </a:t>
            </a:r>
            <a:r>
              <a:rPr lang="ru-RU" altLang="ru-RU" sz="1700" dirty="0" smtClean="0"/>
              <a:t>- массовая флюорография </a:t>
            </a:r>
            <a:r>
              <a:rPr lang="ru-RU" altLang="ru-RU" sz="1700" dirty="0"/>
              <a:t>для выявления больных </a:t>
            </a:r>
            <a:r>
              <a:rPr lang="ru-RU" altLang="ru-RU" sz="1700" dirty="0" smtClean="0"/>
              <a:t>туберкулезом </a:t>
            </a:r>
          </a:p>
          <a:p>
            <a:pPr marL="285750" indent="-285750" algn="just" eaLnBrk="1" hangingPunct="1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altLang="ru-RU" sz="1700" dirty="0" smtClean="0"/>
              <a:t>     1968 </a:t>
            </a:r>
            <a:r>
              <a:rPr lang="ru-RU" altLang="ru-RU" sz="1700" dirty="0"/>
              <a:t>г. </a:t>
            </a:r>
            <a:r>
              <a:rPr lang="ru-RU" altLang="ru-RU" sz="1700" dirty="0" smtClean="0"/>
              <a:t>- ВОЗ обобщил </a:t>
            </a:r>
            <a:r>
              <a:rPr lang="ru-RU" altLang="ru-RU" sz="1700" dirty="0"/>
              <a:t>существующую практику скрининга и рекомендовали его применение во всех странах мира</a:t>
            </a:r>
          </a:p>
        </p:txBody>
      </p:sp>
      <p:pic>
        <p:nvPicPr>
          <p:cNvPr id="4104" name="Picture 9" descr="Картинки по запросу Скрининг - активное выявление боле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4" t="35994" r="1614" b="9303"/>
          <a:stretch>
            <a:fillRect/>
          </a:stretch>
        </p:blipFill>
        <p:spPr bwMode="auto">
          <a:xfrm>
            <a:off x="1231900" y="2551414"/>
            <a:ext cx="66802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0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11188" y="188913"/>
            <a:ext cx="799941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 dirty="0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681608" y="1341699"/>
            <a:ext cx="6275388" cy="2657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</a:pPr>
            <a:r>
              <a:rPr lang="ru-RU" altLang="ru-RU" sz="1600" dirty="0" smtClean="0">
                <a:latin typeface="+mn-lt"/>
              </a:rPr>
              <a:t>Обобщение практики скрининга </a:t>
            </a:r>
            <a:r>
              <a:rPr lang="ru-RU" altLang="ru-RU" sz="1600" dirty="0">
                <a:latin typeface="+mn-lt"/>
              </a:rPr>
              <a:t>населения, </a:t>
            </a:r>
            <a:r>
              <a:rPr lang="ru-RU" altLang="ru-RU" sz="1600" dirty="0" smtClean="0">
                <a:latin typeface="+mn-lt"/>
              </a:rPr>
              <a:t>включающего: </a:t>
            </a:r>
          </a:p>
          <a:p>
            <a:pPr marL="285750" indent="-285750" algn="just" eaLnBrk="1" hangingPunct="1">
              <a:lnSpc>
                <a:spcPts val="2000"/>
              </a:lnSpc>
              <a:buFontTx/>
              <a:buChar char="-"/>
            </a:pPr>
            <a:r>
              <a:rPr lang="ru-RU" altLang="ru-RU" sz="1600" dirty="0" smtClean="0">
                <a:latin typeface="+mn-lt"/>
              </a:rPr>
              <a:t>опрос </a:t>
            </a:r>
            <a:r>
              <a:rPr lang="ru-RU" altLang="ru-RU" sz="1600" dirty="0">
                <a:latin typeface="+mn-lt"/>
              </a:rPr>
              <a:t>(анкетирование</a:t>
            </a:r>
            <a:r>
              <a:rPr lang="ru-RU" altLang="ru-RU" sz="1600" dirty="0" smtClean="0">
                <a:latin typeface="+mn-lt"/>
              </a:rPr>
              <a:t>)</a:t>
            </a:r>
          </a:p>
          <a:p>
            <a:pPr marL="285750" indent="-285750" algn="just" eaLnBrk="1" hangingPunct="1">
              <a:lnSpc>
                <a:spcPts val="2000"/>
              </a:lnSpc>
              <a:buFontTx/>
              <a:buChar char="-"/>
            </a:pPr>
            <a:r>
              <a:rPr lang="ru-RU" altLang="ru-RU" sz="1600" dirty="0" smtClean="0">
                <a:latin typeface="+mn-lt"/>
              </a:rPr>
              <a:t> антропометрию</a:t>
            </a:r>
          </a:p>
          <a:p>
            <a:pPr marL="285750" indent="-285750" algn="just" eaLnBrk="1" hangingPunct="1">
              <a:lnSpc>
                <a:spcPts val="2000"/>
              </a:lnSpc>
              <a:buFontTx/>
              <a:buChar char="-"/>
            </a:pPr>
            <a:r>
              <a:rPr lang="ru-RU" altLang="ru-RU" sz="1600" dirty="0" smtClean="0">
                <a:latin typeface="+mn-lt"/>
              </a:rPr>
              <a:t>АД</a:t>
            </a:r>
          </a:p>
          <a:p>
            <a:pPr marL="285750" indent="-285750" algn="just" eaLnBrk="1" hangingPunct="1">
              <a:lnSpc>
                <a:spcPts val="2000"/>
              </a:lnSpc>
              <a:buFontTx/>
              <a:buChar char="-"/>
            </a:pPr>
            <a:r>
              <a:rPr lang="ru-RU" altLang="ru-RU" sz="1600" dirty="0" smtClean="0">
                <a:latin typeface="+mn-lt"/>
              </a:rPr>
              <a:t>ЭКГ</a:t>
            </a:r>
          </a:p>
          <a:p>
            <a:pPr marL="285750" indent="-285750" algn="just" eaLnBrk="1" hangingPunct="1">
              <a:lnSpc>
                <a:spcPts val="2000"/>
              </a:lnSpc>
              <a:buFontTx/>
              <a:buChar char="-"/>
            </a:pPr>
            <a:r>
              <a:rPr lang="ru-RU" altLang="ru-RU" sz="1600" dirty="0">
                <a:latin typeface="+mn-lt"/>
              </a:rPr>
              <a:t>к</a:t>
            </a:r>
            <a:r>
              <a:rPr lang="ru-RU" altLang="ru-RU" sz="1600" dirty="0" smtClean="0">
                <a:latin typeface="+mn-lt"/>
              </a:rPr>
              <a:t>линический анализ крови </a:t>
            </a:r>
          </a:p>
          <a:p>
            <a:pPr marL="285750" indent="-285750" algn="just" eaLnBrk="1" hangingPunct="1">
              <a:lnSpc>
                <a:spcPts val="2000"/>
              </a:lnSpc>
              <a:buFontTx/>
              <a:buChar char="-"/>
            </a:pPr>
            <a:r>
              <a:rPr lang="ru-RU" altLang="ru-RU" sz="1600" dirty="0" smtClean="0">
                <a:latin typeface="+mn-lt"/>
              </a:rPr>
              <a:t>биохимический </a:t>
            </a:r>
            <a:r>
              <a:rPr lang="ru-RU" altLang="ru-RU" sz="1600" dirty="0">
                <a:latin typeface="+mn-lt"/>
              </a:rPr>
              <a:t>анализ крови (12 показателей</a:t>
            </a:r>
            <a:r>
              <a:rPr lang="ru-RU" altLang="ru-RU" sz="1600" dirty="0" smtClean="0">
                <a:latin typeface="+mn-lt"/>
              </a:rPr>
              <a:t>)</a:t>
            </a:r>
          </a:p>
          <a:p>
            <a:pPr marL="285750" indent="-285750" algn="just" eaLnBrk="1" hangingPunct="1">
              <a:lnSpc>
                <a:spcPts val="2000"/>
              </a:lnSpc>
              <a:buFontTx/>
              <a:buChar char="-"/>
            </a:pPr>
            <a:r>
              <a:rPr lang="ru-RU" altLang="ru-RU" sz="1600" dirty="0" smtClean="0">
                <a:latin typeface="+mn-lt"/>
              </a:rPr>
              <a:t>анализ мочи</a:t>
            </a:r>
          </a:p>
          <a:p>
            <a:pPr marL="285750" indent="-285750" algn="just" eaLnBrk="1" hangingPunct="1">
              <a:lnSpc>
                <a:spcPts val="2000"/>
              </a:lnSpc>
              <a:buFontTx/>
              <a:buChar char="-"/>
            </a:pPr>
            <a:r>
              <a:rPr lang="ru-RU" altLang="ru-RU" sz="1600" dirty="0" smtClean="0">
                <a:latin typeface="+mn-lt"/>
              </a:rPr>
              <a:t>флюорография </a:t>
            </a:r>
          </a:p>
          <a:p>
            <a:pPr marL="285750" indent="-285750" algn="just" eaLnBrk="1" hangingPunct="1">
              <a:lnSpc>
                <a:spcPts val="2000"/>
              </a:lnSpc>
              <a:buFontTx/>
              <a:buChar char="-"/>
            </a:pPr>
            <a:r>
              <a:rPr lang="ru-RU" altLang="ru-RU" sz="1600" dirty="0" smtClean="0">
                <a:latin typeface="+mn-lt"/>
              </a:rPr>
              <a:t>осмотр врача</a:t>
            </a:r>
            <a:endParaRPr lang="ru-RU" altLang="ru-RU" sz="1700" dirty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5" t="15778" r="35249" b="4889"/>
          <a:stretch>
            <a:fillRect/>
          </a:stretch>
        </p:blipFill>
        <p:spPr bwMode="auto">
          <a:xfrm>
            <a:off x="108753" y="1042634"/>
            <a:ext cx="2376488" cy="31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75121" y="4925384"/>
            <a:ext cx="7381875" cy="823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ts val="1900"/>
              </a:lnSpc>
              <a:defRPr/>
            </a:pPr>
            <a:r>
              <a:rPr lang="ru-RU" sz="1600" i="1" dirty="0"/>
              <a:t>«Центральная идея раннего выявления и лечения заболеваний по сути проста. Однако путь к ее успешному достижению далеко не прост, хотя это может показаться обманчиво легко."</a:t>
            </a:r>
          </a:p>
        </p:txBody>
      </p:sp>
      <p:grpSp>
        <p:nvGrpSpPr>
          <p:cNvPr id="11270" name="Группа 4"/>
          <p:cNvGrpSpPr>
            <a:grpSpLocks/>
          </p:cNvGrpSpPr>
          <p:nvPr/>
        </p:nvGrpSpPr>
        <p:grpSpPr bwMode="auto">
          <a:xfrm>
            <a:off x="179388" y="4535488"/>
            <a:ext cx="1223962" cy="2012950"/>
            <a:chOff x="7884368" y="4428411"/>
            <a:chExt cx="1491047" cy="2399617"/>
          </a:xfrm>
        </p:grpSpPr>
        <p:sp>
          <p:nvSpPr>
            <p:cNvPr id="11273" name="TextBox 3"/>
            <p:cNvSpPr txBox="1">
              <a:spLocks noChangeArrowheads="1"/>
            </p:cNvSpPr>
            <p:nvPr/>
          </p:nvSpPr>
          <p:spPr bwMode="auto">
            <a:xfrm>
              <a:off x="7884368" y="6340172"/>
              <a:ext cx="1491047" cy="487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/>
                <a:t>Гуннар Юнгнер</a:t>
              </a:r>
            </a:p>
            <a:p>
              <a:pPr eaLnBrk="1" hangingPunct="1"/>
              <a:r>
                <a:rPr lang="ru-RU" altLang="ru-RU" sz="1200"/>
                <a:t>1914 - 1982</a:t>
              </a:r>
            </a:p>
          </p:txBody>
        </p:sp>
        <p:pic>
          <p:nvPicPr>
            <p:cNvPr id="11274" name="Picture 4" descr="Neonatalscreening 03 00023 g011 5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4428411"/>
              <a:ext cx="1442510" cy="191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0" y="-1775"/>
            <a:ext cx="9144000" cy="69392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/>
              <a:t>Продвижение </a:t>
            </a:r>
            <a:r>
              <a:rPr lang="ru-RU" altLang="ru-RU" sz="2800" b="1" dirty="0" smtClean="0"/>
              <a:t>скрининга ВОЗ</a:t>
            </a:r>
            <a:endParaRPr lang="ru-RU" alt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81608" y="692149"/>
            <a:ext cx="6462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 </a:t>
            </a:r>
            <a:r>
              <a:rPr lang="en-US" altLang="ru-RU" b="1" dirty="0" err="1">
                <a:latin typeface="+mn-lt"/>
              </a:rPr>
              <a:t>J.M.O.Wilson</a:t>
            </a:r>
            <a:r>
              <a:rPr lang="en-US" altLang="ru-RU" b="1" dirty="0">
                <a:latin typeface="+mn-lt"/>
              </a:rPr>
              <a:t> </a:t>
            </a:r>
            <a:r>
              <a:rPr lang="ru-RU" altLang="ru-RU" b="1" dirty="0">
                <a:latin typeface="+mn-lt"/>
              </a:rPr>
              <a:t>и </a:t>
            </a:r>
            <a:r>
              <a:rPr lang="en-US" altLang="ru-RU" b="1" dirty="0" err="1" smtClean="0">
                <a:latin typeface="+mn-lt"/>
              </a:rPr>
              <a:t>G.Jungner</a:t>
            </a:r>
            <a:r>
              <a:rPr lang="ru-RU" altLang="ru-RU" b="1" dirty="0" smtClean="0">
                <a:latin typeface="+mn-lt"/>
              </a:rPr>
              <a:t> «Принципы </a:t>
            </a:r>
            <a:r>
              <a:rPr lang="ru-RU" altLang="ru-RU" b="1" dirty="0">
                <a:latin typeface="+mn-lt"/>
              </a:rPr>
              <a:t>и практика скрининга для выявления заболеваний</a:t>
            </a:r>
            <a:r>
              <a:rPr lang="ru-RU" altLang="ru-RU" b="1" dirty="0" smtClean="0">
                <a:latin typeface="+mn-lt"/>
              </a:rPr>
              <a:t>», ВОЗ, 1968</a:t>
            </a:r>
            <a:r>
              <a:rPr lang="ru-RU" altLang="ru-RU" b="1" i="1" dirty="0" smtClean="0">
                <a:latin typeface="+mn-lt"/>
              </a:rPr>
              <a:t> 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26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endParaRPr lang="ru-RU" altLang="ru-RU" sz="2800" b="1" dirty="0" smtClean="0"/>
          </a:p>
          <a:p>
            <a:pPr algn="ctr" eaLnBrk="1" hangingPunct="1">
              <a:buNone/>
            </a:pPr>
            <a:r>
              <a:rPr lang="ru-RU" altLang="ru-RU" sz="2800" b="1" dirty="0" smtClean="0"/>
              <a:t>Независимая </a:t>
            </a:r>
            <a:r>
              <a:rPr lang="ru-RU" altLang="ru-RU" sz="2800" b="1" dirty="0"/>
              <a:t>Целевая группа по профилактическим услугам США</a:t>
            </a:r>
          </a:p>
          <a:p>
            <a:pPr algn="ctr" eaLnBrk="1" hangingPunct="1">
              <a:buNone/>
            </a:pPr>
            <a:endParaRPr lang="ru-RU" altLang="ru-RU" sz="2800" b="1" dirty="0">
              <a:latin typeface="+mn-lt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0" y="2708920"/>
            <a:ext cx="9143999" cy="250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latin typeface="+mn-lt"/>
              </a:rPr>
              <a:t>С 1984 </a:t>
            </a:r>
            <a:r>
              <a:rPr lang="ru-RU" altLang="ru-RU" sz="2000" b="1" dirty="0">
                <a:latin typeface="+mn-lt"/>
              </a:rPr>
              <a:t>г. </a:t>
            </a:r>
            <a:r>
              <a:rPr lang="ru-RU" altLang="ru-RU" sz="2000" b="1" dirty="0" smtClean="0">
                <a:latin typeface="+mn-lt"/>
              </a:rPr>
              <a:t>разрабатывает</a:t>
            </a:r>
            <a:r>
              <a:rPr lang="ru-RU" altLang="ru-RU" sz="2000" b="1" dirty="0">
                <a:latin typeface="+mn-lt"/>
              </a:rPr>
              <a:t>, постоянно обновляет </a:t>
            </a:r>
            <a:r>
              <a:rPr lang="ru-RU" altLang="ru-RU" sz="2000" b="1" dirty="0" smtClean="0">
                <a:latin typeface="+mn-lt"/>
              </a:rPr>
              <a:t>рекомендации</a:t>
            </a:r>
            <a:r>
              <a:rPr lang="ru-RU" altLang="ru-RU" sz="2000" b="1" dirty="0">
                <a:latin typeface="+mn-lt"/>
              </a:rPr>
              <a:t>, основанные на принципах доказательной </a:t>
            </a:r>
            <a:r>
              <a:rPr lang="ru-RU" altLang="ru-RU" sz="2000" b="1" dirty="0" smtClean="0">
                <a:latin typeface="+mn-lt"/>
              </a:rPr>
              <a:t>медицины (градация по системе </a:t>
            </a:r>
            <a:r>
              <a:rPr lang="ru-RU" altLang="ru-RU" sz="2000" b="1" dirty="0">
                <a:latin typeface="+mn-lt"/>
              </a:rPr>
              <a:t>A, B, C, D или </a:t>
            </a:r>
            <a:r>
              <a:rPr lang="ru-RU" altLang="ru-RU" sz="2000" b="1" dirty="0" smtClean="0">
                <a:latin typeface="+mn-lt"/>
              </a:rPr>
              <a:t>I- </a:t>
            </a:r>
            <a:r>
              <a:rPr lang="ru-RU" altLang="ru-RU" sz="2000" b="1" dirty="0" smtClean="0">
                <a:latin typeface="+mn-lt"/>
              </a:rPr>
              <a:t>заявление)</a:t>
            </a:r>
            <a:r>
              <a:rPr lang="ru-RU" altLang="ru-RU" sz="2000" b="1" dirty="0">
                <a:latin typeface="+mn-lt"/>
              </a:rPr>
              <a:t> о профилактических услугах, включая </a:t>
            </a:r>
            <a:r>
              <a:rPr lang="ru-RU" altLang="ru-RU" sz="2000" b="1" dirty="0" smtClean="0">
                <a:latin typeface="+mn-lt"/>
              </a:rPr>
              <a:t>скрининг, исходя </a:t>
            </a:r>
            <a:r>
              <a:rPr lang="ru-RU" altLang="ru-RU" sz="2000" b="1" dirty="0">
                <a:latin typeface="+mn-lt"/>
              </a:rPr>
              <a:t>из возможностей </a:t>
            </a:r>
            <a:r>
              <a:rPr lang="ru-RU" altLang="ru-RU" sz="2000" b="1" dirty="0" smtClean="0">
                <a:latin typeface="+mn-lt"/>
              </a:rPr>
              <a:t>ПМСП</a:t>
            </a:r>
          </a:p>
          <a:p>
            <a:pPr algn="just" eaLnBrk="1" hangingPunct="1"/>
            <a:endParaRPr lang="ru-RU" altLang="ru-RU" sz="2000" b="1" dirty="0" smtClean="0">
              <a:latin typeface="+mn-lt"/>
            </a:endParaRPr>
          </a:p>
          <a:p>
            <a:pPr algn="just" eaLnBrk="1" hangingPunct="1"/>
            <a:r>
              <a:rPr lang="ru-RU" altLang="ru-RU" sz="2000" b="1" dirty="0" smtClean="0">
                <a:latin typeface="+mn-lt"/>
              </a:rPr>
              <a:t>Каждый </a:t>
            </a:r>
            <a:r>
              <a:rPr lang="ru-RU" altLang="ru-RU" sz="2000" b="1" dirty="0">
                <a:latin typeface="+mn-lt"/>
              </a:rPr>
              <a:t>год </a:t>
            </a:r>
            <a:r>
              <a:rPr lang="ru-RU" altLang="ru-RU" sz="2000" b="1" dirty="0" smtClean="0">
                <a:latin typeface="+mn-lt"/>
              </a:rPr>
              <a:t>представляет </a:t>
            </a:r>
            <a:r>
              <a:rPr lang="ru-RU" altLang="ru-RU" sz="2000" b="1" dirty="0">
                <a:latin typeface="+mn-lt"/>
              </a:rPr>
              <a:t>Конгрессу США доклад о результатах своей деятельности и задачах на перспективу</a:t>
            </a:r>
          </a:p>
          <a:p>
            <a:pPr algn="just" eaLnBrk="1" hangingPunct="1"/>
            <a:endParaRPr lang="ru-RU" altLang="ru-RU" sz="1700" b="1" dirty="0" smtClean="0"/>
          </a:p>
        </p:txBody>
      </p:sp>
      <p:pic>
        <p:nvPicPr>
          <p:cNvPr id="10245" name="Picture 2" descr="U.S. Preventive Services Task Force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3" b="-2"/>
          <a:stretch>
            <a:fillRect/>
          </a:stretch>
        </p:blipFill>
        <p:spPr bwMode="auto">
          <a:xfrm>
            <a:off x="107504" y="1412403"/>
            <a:ext cx="3240088" cy="79216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7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169123" y="1043583"/>
            <a:ext cx="87852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/>
              <a:t>         </a:t>
            </a:r>
            <a:r>
              <a:rPr lang="ru-RU" altLang="ru-RU" b="1" dirty="0">
                <a:latin typeface="+mn-lt"/>
              </a:rPr>
              <a:t>В 1996 </a:t>
            </a:r>
            <a:r>
              <a:rPr lang="ru-RU" altLang="ru-RU" b="1" dirty="0" smtClean="0">
                <a:latin typeface="+mn-lt"/>
              </a:rPr>
              <a:t>г. в Великобритании создан </a:t>
            </a:r>
            <a:r>
              <a:rPr lang="ru-RU" altLang="ru-RU" b="1" dirty="0">
                <a:latin typeface="+mn-lt"/>
              </a:rPr>
              <a:t>Национальный комитет </a:t>
            </a:r>
            <a:r>
              <a:rPr lang="ru-RU" altLang="ru-RU" b="1" dirty="0" smtClean="0">
                <a:latin typeface="+mn-lt"/>
              </a:rPr>
              <a:t>скрининга </a:t>
            </a:r>
            <a:endParaRPr lang="ru-RU" altLang="ru-RU" b="1" dirty="0">
              <a:latin typeface="+mn-lt"/>
            </a:endParaRPr>
          </a:p>
        </p:txBody>
      </p:sp>
      <p:pic>
        <p:nvPicPr>
          <p:cNvPr id="12" name="Picture 2" descr="http://www.medicalscreeningsociety.com/images/tit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478616"/>
            <a:ext cx="4103687" cy="342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</p:pic>
      <p:sp>
        <p:nvSpPr>
          <p:cNvPr id="12293" name="TextBox 12"/>
          <p:cNvSpPr txBox="1">
            <a:spLocks noChangeArrowheads="1"/>
          </p:cNvSpPr>
          <p:nvPr/>
        </p:nvSpPr>
        <p:spPr bwMode="auto">
          <a:xfrm>
            <a:off x="179388" y="1966010"/>
            <a:ext cx="878522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/>
              <a:t>         </a:t>
            </a:r>
            <a:r>
              <a:rPr lang="ru-RU" altLang="ru-RU" b="1" dirty="0">
                <a:latin typeface="+mn-lt"/>
              </a:rPr>
              <a:t>В </a:t>
            </a:r>
            <a:r>
              <a:rPr lang="ru-RU" altLang="ru-RU" b="1" dirty="0" smtClean="0">
                <a:latin typeface="+mn-lt"/>
              </a:rPr>
              <a:t>2002 </a:t>
            </a:r>
            <a:r>
              <a:rPr lang="ru-RU" altLang="ru-RU" b="1" dirty="0">
                <a:latin typeface="+mn-lt"/>
              </a:rPr>
              <a:t>года создано Международное Общество Медицинского скрининга с центральным офисом в Институте профилактической медицины в Лондоне. Общество имеет свой международный журнал </a:t>
            </a:r>
            <a:r>
              <a:rPr lang="ru-RU" altLang="ru-RU" b="1" dirty="0" err="1">
                <a:latin typeface="+mn-lt"/>
              </a:rPr>
              <a:t>Medical</a:t>
            </a:r>
            <a:r>
              <a:rPr lang="ru-RU" altLang="ru-RU" b="1" dirty="0">
                <a:latin typeface="+mn-lt"/>
              </a:rPr>
              <a:t> </a:t>
            </a:r>
            <a:r>
              <a:rPr lang="ru-RU" altLang="ru-RU" b="1" dirty="0" err="1">
                <a:latin typeface="+mn-lt"/>
              </a:rPr>
              <a:t>Screening</a:t>
            </a:r>
            <a:r>
              <a:rPr lang="ru-RU" altLang="ru-RU" b="1" dirty="0">
                <a:latin typeface="+mn-lt"/>
              </a:rPr>
              <a:t> </a:t>
            </a:r>
            <a:endParaRPr lang="ru-RU" altLang="ru-RU" sz="1700" b="1" dirty="0">
              <a:latin typeface="+mn-lt"/>
            </a:endParaRPr>
          </a:p>
        </p:txBody>
      </p:sp>
      <p:grpSp>
        <p:nvGrpSpPr>
          <p:cNvPr id="12294" name="Группа 10"/>
          <p:cNvGrpSpPr>
            <a:grpSpLocks/>
          </p:cNvGrpSpPr>
          <p:nvPr/>
        </p:nvGrpSpPr>
        <p:grpSpPr bwMode="auto">
          <a:xfrm>
            <a:off x="179388" y="3275013"/>
            <a:ext cx="2557462" cy="3411537"/>
            <a:chOff x="179512" y="3259071"/>
            <a:chExt cx="2556607" cy="3410289"/>
          </a:xfrm>
        </p:grpSpPr>
        <p:pic>
          <p:nvPicPr>
            <p:cNvPr id="1229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0" t="10349" r="34015" b="7822"/>
            <a:stretch>
              <a:fillRect/>
            </a:stretch>
          </p:blipFill>
          <p:spPr bwMode="auto">
            <a:xfrm>
              <a:off x="216000" y="3259071"/>
              <a:ext cx="2520119" cy="341028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7" name="TextBox 8"/>
            <p:cNvSpPr txBox="1">
              <a:spLocks noChangeArrowheads="1"/>
            </p:cNvSpPr>
            <p:nvPr/>
          </p:nvSpPr>
          <p:spPr bwMode="auto">
            <a:xfrm>
              <a:off x="179512" y="3275692"/>
              <a:ext cx="1447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chemeClr val="bg1"/>
                  </a:solidFill>
                </a:rPr>
                <a:t>ВОЗ 2008 г.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59832" y="3861048"/>
            <a:ext cx="589451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В 2008 </a:t>
            </a:r>
            <a:r>
              <a:rPr lang="ru-RU" dirty="0" smtClean="0">
                <a:latin typeface="+mn-lt"/>
              </a:rPr>
              <a:t>г. </a:t>
            </a:r>
            <a:r>
              <a:rPr lang="ru-RU" dirty="0">
                <a:latin typeface="+mn-lt"/>
              </a:rPr>
              <a:t>ВОЗ издает монографию </a:t>
            </a:r>
            <a:endParaRPr lang="ru-RU" dirty="0" smtClean="0">
              <a:latin typeface="+mn-lt"/>
            </a:endParaRPr>
          </a:p>
          <a:p>
            <a:pPr>
              <a:defRPr/>
            </a:pPr>
            <a:r>
              <a:rPr lang="ru-RU" dirty="0" smtClean="0">
                <a:latin typeface="+mn-lt"/>
              </a:rPr>
              <a:t>«</a:t>
            </a:r>
            <a:r>
              <a:rPr lang="ru-RU" b="1" dirty="0">
                <a:latin typeface="+mn-lt"/>
              </a:rPr>
              <a:t>Основы политики Скрининг в Европе</a:t>
            </a:r>
            <a:r>
              <a:rPr lang="ru-RU" b="1" dirty="0" smtClean="0">
                <a:latin typeface="+mn-lt"/>
              </a:rPr>
              <a:t>»,</a:t>
            </a:r>
          </a:p>
          <a:p>
            <a:pPr>
              <a:defRPr/>
            </a:pPr>
            <a:r>
              <a:rPr lang="ru-RU" dirty="0" smtClean="0">
                <a:latin typeface="+mn-lt"/>
              </a:rPr>
              <a:t>в </a:t>
            </a:r>
            <a:r>
              <a:rPr lang="ru-RU" dirty="0">
                <a:latin typeface="+mn-lt"/>
              </a:rPr>
              <a:t>основу которой вошли научные наработки </a:t>
            </a:r>
            <a:r>
              <a:rPr lang="ru-RU" b="1" dirty="0">
                <a:latin typeface="+mn-lt"/>
              </a:rPr>
              <a:t>Национального комитета по скринингу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Великобритании </a:t>
            </a:r>
            <a:r>
              <a:rPr lang="ru-RU" dirty="0">
                <a:latin typeface="+mn-lt"/>
              </a:rPr>
              <a:t>и материалы анализа фактического положения дел со скринингом во всех странах Европы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10" name="Rectangle 59"/>
          <p:cNvSpPr>
            <a:spLocks noChangeArrowheads="1"/>
          </p:cNvSpPr>
          <p:nvPr/>
        </p:nvSpPr>
        <p:spPr bwMode="auto">
          <a:xfrm>
            <a:off x="-10265" y="-25896"/>
            <a:ext cx="9144000" cy="908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/>
              <a:t>Скрининг в Европе</a:t>
            </a:r>
          </a:p>
        </p:txBody>
      </p:sp>
    </p:spTree>
    <p:extLst>
      <p:ext uri="{BB962C8B-B14F-4D97-AF65-F5344CB8AC3E}">
        <p14:creationId xmlns:p14="http://schemas.microsoft.com/office/powerpoint/2010/main" val="501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30728"/>
              </p:ext>
            </p:extLst>
          </p:nvPr>
        </p:nvGraphicFramePr>
        <p:xfrm>
          <a:off x="139699" y="592553"/>
          <a:ext cx="8785225" cy="2011672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6480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  Скрининг-тест – обоснованный выбор, утвержденные стратегия и тактика его постоянного (но не разового!) применения</a:t>
                      </a:r>
                    </a:p>
                  </a:txBody>
                  <a:tcPr marL="45720" marR="45720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431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  Стоимость выявления случаев заболевания должна учитывать экономические возможностями государства и включать стоимость массового применения скрининг-теста, последующую полную диагностику, специализированное лечение и реабилитацию выявленных больных</a:t>
                      </a:r>
                    </a:p>
                  </a:txBody>
                  <a:tcPr marL="45720" marR="45720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78" name="Прямоугольник 1"/>
          <p:cNvSpPr>
            <a:spLocks noChangeArrowheads="1"/>
          </p:cNvSpPr>
          <p:nvPr/>
        </p:nvSpPr>
        <p:spPr bwMode="auto">
          <a:xfrm>
            <a:off x="1854200" y="128588"/>
            <a:ext cx="5356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успешного проведения скрининга</a:t>
            </a:r>
          </a:p>
        </p:txBody>
      </p:sp>
      <p:sp>
        <p:nvSpPr>
          <p:cNvPr id="7179" name="Прямоугольник 2"/>
          <p:cNvSpPr>
            <a:spLocks noChangeArrowheads="1"/>
          </p:cNvSpPr>
          <p:nvPr/>
        </p:nvSpPr>
        <p:spPr bwMode="auto">
          <a:xfrm>
            <a:off x="514350" y="3219450"/>
            <a:ext cx="5475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 к скрининг-тесту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12573"/>
              </p:ext>
            </p:extLst>
          </p:nvPr>
        </p:nvGraphicFramePr>
        <p:xfrm>
          <a:off x="266700" y="3971925"/>
          <a:ext cx="8697913" cy="2697344"/>
        </p:xfrm>
        <a:graphic>
          <a:graphicData uri="http://schemas.openxmlformats.org/drawingml/2006/table">
            <a:tbl>
              <a:tblPr/>
              <a:tblGrid>
                <a:gridCol w="2001044"/>
                <a:gridCol w="6696869"/>
              </a:tblGrid>
              <a:tr h="670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Приемлемость для пациента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Обязательно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Повторяемость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Воспроизводимость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Чувствительность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Положительный результат в случае наличия искомого состояния у обследуемого индивида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Специфичность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Отрицательный результат в случае отсутствия искомого состояния у обследуемого индивида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98875" algn="l"/>
                        </a:tabLst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97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4" y="2651487"/>
            <a:ext cx="2544763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0" y="-71479"/>
            <a:ext cx="9144000" cy="64660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 smtClean="0"/>
              <a:t>Скрининг-тест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502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9"/>
          <p:cNvSpPr>
            <a:spLocks noChangeArrowheads="1"/>
          </p:cNvSpPr>
          <p:nvPr/>
        </p:nvSpPr>
        <p:spPr bwMode="auto">
          <a:xfrm>
            <a:off x="0" y="-71479"/>
            <a:ext cx="9144000" cy="76450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endParaRPr lang="ru-RU" altLang="ru-RU" sz="2800" b="1" dirty="0"/>
          </a:p>
        </p:txBody>
      </p:sp>
      <p:grpSp>
        <p:nvGrpSpPr>
          <p:cNvPr id="8194" name="Группа 1"/>
          <p:cNvGrpSpPr>
            <a:grpSpLocks/>
          </p:cNvGrpSpPr>
          <p:nvPr/>
        </p:nvGrpSpPr>
        <p:grpSpPr bwMode="auto">
          <a:xfrm>
            <a:off x="0" y="-14813"/>
            <a:ext cx="9144000" cy="6534676"/>
            <a:chOff x="0" y="-15219"/>
            <a:chExt cx="9144000" cy="6535339"/>
          </a:xfrm>
        </p:grpSpPr>
        <p:pic>
          <p:nvPicPr>
            <p:cNvPr id="8195" name="Рисунок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7" t="25856" r="23444" b="25832"/>
            <a:stretch>
              <a:fillRect/>
            </a:stretch>
          </p:blipFill>
          <p:spPr bwMode="auto">
            <a:xfrm>
              <a:off x="0" y="804863"/>
              <a:ext cx="9144000" cy="359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708400" y="907738"/>
              <a:ext cx="1501775" cy="6493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Появление симптомов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0825" y="1860334"/>
              <a:ext cx="865188" cy="6128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b="1" spc="-150" dirty="0">
                  <a:solidFill>
                    <a:schemeClr val="bg1"/>
                  </a:solidFill>
                </a:rPr>
                <a:t>Здоровые</a:t>
              </a:r>
            </a:p>
            <a:p>
              <a:pPr algn="ctr">
                <a:defRPr/>
              </a:pPr>
              <a:r>
                <a:rPr lang="ru-RU" sz="1400" b="1" spc="-150" dirty="0">
                  <a:solidFill>
                    <a:schemeClr val="bg1"/>
                  </a:solidFill>
                </a:rPr>
                <a:t>клетки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03350" y="1915903"/>
              <a:ext cx="971550" cy="52392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b="1" spc="-150" dirty="0">
                  <a:solidFill>
                    <a:schemeClr val="bg1"/>
                  </a:solidFill>
                </a:rPr>
                <a:t>Аномальные</a:t>
              </a:r>
            </a:p>
            <a:p>
              <a:pPr algn="ctr">
                <a:defRPr/>
              </a:pPr>
              <a:r>
                <a:rPr lang="ru-RU" sz="1400" b="1" spc="-150" dirty="0">
                  <a:solidFill>
                    <a:schemeClr val="bg1"/>
                  </a:solidFill>
                </a:rPr>
                <a:t>клетки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627313" y="1896851"/>
              <a:ext cx="1193800" cy="55409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1400" b="1" spc="-150" dirty="0">
                  <a:solidFill>
                    <a:schemeClr val="bg1"/>
                  </a:solidFill>
                </a:rPr>
                <a:t>Пре-инвазивный рак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048125" y="1896851"/>
              <a:ext cx="1819275" cy="5366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Инвазивный</a:t>
              </a:r>
            </a:p>
            <a:p>
              <a:pPr algn="ctr">
                <a:lnSpc>
                  <a:spcPts val="1800"/>
                </a:lnSpc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 рак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84888" y="1915903"/>
              <a:ext cx="1079500" cy="55409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1400" b="1" dirty="0" err="1">
                  <a:solidFill>
                    <a:schemeClr val="bg1"/>
                  </a:solidFill>
                </a:rPr>
                <a:t>Распрост</a:t>
              </a:r>
              <a:r>
                <a:rPr lang="ru-RU" sz="1400" b="1" dirty="0">
                  <a:solidFill>
                    <a:schemeClr val="bg1"/>
                  </a:solidFill>
                </a:rPr>
                <a:t>-раненный 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 рак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380288" y="1915903"/>
              <a:ext cx="936625" cy="5413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bIns="18000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Смерть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43213" y="2687506"/>
              <a:ext cx="1503362" cy="6239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lIns="0" tIns="72000" rIns="0" bIns="18000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СКРИНИНГ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22800" y="2709734"/>
              <a:ext cx="1503363" cy="5747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lIns="0" rIns="0" bIns="36000">
              <a:spAutoFit/>
            </a:bodyPr>
            <a:lstStyle/>
            <a:p>
              <a:pPr algn="ctr">
                <a:defRPr/>
              </a:pPr>
              <a:r>
                <a:rPr lang="ru-RU" sz="1600" b="1" spc="-150" dirty="0">
                  <a:solidFill>
                    <a:schemeClr val="bg1"/>
                  </a:solidFill>
                </a:rPr>
                <a:t>РАННЯЯ</a:t>
              </a:r>
            </a:p>
            <a:p>
              <a:pPr algn="ctr">
                <a:defRPr/>
              </a:pPr>
              <a:r>
                <a:rPr lang="ru-RU" sz="1600" b="1" spc="-150" dirty="0">
                  <a:solidFill>
                    <a:schemeClr val="bg1"/>
                  </a:solidFill>
                </a:rPr>
                <a:t>ДИАГНОСТИКА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50825" y="3708372"/>
              <a:ext cx="4176713" cy="584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Подлежат скринингу (просеиванию) </a:t>
              </a:r>
              <a:r>
                <a:rPr lang="ru-RU" sz="1600" b="1" dirty="0"/>
                <a:t>большие  целевые группы населения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72000" y="3716311"/>
              <a:ext cx="4176713" cy="5858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Подлежат диагностике только </a:t>
              </a:r>
              <a:r>
                <a:rPr lang="ru-RU" sz="1600" b="1" dirty="0"/>
                <a:t>лица, имеющие симптомы заболевания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0825" y="4581585"/>
              <a:ext cx="4176713" cy="19385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  <a:defRPr/>
              </a:pPr>
              <a:r>
                <a:rPr lang="ru-RU" sz="1600" b="1" spc="-150" dirty="0">
                  <a:solidFill>
                    <a:srgbClr val="C00000"/>
                  </a:solidFill>
                </a:rPr>
                <a:t>Обследуют  тысячи – выявляют  единицы</a:t>
              </a:r>
            </a:p>
            <a:p>
              <a:pPr algn="ctr">
                <a:lnSpc>
                  <a:spcPts val="1800"/>
                </a:lnSpc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Дорогое мероприятие, большой бизнес, много желающих.</a:t>
              </a:r>
            </a:p>
            <a:p>
              <a:pPr algn="ctr">
                <a:lnSpc>
                  <a:spcPts val="1800"/>
                </a:lnSpc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 Необходимо тщательное клинико-экономическое обоснование и достоверное определение баланса пользы и вреда от проводимого скрининга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22800" y="4572059"/>
              <a:ext cx="4125913" cy="8303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Как правило не одно, а несколько разных исследований, в соответствии со стандартом медицинской помощи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8209" name="Прямоугольник 6"/>
            <p:cNvSpPr>
              <a:spLocks noChangeArrowheads="1"/>
            </p:cNvSpPr>
            <p:nvPr/>
          </p:nvSpPr>
          <p:spPr bwMode="auto">
            <a:xfrm>
              <a:off x="691916" y="-15219"/>
              <a:ext cx="78617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Чем отличается </a:t>
              </a:r>
              <a:r>
                <a:rPr lang="ru-RU" altLang="ru-RU" sz="28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скрининг </a:t>
              </a:r>
              <a:r>
                <a:rPr lang="ru-RU" alt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 </a:t>
              </a:r>
              <a:r>
                <a:rPr lang="ru-RU" altLang="ru-RU" sz="28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ранней </a:t>
              </a:r>
              <a:r>
                <a:rPr lang="ru-RU" altLang="ru-RU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диагностики</a:t>
              </a:r>
            </a:p>
          </p:txBody>
        </p:sp>
        <p:sp>
          <p:nvSpPr>
            <p:cNvPr id="6162" name="TextBox 20"/>
            <p:cNvSpPr txBox="1">
              <a:spLocks noChangeArrowheads="1"/>
            </p:cNvSpPr>
            <p:nvPr/>
          </p:nvSpPr>
          <p:spPr bwMode="auto">
            <a:xfrm>
              <a:off x="4622800" y="5645318"/>
              <a:ext cx="4125913" cy="8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dirty="0"/>
                <a:t>Источник:</a:t>
              </a:r>
            </a:p>
            <a:p>
              <a:pPr eaLnBrk="1" hangingPunct="1">
                <a:defRPr/>
              </a:pPr>
              <a:r>
                <a:rPr lang="en-US" sz="1600" i="1" spc="200" dirty="0"/>
                <a:t>Guide to cancer early diagnosis</a:t>
              </a:r>
              <a:r>
                <a:rPr lang="ru-RU" sz="1600" i="1" spc="200" dirty="0"/>
                <a:t>.</a:t>
              </a:r>
              <a:r>
                <a:rPr lang="en-US" sz="1600" i="1" spc="200" dirty="0"/>
                <a:t> </a:t>
              </a:r>
              <a:endParaRPr lang="ru-RU" sz="1600" i="1" spc="200" dirty="0"/>
            </a:p>
            <a:p>
              <a:pPr eaLnBrk="1" hangingPunct="1">
                <a:defRPr/>
              </a:pPr>
              <a:r>
                <a:rPr lang="en-US" sz="1600" i="1" spc="200" dirty="0"/>
                <a:t>World Health Organization 2017</a:t>
              </a:r>
              <a:endParaRPr lang="ru-RU" sz="1600" i="1" spc="200" dirty="0"/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2124075" y="4292631"/>
              <a:ext cx="214313" cy="2889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6578600" y="4292631"/>
              <a:ext cx="215900" cy="2889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870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6963" y="1819275"/>
            <a:ext cx="2087562" cy="733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06263"/>
              </p:ext>
            </p:extLst>
          </p:nvPr>
        </p:nvGraphicFramePr>
        <p:xfrm>
          <a:off x="107950" y="1825625"/>
          <a:ext cx="8928100" cy="4672013"/>
        </p:xfrm>
        <a:graphic>
          <a:graphicData uri="http://schemas.openxmlformats.org/drawingml/2006/table">
            <a:tbl>
              <a:tblPr/>
              <a:tblGrid>
                <a:gridCol w="2015677"/>
                <a:gridCol w="1510411"/>
                <a:gridCol w="2119551"/>
                <a:gridCol w="3282461"/>
              </a:tblGrid>
              <a:tr h="738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Профилактические услуги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9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 населения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9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профилактическими услугами в 2005 году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90FF">
                        <a:alpha val="3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спасенных жизней ежегодно, если  охват  профилактическими  услугами увеличится до 90 %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90FF"/>
                    </a:solidFill>
                  </a:tcPr>
                </a:tc>
              </a:tr>
              <a:tr h="68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крининг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курения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совет и  помощь по отказу от курения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взрослые курильщики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42 000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493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Регулярный прием  аспирина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 40 + женщины 50 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45 000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</a:tr>
              <a:tr h="52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Скрининг на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колоректальный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Взрослые 50 +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</a:tr>
              <a:tr h="515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Вакцинация против гриппа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Взрослые 50 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</a:tr>
              <a:tr h="457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Скрининг на рак шейки матки 1 раз в 3 года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 18-64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</a:tr>
              <a:tr h="322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крининг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ОХ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Муж.35+  Жен.45 +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</a:tr>
              <a:tr h="685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крининг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рак молочной железы  1 раз в 3 года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 40 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</a:tr>
              <a:tr h="246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Итого: 122 220</a:t>
                      </a:r>
                    </a:p>
                  </a:txBody>
                  <a:tcPr marL="28734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  <p:sp>
        <p:nvSpPr>
          <p:cNvPr id="6184" name="Прямоугольник 2"/>
          <p:cNvSpPr>
            <a:spLocks noChangeArrowheads="1"/>
          </p:cNvSpPr>
          <p:nvPr/>
        </p:nvSpPr>
        <p:spPr bwMode="auto">
          <a:xfrm>
            <a:off x="107950" y="203200"/>
            <a:ext cx="89281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25145" y="12395"/>
            <a:ext cx="9144000" cy="908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300" b="1" dirty="0"/>
              <a:t>Число </a:t>
            </a:r>
            <a:r>
              <a:rPr lang="ru-RU" altLang="ru-RU" sz="2300" b="1" dirty="0" smtClean="0"/>
              <a:t>сохраненных жизней </a:t>
            </a:r>
            <a:r>
              <a:rPr lang="ru-RU" altLang="ru-RU" sz="2300" b="1" dirty="0"/>
              <a:t>при увеличении </a:t>
            </a:r>
            <a:r>
              <a:rPr lang="ru-RU" altLang="ru-RU" sz="2300" b="1" dirty="0" smtClean="0"/>
              <a:t>охвата населения США до 90% семью </a:t>
            </a:r>
            <a:r>
              <a:rPr lang="ru-RU" altLang="ru-RU" sz="2300" b="1" dirty="0" err="1" smtClean="0"/>
              <a:t>скрининговыми</a:t>
            </a:r>
            <a:r>
              <a:rPr lang="ru-RU" altLang="ru-RU" sz="2300" b="1" dirty="0" smtClean="0"/>
              <a:t> и профилактическими услугами</a:t>
            </a:r>
            <a:endParaRPr lang="ru-RU" alt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4722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43509</TotalTime>
  <Words>1409</Words>
  <Application>Microsoft Office PowerPoint</Application>
  <PresentationFormat>Экран (4:3)</PresentationFormat>
  <Paragraphs>187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Зачем надо опять менять Порядок диспансеризации взрослого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Артериальная гипертония - 2015</dc:title>
  <dc:creator>user</dc:creator>
  <cp:lastModifiedBy>Сергей</cp:lastModifiedBy>
  <cp:revision>177</cp:revision>
  <dcterms:created xsi:type="dcterms:W3CDTF">2017-04-05T18:21:48Z</dcterms:created>
  <dcterms:modified xsi:type="dcterms:W3CDTF">2017-12-05T09:41:35Z</dcterms:modified>
</cp:coreProperties>
</file>