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0" r:id="rId4"/>
    <p:sldId id="292" r:id="rId5"/>
    <p:sldId id="293" r:id="rId6"/>
    <p:sldId id="295" r:id="rId7"/>
    <p:sldId id="296" r:id="rId8"/>
    <p:sldId id="297" r:id="rId9"/>
    <p:sldId id="301" r:id="rId10"/>
    <p:sldId id="302" r:id="rId11"/>
    <p:sldId id="303" r:id="rId12"/>
    <p:sldId id="308" r:id="rId13"/>
    <p:sldId id="304" r:id="rId14"/>
    <p:sldId id="305" r:id="rId15"/>
    <p:sldId id="315" r:id="rId16"/>
    <p:sldId id="306" r:id="rId17"/>
    <p:sldId id="311" r:id="rId18"/>
    <p:sldId id="312" r:id="rId19"/>
    <p:sldId id="313" r:id="rId20"/>
    <p:sldId id="314" r:id="rId21"/>
    <p:sldId id="316" r:id="rId22"/>
    <p:sldId id="317" r:id="rId23"/>
    <p:sldId id="318" r:id="rId24"/>
    <p:sldId id="320" r:id="rId25"/>
    <p:sldId id="322" r:id="rId26"/>
    <p:sldId id="327" r:id="rId27"/>
    <p:sldId id="323" r:id="rId28"/>
    <p:sldId id="326" r:id="rId29"/>
    <p:sldId id="32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F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4AA79-EC2A-47FC-8CB7-BD79716FEBAC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CB9D2D0-32D0-469B-A241-76A921C9C43E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bg1"/>
              </a:solidFill>
              <a:latin typeface="Arial Narrow" panose="020B0606020202030204" pitchFamily="34" charset="0"/>
            </a:rPr>
            <a:t>Телемедицинские услуги</a:t>
          </a:r>
          <a:endParaRPr lang="ru-RU" sz="11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6C1FD587-450B-431F-9B42-D7F5E9D4504D}" type="parTrans" cxnId="{D7D5CA06-19D2-4DB1-B4F6-247A28EBF2C6}">
      <dgm:prSet/>
      <dgm:spPr/>
      <dgm:t>
        <a:bodyPr/>
        <a:lstStyle/>
        <a:p>
          <a:endParaRPr lang="ru-RU"/>
        </a:p>
      </dgm:t>
    </dgm:pt>
    <dgm:pt modelId="{4FA5BC0A-2013-475F-B77E-C929586E65EC}" type="sibTrans" cxnId="{D7D5CA06-19D2-4DB1-B4F6-247A28EBF2C6}">
      <dgm:prSet/>
      <dgm:spPr/>
      <dgm:t>
        <a:bodyPr/>
        <a:lstStyle/>
        <a:p>
          <a:endParaRPr lang="ru-RU"/>
        </a:p>
      </dgm:t>
    </dgm:pt>
    <dgm:pt modelId="{26908051-8C6A-41D1-9504-06A864E18FC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Arial Narrow" panose="020B0606020202030204" pitchFamily="34" charset="0"/>
            </a:rPr>
            <a:t>Медицинская организация</a:t>
          </a:r>
          <a:endParaRPr lang="ru-RU" sz="16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6AFE2B6-BFE0-43EA-A909-97CC19F94742}" type="parTrans" cxnId="{79C559A0-B344-4CF0-A034-7C2B64FA9A34}">
      <dgm:prSet/>
      <dgm:spPr/>
      <dgm:t>
        <a:bodyPr/>
        <a:lstStyle/>
        <a:p>
          <a:endParaRPr lang="ru-RU"/>
        </a:p>
      </dgm:t>
    </dgm:pt>
    <dgm:pt modelId="{EF6F56D8-D584-413D-9CA7-31176EFFE90D}" type="sibTrans" cxnId="{79C559A0-B344-4CF0-A034-7C2B64FA9A3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AE367F3-D04F-4FC0-81F9-90F57218726E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Arial Narrow" panose="020B0606020202030204" pitchFamily="34" charset="0"/>
            </a:rPr>
            <a:t>Врач</a:t>
          </a:r>
          <a:endParaRPr lang="ru-RU" sz="2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3563152-FD42-4A96-8CCE-7CC7A040CA2B}" type="parTrans" cxnId="{55B2493E-E717-4763-8CC1-196AB187F59B}">
      <dgm:prSet/>
      <dgm:spPr/>
      <dgm:t>
        <a:bodyPr/>
        <a:lstStyle/>
        <a:p>
          <a:endParaRPr lang="ru-RU"/>
        </a:p>
      </dgm:t>
    </dgm:pt>
    <dgm:pt modelId="{93AF53BC-06BB-4D10-B8E3-5D6D1F838C8B}" type="sibTrans" cxnId="{55B2493E-E717-4763-8CC1-196AB187F59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B3B1D38-C70D-4BD5-A6EA-7540FFDE449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Arial Narrow" panose="020B0606020202030204" pitchFamily="34" charset="0"/>
            </a:rPr>
            <a:t>Провайдер</a:t>
          </a:r>
        </a:p>
        <a:p>
          <a:r>
            <a:rPr lang="ru-RU" sz="1400" dirty="0" smtClean="0">
              <a:solidFill>
                <a:schemeClr val="bg1"/>
              </a:solidFill>
              <a:latin typeface="Arial Narrow" panose="020B0606020202030204" pitchFamily="34" charset="0"/>
            </a:rPr>
            <a:t>телемедицинских услуг</a:t>
          </a:r>
          <a:endParaRPr lang="ru-RU" sz="14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6C192F0F-A5AA-4790-B344-2168DCCA6210}" type="parTrans" cxnId="{74B17690-8C9E-4D23-B91D-DB67C9AE678A}">
      <dgm:prSet/>
      <dgm:spPr/>
      <dgm:t>
        <a:bodyPr/>
        <a:lstStyle/>
        <a:p>
          <a:endParaRPr lang="ru-RU"/>
        </a:p>
      </dgm:t>
    </dgm:pt>
    <dgm:pt modelId="{DBE08153-A33D-4655-BEAE-54451765F15F}" type="sibTrans" cxnId="{74B17690-8C9E-4D23-B91D-DB67C9AE678A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4080954-CB9F-4D1F-BDA6-0E9FEF258C0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Пациент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7AE98C7-6489-4C26-A841-BA3457F23438}" type="parTrans" cxnId="{BEACEA97-CC3E-437B-B0F4-729E52864D82}">
      <dgm:prSet/>
      <dgm:spPr/>
      <dgm:t>
        <a:bodyPr/>
        <a:lstStyle/>
        <a:p>
          <a:endParaRPr lang="ru-RU"/>
        </a:p>
      </dgm:t>
    </dgm:pt>
    <dgm:pt modelId="{27AAF204-0D1E-4244-AE68-6CFE6EFD6BAF}" type="sibTrans" cxnId="{BEACEA97-CC3E-437B-B0F4-729E52864D8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6C8247-200B-4612-9AC0-752D4DD5EE1D}" type="pres">
      <dgm:prSet presAssocID="{0B74AA79-EC2A-47FC-8CB7-BD79716FEBA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CEF3C1F-03BA-496E-8DEC-EF5CE57BCDB4}" type="pres">
      <dgm:prSet presAssocID="{BCB9D2D0-32D0-469B-A241-76A921C9C43E}" presName="centerShape" presStyleLbl="node0" presStyleIdx="0" presStyleCnt="1"/>
      <dgm:spPr/>
      <dgm:t>
        <a:bodyPr/>
        <a:lstStyle/>
        <a:p>
          <a:endParaRPr lang="ru-RU"/>
        </a:p>
      </dgm:t>
    </dgm:pt>
    <dgm:pt modelId="{53D7D500-0A99-4D0A-9E32-3F14110B3AE6}" type="pres">
      <dgm:prSet presAssocID="{26908051-8C6A-41D1-9504-06A864E18FCC}" presName="node" presStyleLbl="node1" presStyleIdx="0" presStyleCnt="4" custScaleX="156784">
        <dgm:presLayoutVars>
          <dgm:bulletEnabled val="1"/>
        </dgm:presLayoutVars>
      </dgm:prSet>
      <dgm:spPr/>
    </dgm:pt>
    <dgm:pt modelId="{679FD09E-48AB-467E-99F7-F6C7497EDC20}" type="pres">
      <dgm:prSet presAssocID="{26908051-8C6A-41D1-9504-06A864E18FCC}" presName="dummy" presStyleCnt="0"/>
      <dgm:spPr/>
    </dgm:pt>
    <dgm:pt modelId="{F0F34855-7BD7-46BB-8349-062CDCC83914}" type="pres">
      <dgm:prSet presAssocID="{EF6F56D8-D584-413D-9CA7-31176EFFE90D}" presName="sibTrans" presStyleLbl="sibTrans2D1" presStyleIdx="0" presStyleCnt="4"/>
      <dgm:spPr/>
    </dgm:pt>
    <dgm:pt modelId="{23E55091-9DB3-4BCC-BDB7-C5CB1F393CE2}" type="pres">
      <dgm:prSet presAssocID="{9AE367F3-D04F-4FC0-81F9-90F57218726E}" presName="node" presStyleLbl="node1" presStyleIdx="1" presStyleCnt="4" custScaleX="128141">
        <dgm:presLayoutVars>
          <dgm:bulletEnabled val="1"/>
        </dgm:presLayoutVars>
      </dgm:prSet>
      <dgm:spPr/>
    </dgm:pt>
    <dgm:pt modelId="{316EF7E0-FEDD-479C-AAEC-7A99FE975B59}" type="pres">
      <dgm:prSet presAssocID="{9AE367F3-D04F-4FC0-81F9-90F57218726E}" presName="dummy" presStyleCnt="0"/>
      <dgm:spPr/>
    </dgm:pt>
    <dgm:pt modelId="{0622F234-B601-4A74-865B-3FCB1BF41E4E}" type="pres">
      <dgm:prSet presAssocID="{93AF53BC-06BB-4D10-B8E3-5D6D1F838C8B}" presName="sibTrans" presStyleLbl="sibTrans2D1" presStyleIdx="1" presStyleCnt="4"/>
      <dgm:spPr/>
    </dgm:pt>
    <dgm:pt modelId="{F948F7CC-50EC-4ED4-AF66-20626ED47950}" type="pres">
      <dgm:prSet presAssocID="{FB3B1D38-C70D-4BD5-A6EA-7540FFDE4494}" presName="node" presStyleLbl="node1" presStyleIdx="2" presStyleCnt="4" custScaleX="167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50CE6-9FBB-4DF9-85CC-517F617868E5}" type="pres">
      <dgm:prSet presAssocID="{FB3B1D38-C70D-4BD5-A6EA-7540FFDE4494}" presName="dummy" presStyleCnt="0"/>
      <dgm:spPr/>
    </dgm:pt>
    <dgm:pt modelId="{79A85E3A-4636-4082-A7AF-D2DAB00816CA}" type="pres">
      <dgm:prSet presAssocID="{DBE08153-A33D-4655-BEAE-54451765F15F}" presName="sibTrans" presStyleLbl="sibTrans2D1" presStyleIdx="2" presStyleCnt="4"/>
      <dgm:spPr/>
    </dgm:pt>
    <dgm:pt modelId="{2BCF3EE4-39B4-4867-B291-A908CFE29C37}" type="pres">
      <dgm:prSet presAssocID="{04080954-CB9F-4D1F-BDA6-0E9FEF258C01}" presName="node" presStyleLbl="node1" presStyleIdx="3" presStyleCnt="4" custScaleX="122272">
        <dgm:presLayoutVars>
          <dgm:bulletEnabled val="1"/>
        </dgm:presLayoutVars>
      </dgm:prSet>
      <dgm:spPr/>
    </dgm:pt>
    <dgm:pt modelId="{297D7921-0B9F-4DE2-9FBE-4C567A49A3DC}" type="pres">
      <dgm:prSet presAssocID="{04080954-CB9F-4D1F-BDA6-0E9FEF258C01}" presName="dummy" presStyleCnt="0"/>
      <dgm:spPr/>
    </dgm:pt>
    <dgm:pt modelId="{C5CC5B69-7B7B-4AA0-B25F-25D7D2621B11}" type="pres">
      <dgm:prSet presAssocID="{27AAF204-0D1E-4244-AE68-6CFE6EFD6BAF}" presName="sibTrans" presStyleLbl="sibTrans2D1" presStyleIdx="3" presStyleCnt="4"/>
      <dgm:spPr/>
    </dgm:pt>
  </dgm:ptLst>
  <dgm:cxnLst>
    <dgm:cxn modelId="{B1E71469-AC2A-4FD6-BBED-AE7A9C1216AC}" type="presOf" srcId="{FB3B1D38-C70D-4BD5-A6EA-7540FFDE4494}" destId="{F948F7CC-50EC-4ED4-AF66-20626ED47950}" srcOrd="0" destOrd="0" presId="urn:microsoft.com/office/officeart/2005/8/layout/radial6"/>
    <dgm:cxn modelId="{C68102B2-7B62-4970-9C36-3D45992E6AC0}" type="presOf" srcId="{BCB9D2D0-32D0-469B-A241-76A921C9C43E}" destId="{5CEF3C1F-03BA-496E-8DEC-EF5CE57BCDB4}" srcOrd="0" destOrd="0" presId="urn:microsoft.com/office/officeart/2005/8/layout/radial6"/>
    <dgm:cxn modelId="{BEACEA97-CC3E-437B-B0F4-729E52864D82}" srcId="{BCB9D2D0-32D0-469B-A241-76A921C9C43E}" destId="{04080954-CB9F-4D1F-BDA6-0E9FEF258C01}" srcOrd="3" destOrd="0" parTransId="{17AE98C7-6489-4C26-A841-BA3457F23438}" sibTransId="{27AAF204-0D1E-4244-AE68-6CFE6EFD6BAF}"/>
    <dgm:cxn modelId="{46E459E2-A786-4C6D-AE11-F89D4B9E586E}" type="presOf" srcId="{EF6F56D8-D584-413D-9CA7-31176EFFE90D}" destId="{F0F34855-7BD7-46BB-8349-062CDCC83914}" srcOrd="0" destOrd="0" presId="urn:microsoft.com/office/officeart/2005/8/layout/radial6"/>
    <dgm:cxn modelId="{97227B56-36A9-4262-BBB2-F24535A82977}" type="presOf" srcId="{0B74AA79-EC2A-47FC-8CB7-BD79716FEBAC}" destId="{806C8247-200B-4612-9AC0-752D4DD5EE1D}" srcOrd="0" destOrd="0" presId="urn:microsoft.com/office/officeart/2005/8/layout/radial6"/>
    <dgm:cxn modelId="{79C559A0-B344-4CF0-A034-7C2B64FA9A34}" srcId="{BCB9D2D0-32D0-469B-A241-76A921C9C43E}" destId="{26908051-8C6A-41D1-9504-06A864E18FCC}" srcOrd="0" destOrd="0" parTransId="{86AFE2B6-BFE0-43EA-A909-97CC19F94742}" sibTransId="{EF6F56D8-D584-413D-9CA7-31176EFFE90D}"/>
    <dgm:cxn modelId="{796D203B-EED6-4C8E-92FC-0435BCF9B65D}" type="presOf" srcId="{27AAF204-0D1E-4244-AE68-6CFE6EFD6BAF}" destId="{C5CC5B69-7B7B-4AA0-B25F-25D7D2621B11}" srcOrd="0" destOrd="0" presId="urn:microsoft.com/office/officeart/2005/8/layout/radial6"/>
    <dgm:cxn modelId="{D7D5CA06-19D2-4DB1-B4F6-247A28EBF2C6}" srcId="{0B74AA79-EC2A-47FC-8CB7-BD79716FEBAC}" destId="{BCB9D2D0-32D0-469B-A241-76A921C9C43E}" srcOrd="0" destOrd="0" parTransId="{6C1FD587-450B-431F-9B42-D7F5E9D4504D}" sibTransId="{4FA5BC0A-2013-475F-B77E-C929586E65EC}"/>
    <dgm:cxn modelId="{CF38F7E6-1EB5-40FC-8E8C-BECC81310716}" type="presOf" srcId="{04080954-CB9F-4D1F-BDA6-0E9FEF258C01}" destId="{2BCF3EE4-39B4-4867-B291-A908CFE29C37}" srcOrd="0" destOrd="0" presId="urn:microsoft.com/office/officeart/2005/8/layout/radial6"/>
    <dgm:cxn modelId="{74B17690-8C9E-4D23-B91D-DB67C9AE678A}" srcId="{BCB9D2D0-32D0-469B-A241-76A921C9C43E}" destId="{FB3B1D38-C70D-4BD5-A6EA-7540FFDE4494}" srcOrd="2" destOrd="0" parTransId="{6C192F0F-A5AA-4790-B344-2168DCCA6210}" sibTransId="{DBE08153-A33D-4655-BEAE-54451765F15F}"/>
    <dgm:cxn modelId="{53CA0A50-0F83-4089-BCD7-3A2BF5F78DCB}" type="presOf" srcId="{93AF53BC-06BB-4D10-B8E3-5D6D1F838C8B}" destId="{0622F234-B601-4A74-865B-3FCB1BF41E4E}" srcOrd="0" destOrd="0" presId="urn:microsoft.com/office/officeart/2005/8/layout/radial6"/>
    <dgm:cxn modelId="{55B2493E-E717-4763-8CC1-196AB187F59B}" srcId="{BCB9D2D0-32D0-469B-A241-76A921C9C43E}" destId="{9AE367F3-D04F-4FC0-81F9-90F57218726E}" srcOrd="1" destOrd="0" parTransId="{33563152-FD42-4A96-8CCE-7CC7A040CA2B}" sibTransId="{93AF53BC-06BB-4D10-B8E3-5D6D1F838C8B}"/>
    <dgm:cxn modelId="{B7D08A2C-FC25-4C1A-B7B7-5D04613A1A30}" type="presOf" srcId="{DBE08153-A33D-4655-BEAE-54451765F15F}" destId="{79A85E3A-4636-4082-A7AF-D2DAB00816CA}" srcOrd="0" destOrd="0" presId="urn:microsoft.com/office/officeart/2005/8/layout/radial6"/>
    <dgm:cxn modelId="{B7376F2C-404F-42B1-A4A2-1A23C5F10FCD}" type="presOf" srcId="{26908051-8C6A-41D1-9504-06A864E18FCC}" destId="{53D7D500-0A99-4D0A-9E32-3F14110B3AE6}" srcOrd="0" destOrd="0" presId="urn:microsoft.com/office/officeart/2005/8/layout/radial6"/>
    <dgm:cxn modelId="{3FACABF3-4F1B-4FCB-B7B1-3D9E6861A588}" type="presOf" srcId="{9AE367F3-D04F-4FC0-81F9-90F57218726E}" destId="{23E55091-9DB3-4BCC-BDB7-C5CB1F393CE2}" srcOrd="0" destOrd="0" presId="urn:microsoft.com/office/officeart/2005/8/layout/radial6"/>
    <dgm:cxn modelId="{BC8F69FB-DFEC-4A77-B3CD-10A516EC24D3}" type="presParOf" srcId="{806C8247-200B-4612-9AC0-752D4DD5EE1D}" destId="{5CEF3C1F-03BA-496E-8DEC-EF5CE57BCDB4}" srcOrd="0" destOrd="0" presId="urn:microsoft.com/office/officeart/2005/8/layout/radial6"/>
    <dgm:cxn modelId="{A73A7D3B-5B2A-45EB-8005-7E8487511AEC}" type="presParOf" srcId="{806C8247-200B-4612-9AC0-752D4DD5EE1D}" destId="{53D7D500-0A99-4D0A-9E32-3F14110B3AE6}" srcOrd="1" destOrd="0" presId="urn:microsoft.com/office/officeart/2005/8/layout/radial6"/>
    <dgm:cxn modelId="{B29959AF-0DB2-408A-AD76-B8CFB0FC109E}" type="presParOf" srcId="{806C8247-200B-4612-9AC0-752D4DD5EE1D}" destId="{679FD09E-48AB-467E-99F7-F6C7497EDC20}" srcOrd="2" destOrd="0" presId="urn:microsoft.com/office/officeart/2005/8/layout/radial6"/>
    <dgm:cxn modelId="{FBA495E4-2268-4EFD-9CD6-0DF42F544535}" type="presParOf" srcId="{806C8247-200B-4612-9AC0-752D4DD5EE1D}" destId="{F0F34855-7BD7-46BB-8349-062CDCC83914}" srcOrd="3" destOrd="0" presId="urn:microsoft.com/office/officeart/2005/8/layout/radial6"/>
    <dgm:cxn modelId="{1FE1CDBA-763C-48E4-BE50-D1EEC87CC695}" type="presParOf" srcId="{806C8247-200B-4612-9AC0-752D4DD5EE1D}" destId="{23E55091-9DB3-4BCC-BDB7-C5CB1F393CE2}" srcOrd="4" destOrd="0" presId="urn:microsoft.com/office/officeart/2005/8/layout/radial6"/>
    <dgm:cxn modelId="{E30B3C1D-DF82-46A4-BCD4-691A6E1151A3}" type="presParOf" srcId="{806C8247-200B-4612-9AC0-752D4DD5EE1D}" destId="{316EF7E0-FEDD-479C-AAEC-7A99FE975B59}" srcOrd="5" destOrd="0" presId="urn:microsoft.com/office/officeart/2005/8/layout/radial6"/>
    <dgm:cxn modelId="{A338C11A-47F3-40DB-A2FA-20D04120F54B}" type="presParOf" srcId="{806C8247-200B-4612-9AC0-752D4DD5EE1D}" destId="{0622F234-B601-4A74-865B-3FCB1BF41E4E}" srcOrd="6" destOrd="0" presId="urn:microsoft.com/office/officeart/2005/8/layout/radial6"/>
    <dgm:cxn modelId="{9C9C3408-58B5-469F-8787-4E190C2B55E0}" type="presParOf" srcId="{806C8247-200B-4612-9AC0-752D4DD5EE1D}" destId="{F948F7CC-50EC-4ED4-AF66-20626ED47950}" srcOrd="7" destOrd="0" presId="urn:microsoft.com/office/officeart/2005/8/layout/radial6"/>
    <dgm:cxn modelId="{05AB1AC7-8069-4AC6-898B-D2122CC998E3}" type="presParOf" srcId="{806C8247-200B-4612-9AC0-752D4DD5EE1D}" destId="{75B50CE6-9FBB-4DF9-85CC-517F617868E5}" srcOrd="8" destOrd="0" presId="urn:microsoft.com/office/officeart/2005/8/layout/radial6"/>
    <dgm:cxn modelId="{8BC6AB5E-0B83-4633-B4E5-D20A3FB63E66}" type="presParOf" srcId="{806C8247-200B-4612-9AC0-752D4DD5EE1D}" destId="{79A85E3A-4636-4082-A7AF-D2DAB00816CA}" srcOrd="9" destOrd="0" presId="urn:microsoft.com/office/officeart/2005/8/layout/radial6"/>
    <dgm:cxn modelId="{41840763-3725-493C-83CB-C54D66F5F917}" type="presParOf" srcId="{806C8247-200B-4612-9AC0-752D4DD5EE1D}" destId="{2BCF3EE4-39B4-4867-B291-A908CFE29C37}" srcOrd="10" destOrd="0" presId="urn:microsoft.com/office/officeart/2005/8/layout/radial6"/>
    <dgm:cxn modelId="{11BF1CBB-BC79-4264-BF9A-9834AF06C5FB}" type="presParOf" srcId="{806C8247-200B-4612-9AC0-752D4DD5EE1D}" destId="{297D7921-0B9F-4DE2-9FBE-4C567A49A3DC}" srcOrd="11" destOrd="0" presId="urn:microsoft.com/office/officeart/2005/8/layout/radial6"/>
    <dgm:cxn modelId="{E7A3B3D5-FAE3-4A9F-9D9D-ADEEC148212C}" type="presParOf" srcId="{806C8247-200B-4612-9AC0-752D4DD5EE1D}" destId="{C5CC5B69-7B7B-4AA0-B25F-25D7D2621B1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C5B69-7B7B-4AA0-B25F-25D7D2621B11}">
      <dsp:nvSpPr>
        <dsp:cNvPr id="0" name=""/>
        <dsp:cNvSpPr/>
      </dsp:nvSpPr>
      <dsp:spPr>
        <a:xfrm>
          <a:off x="500366" y="561768"/>
          <a:ext cx="3441566" cy="344156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85E3A-4636-4082-A7AF-D2DAB00816CA}">
      <dsp:nvSpPr>
        <dsp:cNvPr id="0" name=""/>
        <dsp:cNvSpPr/>
      </dsp:nvSpPr>
      <dsp:spPr>
        <a:xfrm>
          <a:off x="500366" y="561768"/>
          <a:ext cx="3441566" cy="344156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2F234-B601-4A74-865B-3FCB1BF41E4E}">
      <dsp:nvSpPr>
        <dsp:cNvPr id="0" name=""/>
        <dsp:cNvSpPr/>
      </dsp:nvSpPr>
      <dsp:spPr>
        <a:xfrm>
          <a:off x="500366" y="561768"/>
          <a:ext cx="3441566" cy="344156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34855-7BD7-46BB-8349-062CDCC83914}">
      <dsp:nvSpPr>
        <dsp:cNvPr id="0" name=""/>
        <dsp:cNvSpPr/>
      </dsp:nvSpPr>
      <dsp:spPr>
        <a:xfrm>
          <a:off x="500366" y="561768"/>
          <a:ext cx="3441566" cy="344156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F3C1F-03BA-496E-8DEC-EF5CE57BCDB4}">
      <dsp:nvSpPr>
        <dsp:cNvPr id="0" name=""/>
        <dsp:cNvSpPr/>
      </dsp:nvSpPr>
      <dsp:spPr>
        <a:xfrm>
          <a:off x="1429094" y="1490496"/>
          <a:ext cx="1584110" cy="1584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Телемедицинские услуги</a:t>
          </a:r>
          <a:endParaRPr lang="ru-RU" sz="11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1661082" y="1722484"/>
        <a:ext cx="1120134" cy="1120134"/>
      </dsp:txXfrm>
    </dsp:sp>
    <dsp:sp modelId="{53D7D500-0A99-4D0A-9E32-3F14110B3AE6}">
      <dsp:nvSpPr>
        <dsp:cNvPr id="0" name=""/>
        <dsp:cNvSpPr/>
      </dsp:nvSpPr>
      <dsp:spPr>
        <a:xfrm>
          <a:off x="1351878" y="47248"/>
          <a:ext cx="1738542" cy="11088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Медицинская организация</a:t>
          </a:r>
          <a:endParaRPr lang="ru-RU" sz="16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606482" y="209639"/>
        <a:ext cx="1229334" cy="784095"/>
      </dsp:txXfrm>
    </dsp:sp>
    <dsp:sp modelId="{23E55091-9DB3-4BCC-BDB7-C5CB1F393CE2}">
      <dsp:nvSpPr>
        <dsp:cNvPr id="0" name=""/>
        <dsp:cNvSpPr/>
      </dsp:nvSpPr>
      <dsp:spPr>
        <a:xfrm>
          <a:off x="3191550" y="1728112"/>
          <a:ext cx="1420926" cy="11088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Врач</a:t>
          </a:r>
          <a:endParaRPr lang="ru-RU" sz="2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399640" y="1890503"/>
        <a:ext cx="1004746" cy="784095"/>
      </dsp:txXfrm>
    </dsp:sp>
    <dsp:sp modelId="{F948F7CC-50EC-4ED4-AF66-20626ED47950}">
      <dsp:nvSpPr>
        <dsp:cNvPr id="0" name=""/>
        <dsp:cNvSpPr/>
      </dsp:nvSpPr>
      <dsp:spPr>
        <a:xfrm>
          <a:off x="1290219" y="3408976"/>
          <a:ext cx="1861860" cy="11088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Провайдер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телемедицинских услуг</a:t>
          </a:r>
          <a:endParaRPr lang="ru-RU" sz="14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1562882" y="3571367"/>
        <a:ext cx="1316534" cy="784095"/>
      </dsp:txXfrm>
    </dsp:sp>
    <dsp:sp modelId="{2BCF3EE4-39B4-4867-B291-A908CFE29C37}">
      <dsp:nvSpPr>
        <dsp:cNvPr id="0" name=""/>
        <dsp:cNvSpPr/>
      </dsp:nvSpPr>
      <dsp:spPr>
        <a:xfrm>
          <a:off x="-137637" y="1728112"/>
          <a:ext cx="1355846" cy="11088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Пациент</a:t>
          </a: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0922" y="1890503"/>
        <a:ext cx="958728" cy="784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FA4C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8" y="1666875"/>
            <a:ext cx="9141862" cy="3051770"/>
          </a:xfrm>
        </p:spPr>
        <p:txBody>
          <a:bodyPr>
            <a:noAutofit/>
          </a:bodyPr>
          <a:lstStyle/>
          <a:p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Организация и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оказание медицинской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помощи по профилю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«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терапия» с использованием </a:t>
            </a:r>
            <a:b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</a:rPr>
            </a:b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информационно-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телекоммуникативных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технологий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и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возможностей федеральной </a:t>
            </a:r>
            <a:b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</a:rPr>
            </a:b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телемедицинской системы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81128"/>
            <a:ext cx="9144000" cy="2296585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ШЕПЕЛЬ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Руслан Николаевич</a:t>
            </a:r>
          </a:p>
          <a:p>
            <a:pPr algn="r"/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омощник директора по региональному развитию России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ФГБУ «НМИЦ ПМ»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Минздрава России </a:t>
            </a:r>
          </a:p>
          <a:p>
            <a:endPara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06.12.2017г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г. 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Москва</a:t>
            </a:r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User\Desktop\лого НМИЦ для новостей_0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0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21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Закон №242-ФЗ от 29.07.2017: э</a:t>
            </a:r>
            <a:r>
              <a:rPr lang="ru-RU" sz="2400" b="1" dirty="0" smtClean="0">
                <a:latin typeface="Arial Narrow" panose="020B0606020202030204" pitchFamily="34" charset="0"/>
              </a:rPr>
              <a:t>лектронный документооборот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Arial Narrow" panose="020B0606020202030204" pitchFamily="34" charset="0"/>
              </a:rPr>
              <a:t>Устанавливается возможность получения пациентом с его согласия или по его запросу документов </a:t>
            </a:r>
            <a:r>
              <a:rPr lang="ru-RU" dirty="0">
                <a:latin typeface="Arial Narrow" panose="020B0606020202030204" pitchFamily="34" charset="0"/>
              </a:rPr>
              <a:t>(медицинские заключения, справки, медицинские документы (их копии) и выписки из них, рецепты на лекарственные препараты и медицинские изделия (их выдача станет возможна только с 1 января 2019 </a:t>
            </a:r>
            <a:r>
              <a:rPr lang="ru-RU" dirty="0" smtClean="0">
                <a:latin typeface="Arial Narrow" panose="020B0606020202030204" pitchFamily="34" charset="0"/>
              </a:rPr>
              <a:t>года*) </a:t>
            </a:r>
            <a:r>
              <a:rPr lang="ru-RU" dirty="0">
                <a:latin typeface="Arial Narrow" panose="020B0606020202030204" pitchFamily="34" charset="0"/>
              </a:rPr>
              <a:t>в форме электронных документов, подписанных усиленной квалифицированной подписью медицинского работника (в отношении электронных рецептов на наркотические средства и психотропные вещества - усиленной квалифицированной подписью лечащего врача или приравненного к нему работника и медицинской </a:t>
            </a:r>
            <a:r>
              <a:rPr lang="ru-RU" dirty="0" smtClean="0">
                <a:latin typeface="Arial Narrow" panose="020B0606020202030204" pitchFamily="34" charset="0"/>
              </a:rPr>
              <a:t>организации**). </a:t>
            </a:r>
          </a:p>
          <a:p>
            <a:pPr marL="0" indent="0" algn="just">
              <a:buNone/>
            </a:pPr>
            <a:r>
              <a:rPr lang="ru-RU" dirty="0" smtClean="0">
                <a:latin typeface="Arial Narrow" panose="020B0606020202030204" pitchFamily="34" charset="0"/>
              </a:rPr>
              <a:t>Устанавливается </a:t>
            </a:r>
            <a:r>
              <a:rPr lang="ru-RU" dirty="0">
                <a:latin typeface="Arial Narrow" panose="020B0606020202030204" pitchFamily="34" charset="0"/>
              </a:rPr>
              <a:t>возможность предоставления пациентом в форме электронного документа </a:t>
            </a:r>
            <a:r>
              <a:rPr lang="ru-RU" b="1" dirty="0">
                <a:latin typeface="Arial Narrow" panose="020B0606020202030204" pitchFamily="34" charset="0"/>
              </a:rPr>
              <a:t>добровольного согласия на медицинское вмешательство или отказ от медицинского вмешательства</a:t>
            </a:r>
            <a:r>
              <a:rPr lang="ru-RU" dirty="0">
                <a:latin typeface="Arial Narrow" panose="020B0606020202030204" pitchFamily="34" charset="0"/>
              </a:rPr>
              <a:t>, подписанного усиленной квалифицированной подписью или простой электронной подписью посредством применения единой системы идентификации и аутентификации (ЕСИА) гражданина, одного из родителей или иного законного </a:t>
            </a:r>
            <a:r>
              <a:rPr lang="ru-RU" dirty="0" smtClean="0">
                <a:latin typeface="Arial Narrow" panose="020B0606020202030204" pitchFamily="34" charset="0"/>
              </a:rPr>
              <a:t>представителя***. 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62364" y="5877272"/>
            <a:ext cx="7128792" cy="903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*Пункт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3 статьи 78 Федерального закона от 21 ноября 2011 года № 323-ФЗ «Об основах охраны здоровья граждан в Российской Федерации» (в редакции ФЗ № 242-ФЗ). </a:t>
            </a:r>
            <a:endParaRPr lang="ru-RU" sz="1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**Пункт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1 статьи 26 Федерального закона от 8 января 1998 года № 3-ФЗ «О наркотических средствах и психотропных веществах» (в редакции ФЗ № 242-ФЗ). </a:t>
            </a:r>
            <a:endParaRPr lang="ru-RU" sz="1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***Часть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7 статьи 20 Федерального закона от 21 ноября 2011 года № 323-ФЗ «Об основах охраны здоровья граждан в Российской Федерации» (в редакции ФЗ № 242-ФЗ). 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2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Закон №242-ФЗ от 29.07.2017: </a:t>
            </a:r>
            <a:r>
              <a:rPr lang="ru-RU" sz="2800" b="1" dirty="0" smtClean="0">
                <a:latin typeface="Arial Narrow" panose="020B0606020202030204" pitchFamily="34" charset="0"/>
              </a:rPr>
              <a:t>информационные системы </a:t>
            </a:r>
            <a:r>
              <a:rPr lang="ru-RU" sz="2800" b="1" dirty="0">
                <a:latin typeface="Arial Narrow" panose="020B0606020202030204" pitchFamily="34" charset="0"/>
              </a:rPr>
              <a:t>в сфере здравоохранения</a:t>
            </a:r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62364" y="6554534"/>
            <a:ext cx="7794012" cy="225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Статья 91 Федерального закона от 21 ноября 2011 года № 323-ФЗ </a:t>
            </a:r>
            <a:endParaRPr lang="ru-RU" sz="1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Об основах охраны здоровья граждан в Российской Федерации» (в редакции ФЗ № 242-ФЗ). 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Arial Narrow" panose="020B0606020202030204" pitchFamily="34" charset="0"/>
              </a:rPr>
              <a:t>федеральная </a:t>
            </a:r>
            <a:r>
              <a:rPr lang="ru-RU" dirty="0">
                <a:latin typeface="Arial Narrow" panose="020B0606020202030204" pitchFamily="34" charset="0"/>
              </a:rPr>
              <a:t>(Единая государственная информационная система в сфере здравоохранения (ЕГИСЗ), которая представляет собой ядро всей системы, хранилище медицинских данных, реестры мед. работников, организаций, служб, закупок, лекарств, рецептов и др.) 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Arial Narrow" panose="020B0606020202030204" pitchFamily="34" charset="0"/>
              </a:rPr>
              <a:t>система </a:t>
            </a:r>
            <a:r>
              <a:rPr lang="ru-RU" dirty="0">
                <a:latin typeface="Arial Narrow" panose="020B0606020202030204" pitchFamily="34" charset="0"/>
              </a:rPr>
              <a:t>Федерального фонда обязательного медицинского страхования (ФФОМС); 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Arial Narrow" panose="020B0606020202030204" pitchFamily="34" charset="0"/>
              </a:rPr>
              <a:t>региональная </a:t>
            </a:r>
            <a:r>
              <a:rPr lang="ru-RU" dirty="0">
                <a:latin typeface="Arial Narrow" panose="020B0606020202030204" pitchFamily="34" charset="0"/>
              </a:rPr>
              <a:t>(РМИС); 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Arial Narrow" panose="020B0606020202030204" pitchFamily="34" charset="0"/>
              </a:rPr>
              <a:t>информационные </a:t>
            </a:r>
            <a:r>
              <a:rPr lang="ru-RU" dirty="0">
                <a:latin typeface="Arial Narrow" panose="020B0606020202030204" pitchFamily="34" charset="0"/>
              </a:rPr>
              <a:t>системы медицинских (МИС) и фармацевтических организаций</a:t>
            </a:r>
            <a:r>
              <a:rPr lang="ru-RU" dirty="0" smtClean="0">
                <a:latin typeface="Arial Narrow" panose="020B0606020202030204" pitchFamily="34" charset="0"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Arial Narrow" panose="020B0606020202030204" pitchFamily="34" charset="0"/>
              </a:rPr>
              <a:t>иные </a:t>
            </a:r>
            <a:r>
              <a:rPr lang="ru-RU" dirty="0">
                <a:latin typeface="Arial Narrow" panose="020B0606020202030204" pitchFamily="34" charset="0"/>
              </a:rPr>
              <a:t>информационные системы (к ним относятся независимые системы, которые могут решать определенные задачи информатизации медицинских организаций </a:t>
            </a:r>
            <a:r>
              <a:rPr lang="ru-RU" dirty="0" smtClean="0">
                <a:latin typeface="Arial Narrow" panose="020B0606020202030204" pitchFamily="34" charset="0"/>
              </a:rPr>
              <a:t>, в </a:t>
            </a:r>
            <a:r>
              <a:rPr lang="ru-RU" dirty="0" err="1" smtClean="0">
                <a:latin typeface="Arial Narrow" panose="020B0606020202030204" pitchFamily="34" charset="0"/>
              </a:rPr>
              <a:t>т.ч</a:t>
            </a:r>
            <a:r>
              <a:rPr lang="ru-RU" dirty="0" smtClean="0">
                <a:latin typeface="Arial Narrow" panose="020B0606020202030204" pitchFamily="34" charset="0"/>
              </a:rPr>
              <a:t>. </a:t>
            </a:r>
            <a:r>
              <a:rPr lang="ru-RU" dirty="0">
                <a:latin typeface="Arial Narrow" panose="020B0606020202030204" pitchFamily="34" charset="0"/>
              </a:rPr>
              <a:t>провайдеры </a:t>
            </a:r>
            <a:r>
              <a:rPr lang="ru-RU" dirty="0" smtClean="0">
                <a:latin typeface="Arial Narrow" panose="020B0606020202030204" pitchFamily="34" charset="0"/>
              </a:rPr>
              <a:t>Интернет-платформ). </a:t>
            </a:r>
          </a:p>
          <a:p>
            <a:pPr marL="0" indent="0" algn="just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 Narrow" panose="020B0606020202030204" pitchFamily="34" charset="0"/>
              </a:rPr>
              <a:t>В </a:t>
            </a:r>
            <a:r>
              <a:rPr lang="ru-RU" dirty="0">
                <a:latin typeface="Arial Narrow" panose="020B0606020202030204" pitchFamily="34" charset="0"/>
              </a:rPr>
              <a:t>состав информационных систем будут </a:t>
            </a:r>
            <a:r>
              <a:rPr lang="ru-RU" dirty="0" smtClean="0">
                <a:latin typeface="Arial Narrow" panose="020B0606020202030204" pitchFamily="34" charset="0"/>
              </a:rPr>
              <a:t>включаться:</a:t>
            </a:r>
          </a:p>
          <a:p>
            <a:pPr algn="just"/>
            <a:r>
              <a:rPr lang="ru-RU" dirty="0" smtClean="0">
                <a:latin typeface="Arial Narrow" panose="020B0606020202030204" pitchFamily="34" charset="0"/>
              </a:rPr>
              <a:t>обезличенные </a:t>
            </a:r>
            <a:r>
              <a:rPr lang="ru-RU" dirty="0">
                <a:latin typeface="Arial Narrow" panose="020B0606020202030204" pitchFamily="34" charset="0"/>
              </a:rPr>
              <a:t>сведения о лицах, которым оказывается медицинская помощь и в отношении которых проводятся медицинские экспертизы, медицинские осмотры и медицинские освидетельствования; </a:t>
            </a:r>
            <a:endParaRPr lang="ru-RU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dirty="0" smtClean="0">
                <a:latin typeface="Arial Narrow" panose="020B0606020202030204" pitchFamily="34" charset="0"/>
              </a:rPr>
              <a:t>сведения </a:t>
            </a:r>
            <a:r>
              <a:rPr lang="ru-RU" dirty="0">
                <a:latin typeface="Arial Narrow" panose="020B0606020202030204" pitchFamily="34" charset="0"/>
              </a:rPr>
              <a:t>о медицинской документации, по составу которых невозможно определить состояние здоровья гражданина; </a:t>
            </a:r>
            <a:endParaRPr lang="ru-RU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dirty="0" smtClean="0">
                <a:latin typeface="Arial Narrow" panose="020B0606020202030204" pitchFamily="34" charset="0"/>
              </a:rPr>
              <a:t>сведения </a:t>
            </a:r>
            <a:r>
              <a:rPr lang="ru-RU" dirty="0">
                <a:latin typeface="Arial Narrow" panose="020B0606020202030204" pitchFamily="34" charset="0"/>
              </a:rPr>
              <a:t>о медицинской организации, в которой медицинская документация создана и хранится. </a:t>
            </a:r>
          </a:p>
        </p:txBody>
      </p:sp>
    </p:spTree>
    <p:extLst>
      <p:ext uri="{BB962C8B-B14F-4D97-AF65-F5344CB8AC3E}">
        <p14:creationId xmlns:p14="http://schemas.microsoft.com/office/powerpoint/2010/main" val="18511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Закон №242-ФЗ от 29.07.2017: </a:t>
            </a:r>
            <a:r>
              <a:rPr lang="ru-RU" sz="3200" b="1" dirty="0" smtClean="0">
                <a:latin typeface="Arial Narrow" panose="020B0606020202030204" pitchFamily="34" charset="0"/>
              </a:rPr>
              <a:t>возможности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ВРАЧ-ВРАЧ:</a:t>
            </a: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Удаленные </a:t>
            </a:r>
            <a:r>
              <a:rPr lang="ru-RU" dirty="0">
                <a:latin typeface="Arial Narrow" panose="020B0606020202030204" pitchFamily="34" charset="0"/>
              </a:rPr>
              <a:t>консультации с узкими специалистами 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Консилиум </a:t>
            </a: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Второе </a:t>
            </a:r>
            <a:r>
              <a:rPr lang="ru-RU" dirty="0">
                <a:latin typeface="Arial Narrow" panose="020B0606020202030204" pitchFamily="34" charset="0"/>
              </a:rPr>
              <a:t>мнение 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Обучение </a:t>
            </a:r>
            <a:r>
              <a:rPr lang="ru-RU" dirty="0">
                <a:latin typeface="Arial Narrow" panose="020B0606020202030204" pitchFamily="34" charset="0"/>
              </a:rPr>
              <a:t>и аттестация </a:t>
            </a:r>
            <a:r>
              <a:rPr lang="ru-RU" dirty="0" smtClean="0">
                <a:latin typeface="Arial Narrow" panose="020B0606020202030204" pitchFamily="34" charset="0"/>
              </a:rPr>
              <a:t>медицинского </a:t>
            </a:r>
            <a:r>
              <a:rPr lang="ru-RU" dirty="0">
                <a:latin typeface="Arial Narrow" panose="020B0606020202030204" pitchFamily="34" charset="0"/>
              </a:rPr>
              <a:t>персонала 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Научные </a:t>
            </a:r>
            <a:r>
              <a:rPr lang="ru-RU" dirty="0">
                <a:latin typeface="Arial Narrow" panose="020B0606020202030204" pitchFamily="34" charset="0"/>
              </a:rPr>
              <a:t>конференции и мероприятия 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ВРАЧ-ПАЦИЕНТ:</a:t>
            </a:r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Arial Narrow" panose="020B0606020202030204" pitchFamily="34" charset="0"/>
              </a:rPr>
              <a:t>Сбор </a:t>
            </a:r>
            <a:r>
              <a:rPr lang="ru-RU" dirty="0">
                <a:latin typeface="Arial Narrow" panose="020B0606020202030204" pitchFamily="34" charset="0"/>
              </a:rPr>
              <a:t>информации: жалобы, анамнез 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Arial Narrow" panose="020B0606020202030204" pitchFamily="34" charset="0"/>
              </a:rPr>
              <a:t>Оценка </a:t>
            </a:r>
            <a:r>
              <a:rPr lang="ru-RU" dirty="0">
                <a:latin typeface="Arial Narrow" panose="020B0606020202030204" pitchFamily="34" charset="0"/>
              </a:rPr>
              <a:t>результатов лечения </a:t>
            </a:r>
          </a:p>
          <a:p>
            <a:pPr marL="0" indent="0" algn="r">
              <a:buNone/>
            </a:pPr>
            <a:r>
              <a:rPr lang="ru-RU" dirty="0">
                <a:latin typeface="Arial Narrow" panose="020B0606020202030204" pitchFamily="34" charset="0"/>
              </a:rPr>
              <a:t>Корректировка лечения 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Arial Narrow" panose="020B0606020202030204" pitchFamily="34" charset="0"/>
              </a:rPr>
              <a:t>Решение </a:t>
            </a:r>
            <a:r>
              <a:rPr lang="ru-RU" dirty="0">
                <a:latin typeface="Arial Narrow" panose="020B0606020202030204" pitchFamily="34" charset="0"/>
              </a:rPr>
              <a:t>об очном визите 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Arial Narrow" panose="020B0606020202030204" pitchFamily="34" charset="0"/>
              </a:rPr>
              <a:t>Мониторинг </a:t>
            </a:r>
            <a:r>
              <a:rPr lang="ru-RU" dirty="0">
                <a:latin typeface="Arial Narrow" panose="020B0606020202030204" pitchFamily="34" charset="0"/>
              </a:rPr>
              <a:t>жизненных </a:t>
            </a:r>
            <a:r>
              <a:rPr lang="ru-RU" dirty="0" smtClean="0">
                <a:latin typeface="Arial Narrow" panose="020B0606020202030204" pitchFamily="34" charset="0"/>
              </a:rPr>
              <a:t>показателей</a:t>
            </a: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62364" y="6570059"/>
            <a:ext cx="7128792" cy="210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Федеральный Закон №242-ФЗ от 29.07.2017 "О внесении изменений в отдельные законодательные акты Российской Федерации по вопросам применения информационных технологий в сфере охраны здоровья" 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665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Участники отношений в сфере оказания телемедицинских услуг</a:t>
            </a:r>
            <a:endParaRPr lang="ru-RU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05026"/>
              </p:ext>
            </p:extLst>
          </p:nvPr>
        </p:nvGraphicFramePr>
        <p:xfrm>
          <a:off x="457200" y="1600200"/>
          <a:ext cx="4474840" cy="456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08104" y="1988840"/>
            <a:ext cx="3168352" cy="36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С принятием Закона о телемедицине медицинское консультирование и обмен информацией дистанционно подпадает под понятие медицинских услуг. </a:t>
            </a:r>
            <a:endParaRPr lang="ru-RU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Согласно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действующему законодательству оказанием медицинских услуг занимаются медицинские организации на основании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лицензии*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:\Users\User\Desktop\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162364" y="6570059"/>
            <a:ext cx="7128792" cy="210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Пункты 3, 4, 11 статьи 2, пункт 1 статьи 32, подпункт 2 пункта 2 статьи 88 Федерального закона от 21 ноября 2011 года № 323-ФЗ «Об основах охраны здоровья граждан в Российской Федерации».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>Организация работы в рамках «онлайн-клиник»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72816"/>
            <a:ext cx="2808312" cy="17281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Оператор иных информационных систем (предоставляет онлайн площадку для ТМ-консультирования)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445224"/>
            <a:ext cx="244827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Пациент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1916832"/>
            <a:ext cx="2232248" cy="15841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Медицинские организации, имеющие право на оказание медицинских услуг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203848" y="1916832"/>
            <a:ext cx="2880320" cy="1080120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Договор возмездного оказания услуг по обеспечению ТМ-технологиями для оказания медицинской  помощи пациенту</a:t>
            </a:r>
            <a:endParaRPr lang="ru-RU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03848" y="3140968"/>
            <a:ext cx="2880320" cy="57606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Содействие коммуникации пациента и врача</a:t>
            </a: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67544" y="3573016"/>
            <a:ext cx="1008112" cy="17281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 основании договора оператор вправе получать</a:t>
            </a: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1655676" y="3573016"/>
            <a:ext cx="900100" cy="172819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Обращается к сервису оператора информационных систем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3059832" y="4077072"/>
            <a:ext cx="5626968" cy="204909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Arial Narrow" panose="020B0606020202030204" pitchFamily="34" charset="0"/>
              </a:rPr>
              <a:t>При заключении договоров возмездного оказания услуг </a:t>
            </a:r>
          </a:p>
          <a:p>
            <a:pPr marL="0" indent="0">
              <a:buNone/>
            </a:pPr>
            <a:r>
              <a:rPr lang="ru-RU" b="1" dirty="0">
                <a:latin typeface="Arial Narrow" panose="020B0606020202030204" pitchFamily="34" charset="0"/>
              </a:rPr>
              <a:t>операторам информационных систем необходимо обратить </a:t>
            </a:r>
          </a:p>
          <a:p>
            <a:pPr marL="0" indent="0">
              <a:buNone/>
            </a:pPr>
            <a:r>
              <a:rPr lang="ru-RU" b="1" dirty="0">
                <a:latin typeface="Arial Narrow" panose="020B0606020202030204" pitchFamily="34" charset="0"/>
              </a:rPr>
              <a:t>внимание на: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1. Наличие у медицинской организации соответствующей 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лицензии на осуществление медицинской деятельности;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2. Если привлекаются иностранные специалисты к 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консультированию – наличие у него аккредитации, медицинского 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образования, признанного в Российской Федерации, и разрешения 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на работу в Российской Федерации.</a:t>
            </a:r>
          </a:p>
        </p:txBody>
      </p:sp>
      <p:pic>
        <p:nvPicPr>
          <p:cNvPr id="14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710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Структура федеральной телемедицинской системы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5741" t="20814" r="28040" b="25240"/>
          <a:stretch/>
        </p:blipFill>
        <p:spPr bwMode="auto">
          <a:xfrm>
            <a:off x="323528" y="1124744"/>
            <a:ext cx="8424936" cy="5001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16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ru-RU" sz="2400" b="1" dirty="0">
                <a:latin typeface="Arial Narrow" panose="020B0606020202030204" pitchFamily="34" charset="0"/>
              </a:rPr>
              <a:t>I очередь участников ФГБУ Федеральной телемедицинской </a:t>
            </a:r>
            <a:r>
              <a:rPr lang="ru-RU" sz="2400" b="1" dirty="0" smtClean="0">
                <a:latin typeface="Arial Narrow" panose="020B0606020202030204" pitchFamily="34" charset="0"/>
              </a:rPr>
              <a:t>консультативно-диагностической системы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b="1" i="1" u="sng" dirty="0">
                <a:latin typeface="Arial Narrow" panose="020B0606020202030204" pitchFamily="34" charset="0"/>
              </a:rPr>
              <a:t>ВЦМК «Защита» (ВКС) </a:t>
            </a: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7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7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7400" dirty="0" smtClean="0">
                <a:latin typeface="Arial Narrow" panose="020B0606020202030204" pitchFamily="34" charset="0"/>
              </a:rPr>
              <a:t>• </a:t>
            </a:r>
            <a:r>
              <a:rPr lang="ru-RU" sz="7400" dirty="0">
                <a:latin typeface="Arial Narrow" panose="020B0606020202030204" pitchFamily="34" charset="0"/>
              </a:rPr>
              <a:t>ФМИЦПН им. В.П. Сербского </a:t>
            </a:r>
          </a:p>
          <a:p>
            <a:pPr marL="0" indent="0">
              <a:buNone/>
            </a:pPr>
            <a:r>
              <a:rPr lang="ru-RU" sz="7400" dirty="0">
                <a:latin typeface="Arial Narrow" panose="020B0606020202030204" pitchFamily="34" charset="0"/>
              </a:rPr>
              <a:t>• МНТК «Микрохирургия глаза»  </a:t>
            </a:r>
            <a:r>
              <a:rPr lang="ru-RU" sz="7400" dirty="0" smtClean="0">
                <a:latin typeface="Arial Narrow" panose="020B0606020202030204" pitchFamily="34" charset="0"/>
              </a:rPr>
              <a:t>им</a:t>
            </a:r>
            <a:r>
              <a:rPr lang="ru-RU" sz="7400" dirty="0">
                <a:latin typeface="Arial Narrow" panose="020B0606020202030204" pitchFamily="34" charset="0"/>
              </a:rPr>
              <a:t>. акад. С.Н. Федорова </a:t>
            </a:r>
          </a:p>
          <a:p>
            <a:pPr marL="0" indent="0">
              <a:buNone/>
            </a:pPr>
            <a:r>
              <a:rPr lang="ru-RU" sz="7400" dirty="0">
                <a:latin typeface="Arial Narrow" panose="020B0606020202030204" pitchFamily="34" charset="0"/>
              </a:rPr>
              <a:t>• ГНЦ </a:t>
            </a:r>
          </a:p>
          <a:p>
            <a:pPr marL="0" indent="0">
              <a:buNone/>
            </a:pPr>
            <a:r>
              <a:rPr lang="ru-RU" sz="7400" dirty="0">
                <a:latin typeface="Arial Narrow" panose="020B0606020202030204" pitchFamily="34" charset="0"/>
              </a:rPr>
              <a:t>• НИДОИ им. Г.И. </a:t>
            </a:r>
            <a:r>
              <a:rPr lang="ru-RU" sz="7400" dirty="0" err="1">
                <a:latin typeface="Arial Narrow" panose="020B0606020202030204" pitchFamily="34" charset="0"/>
              </a:rPr>
              <a:t>Турнера</a:t>
            </a:r>
            <a:r>
              <a:rPr lang="ru-RU" sz="7400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7400" dirty="0">
                <a:latin typeface="Arial Narrow" panose="020B0606020202030204" pitchFamily="34" charset="0"/>
              </a:rPr>
              <a:t>• Институт хирургии </a:t>
            </a:r>
            <a:r>
              <a:rPr lang="ru-RU" sz="7400" dirty="0" smtClean="0">
                <a:latin typeface="Arial Narrow" panose="020B0606020202030204" pitchFamily="34" charset="0"/>
              </a:rPr>
              <a:t>   </a:t>
            </a:r>
            <a:r>
              <a:rPr lang="ru-RU" sz="7400" dirty="0">
                <a:latin typeface="Arial Narrow" panose="020B0606020202030204" pitchFamily="34" charset="0"/>
              </a:rPr>
              <a:t>им. А.В. Вишневского </a:t>
            </a:r>
          </a:p>
          <a:p>
            <a:pPr marL="0" indent="0">
              <a:buNone/>
            </a:pPr>
            <a:r>
              <a:rPr lang="ru-RU" sz="7400" dirty="0">
                <a:latin typeface="Arial Narrow" panose="020B0606020202030204" pitchFamily="34" charset="0"/>
              </a:rPr>
              <a:t>• ФНКЦ ДГОИ им. Дмитрия Рогачева </a:t>
            </a:r>
          </a:p>
          <a:p>
            <a:pPr marL="0" indent="0">
              <a:buNone/>
            </a:pPr>
            <a:r>
              <a:rPr lang="ru-RU" sz="7400" dirty="0">
                <a:latin typeface="Arial Narrow" panose="020B0606020202030204" pitchFamily="34" charset="0"/>
              </a:rPr>
              <a:t>• НМИРЦ </a:t>
            </a:r>
          </a:p>
          <a:p>
            <a:pPr marL="0" indent="0">
              <a:buNone/>
            </a:pPr>
            <a:r>
              <a:rPr lang="ru-RU" sz="7400" dirty="0">
                <a:latin typeface="Arial Narrow" panose="020B0606020202030204" pitchFamily="34" charset="0"/>
              </a:rPr>
              <a:t>• </a:t>
            </a:r>
            <a:r>
              <a:rPr lang="ru-RU" sz="7400" dirty="0" err="1">
                <a:latin typeface="Arial Narrow" panose="020B0606020202030204" pitchFamily="34" charset="0"/>
              </a:rPr>
              <a:t>НЦАГиП</a:t>
            </a:r>
            <a:r>
              <a:rPr lang="ru-RU" sz="7400" dirty="0">
                <a:latin typeface="Arial Narrow" panose="020B0606020202030204" pitchFamily="34" charset="0"/>
              </a:rPr>
              <a:t> им. В.И. Кулакова </a:t>
            </a:r>
          </a:p>
          <a:p>
            <a:pPr marL="0" indent="0">
              <a:buNone/>
            </a:pPr>
            <a:r>
              <a:rPr lang="ru-RU" sz="7400" dirty="0">
                <a:latin typeface="Arial Narrow" panose="020B0606020202030204" pitchFamily="34" charset="0"/>
              </a:rPr>
              <a:t>• СЗФМИЦ им. В.А. </a:t>
            </a:r>
            <a:r>
              <a:rPr lang="ru-RU" sz="7400" dirty="0" err="1">
                <a:latin typeface="Arial Narrow" panose="020B0606020202030204" pitchFamily="34" charset="0"/>
              </a:rPr>
              <a:t>Алмазова</a:t>
            </a:r>
            <a:r>
              <a:rPr lang="ru-RU" sz="7400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7400" dirty="0">
                <a:latin typeface="Arial Narrow" panose="020B0606020202030204" pitchFamily="34" charset="0"/>
              </a:rPr>
              <a:t>• </a:t>
            </a:r>
            <a:r>
              <a:rPr lang="ru-RU" sz="7400" dirty="0" err="1">
                <a:latin typeface="Arial Narrow" panose="020B0606020202030204" pitchFamily="34" charset="0"/>
              </a:rPr>
              <a:t>ЦНИИСиЧЛХ</a:t>
            </a:r>
            <a:r>
              <a:rPr lang="ru-RU" sz="7400" dirty="0">
                <a:latin typeface="Arial Narrow" panose="020B0606020202030204" pitchFamily="34" charset="0"/>
              </a:rPr>
              <a:t> </a:t>
            </a:r>
            <a:endParaRPr lang="ru-RU" sz="7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7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7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7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7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7400" dirty="0" smtClean="0">
                <a:latin typeface="Arial Narrow" panose="020B0606020202030204" pitchFamily="34" charset="0"/>
              </a:rPr>
              <a:t>•Эндокринологический </a:t>
            </a:r>
            <a:r>
              <a:rPr lang="ru-RU" sz="7400" dirty="0">
                <a:latin typeface="Arial Narrow" panose="020B0606020202030204" pitchFamily="34" charset="0"/>
              </a:rPr>
              <a:t>научный </a:t>
            </a:r>
            <a:r>
              <a:rPr lang="ru-RU" sz="7400" dirty="0" smtClean="0">
                <a:latin typeface="Arial Narrow" panose="020B0606020202030204" pitchFamily="34" charset="0"/>
              </a:rPr>
              <a:t>центр</a:t>
            </a:r>
            <a:endParaRPr lang="ru-RU" sz="7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7400" dirty="0" smtClean="0">
                <a:latin typeface="Arial Narrow" panose="020B0606020202030204" pitchFamily="34" charset="0"/>
              </a:rPr>
              <a:t>•</a:t>
            </a:r>
            <a:r>
              <a:rPr lang="ru-RU" sz="7400" dirty="0">
                <a:latin typeface="Arial Narrow" panose="020B0606020202030204" pitchFamily="34" charset="0"/>
              </a:rPr>
              <a:t>РОНЦ им. Н.Н. Блохина </a:t>
            </a:r>
          </a:p>
          <a:p>
            <a:pPr marL="0" indent="0">
              <a:buNone/>
            </a:pPr>
            <a:r>
              <a:rPr lang="ru-RU" sz="7400" dirty="0">
                <a:latin typeface="Arial Narrow" panose="020B0606020202030204" pitchFamily="34" charset="0"/>
              </a:rPr>
              <a:t>•РКНПК </a:t>
            </a:r>
          </a:p>
          <a:p>
            <a:pPr marL="0" indent="0">
              <a:buNone/>
            </a:pPr>
            <a:r>
              <a:rPr lang="ru-RU" sz="7400" dirty="0">
                <a:latin typeface="Arial Narrow" panose="020B0606020202030204" pitchFamily="34" charset="0"/>
              </a:rPr>
              <a:t>•НИИ нейрохирургии  </a:t>
            </a:r>
            <a:r>
              <a:rPr lang="ru-RU" sz="7400" dirty="0" smtClean="0">
                <a:latin typeface="Arial Narrow" panose="020B0606020202030204" pitchFamily="34" charset="0"/>
              </a:rPr>
              <a:t>  </a:t>
            </a:r>
            <a:r>
              <a:rPr lang="ru-RU" sz="7400" dirty="0">
                <a:latin typeface="Arial Narrow" panose="020B0606020202030204" pitchFamily="34" charset="0"/>
              </a:rPr>
              <a:t>им. академика   Н.Н. Бурденко </a:t>
            </a:r>
          </a:p>
          <a:p>
            <a:pPr marL="0" indent="0">
              <a:buNone/>
            </a:pPr>
            <a:r>
              <a:rPr lang="ru-RU" sz="7400" dirty="0">
                <a:latin typeface="Arial Narrow" panose="020B0606020202030204" pitchFamily="34" charset="0"/>
              </a:rPr>
              <a:t>• НЦЗД </a:t>
            </a:r>
          </a:p>
          <a:p>
            <a:pPr marL="0" indent="0">
              <a:buNone/>
            </a:pPr>
            <a:r>
              <a:rPr lang="ru-RU" sz="7400" dirty="0">
                <a:latin typeface="Arial Narrow" panose="020B0606020202030204" pitchFamily="34" charset="0"/>
              </a:rPr>
              <a:t>• </a:t>
            </a:r>
            <a:r>
              <a:rPr lang="ru-RU" sz="96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ГНИЦ ПМ </a:t>
            </a:r>
            <a:endParaRPr lang="ru-RU" sz="9600" b="1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7400" dirty="0">
                <a:latin typeface="Arial Narrow" panose="020B0606020202030204" pitchFamily="34" charset="0"/>
              </a:rPr>
              <a:t>• РНЦ </a:t>
            </a:r>
            <a:r>
              <a:rPr lang="ru-RU" sz="7400" dirty="0" err="1">
                <a:latin typeface="Arial Narrow" panose="020B0606020202030204" pitchFamily="34" charset="0"/>
              </a:rPr>
              <a:t>МРиК</a:t>
            </a:r>
            <a:r>
              <a:rPr lang="ru-RU" sz="7400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7400" dirty="0">
                <a:latin typeface="Arial Narrow" panose="020B0606020202030204" pitchFamily="34" charset="0"/>
              </a:rPr>
              <a:t>• НЦССХ им. А.Н. Бакулева  </a:t>
            </a:r>
          </a:p>
          <a:p>
            <a:pPr marL="0" indent="0">
              <a:buNone/>
            </a:pPr>
            <a:r>
              <a:rPr lang="ru-RU" sz="7400" dirty="0">
                <a:latin typeface="Arial Narrow" panose="020B0606020202030204" pitchFamily="34" charset="0"/>
              </a:rPr>
              <a:t>• ЦИТО им. Н.Н. </a:t>
            </a:r>
            <a:r>
              <a:rPr lang="ru-RU" sz="7400" dirty="0" err="1">
                <a:latin typeface="Arial Narrow" panose="020B0606020202030204" pitchFamily="34" charset="0"/>
              </a:rPr>
              <a:t>Приорова</a:t>
            </a:r>
            <a:r>
              <a:rPr lang="ru-RU" sz="7400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7400" dirty="0">
                <a:latin typeface="Arial Narrow" panose="020B0606020202030204" pitchFamily="34" charset="0"/>
              </a:rPr>
              <a:t>• ННИИПК им. акад. Е.Н. Мешалкина </a:t>
            </a:r>
          </a:p>
          <a:p>
            <a:pPr marL="0" indent="0">
              <a:buNone/>
            </a:pPr>
            <a:r>
              <a:rPr lang="ru-RU" sz="7400" dirty="0">
                <a:latin typeface="Arial Narrow" panose="020B0606020202030204" pitchFamily="34" charset="0"/>
              </a:rPr>
              <a:t>• ГНЦДК  </a:t>
            </a:r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289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Персональный дистанционный мониторинг </a:t>
            </a:r>
            <a:br>
              <a:rPr lang="ru-RU" sz="3200" b="1" dirty="0">
                <a:latin typeface="Arial Narrow" panose="020B0606020202030204" pitchFamily="34" charset="0"/>
              </a:rPr>
            </a:br>
            <a:r>
              <a:rPr lang="ru-RU" sz="3200" b="1" dirty="0">
                <a:latin typeface="Arial Narrow" panose="020B0606020202030204" pitchFamily="34" charset="0"/>
              </a:rPr>
              <a:t>состояния здоровья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Пилотные проекты, выполненные в 2016 году:</a:t>
            </a:r>
          </a:p>
          <a:p>
            <a:pPr marL="0" indent="0">
              <a:buNone/>
            </a:pP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«</a:t>
            </a:r>
            <a:r>
              <a:rPr lang="ru-RU" sz="2000" dirty="0">
                <a:latin typeface="Arial Narrow" panose="020B0606020202030204" pitchFamily="34" charset="0"/>
              </a:rPr>
              <a:t>НОРМА – САХАР»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ДИСПАНСЕРНОЕ НАБЛЮДЕНИЕ «АРТЕРИАЛЬНОЕ ДАВЛЕНИЕ»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ДИСТАНЦИОННЫЙ СКРИНИНГ РАКА МОЛОЧНОЙ ЖЕЛЕЗЫ</a:t>
            </a:r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71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marL="0" indent="0"/>
            <a:r>
              <a:rPr lang="ru-RU" sz="3600" b="1" dirty="0">
                <a:latin typeface="Arial Narrow" panose="020B0606020202030204" pitchFamily="34" charset="0"/>
              </a:rPr>
              <a:t>Пилотный проект </a:t>
            </a:r>
            <a:r>
              <a:rPr lang="ru-RU" sz="3600" b="1" dirty="0" smtClean="0">
                <a:latin typeface="Arial Narrow" panose="020B0606020202030204" pitchFamily="34" charset="0"/>
              </a:rPr>
              <a:t/>
            </a:r>
            <a:br>
              <a:rPr lang="ru-RU" sz="3600" b="1" dirty="0" smtClean="0">
                <a:latin typeface="Arial Narrow" panose="020B0606020202030204" pitchFamily="34" charset="0"/>
              </a:rPr>
            </a:br>
            <a:r>
              <a:rPr lang="ru-RU" sz="2800" b="1" dirty="0" smtClean="0">
                <a:latin typeface="Arial Narrow" panose="020B0606020202030204" pitchFamily="34" charset="0"/>
              </a:rPr>
              <a:t>«</a:t>
            </a:r>
            <a:r>
              <a:rPr lang="ru-RU" sz="2800" b="1" dirty="0">
                <a:latin typeface="Arial Narrow" panose="020B0606020202030204" pitchFamily="34" charset="0"/>
              </a:rPr>
              <a:t>Дистанционное диспансерное </a:t>
            </a:r>
            <a:r>
              <a:rPr lang="ru-RU" sz="2800" b="1" dirty="0" smtClean="0">
                <a:latin typeface="Arial Narrow" panose="020B0606020202030204" pitchFamily="34" charset="0"/>
              </a:rPr>
              <a:t>наблюдение «АД»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Arial Narrow" panose="020B0606020202030204" pitchFamily="34" charset="0"/>
              </a:rPr>
              <a:t>Площадка </a:t>
            </a:r>
            <a:r>
              <a:rPr lang="ru-RU" b="1" dirty="0">
                <a:latin typeface="Arial Narrow" panose="020B0606020202030204" pitchFamily="34" charset="0"/>
              </a:rPr>
              <a:t>реализации проекта:   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ФГБУ «Государственный научно-исследовательский центр  </a:t>
            </a:r>
            <a:r>
              <a:rPr lang="ru-RU" dirty="0" smtClean="0">
                <a:latin typeface="Arial Narrow" panose="020B0606020202030204" pitchFamily="34" charset="0"/>
              </a:rPr>
              <a:t>профилактической  </a:t>
            </a:r>
            <a:r>
              <a:rPr lang="ru-RU" dirty="0">
                <a:latin typeface="Arial Narrow" panose="020B0606020202030204" pitchFamily="34" charset="0"/>
              </a:rPr>
              <a:t>медицины» Минздрава России 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r>
              <a:rPr lang="ru-RU" b="1" dirty="0">
                <a:latin typeface="Arial Narrow" panose="020B0606020202030204" pitchFamily="34" charset="0"/>
              </a:rPr>
              <a:t>Способ передачи данных: 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С использованием тонометра с GSM-модулем. </a:t>
            </a:r>
          </a:p>
          <a:p>
            <a:pPr marL="0" indent="0">
              <a:buNone/>
            </a:pPr>
            <a:r>
              <a:rPr lang="ru-RU" b="1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r>
              <a:rPr lang="ru-RU" b="1" dirty="0">
                <a:latin typeface="Arial Narrow" panose="020B0606020202030204" pitchFamily="34" charset="0"/>
              </a:rPr>
              <a:t>Механизм реализации:  </a:t>
            </a:r>
            <a:r>
              <a:rPr lang="ru-RU" dirty="0" smtClean="0">
                <a:latin typeface="Arial Narrow" panose="020B0606020202030204" pitchFamily="34" charset="0"/>
              </a:rPr>
              <a:t>Проведение  </a:t>
            </a:r>
            <a:r>
              <a:rPr lang="ru-RU" dirty="0">
                <a:latin typeface="Arial Narrow" panose="020B0606020202030204" pitchFamily="34" charset="0"/>
              </a:rPr>
              <a:t>исследования  в  3  регионах  по  дистанционному  диспансерному  наблюдению </a:t>
            </a:r>
            <a:r>
              <a:rPr lang="ru-RU" dirty="0" smtClean="0">
                <a:latin typeface="Arial Narrow" panose="020B0606020202030204" pitchFamily="34" charset="0"/>
              </a:rPr>
              <a:t>пациентов  </a:t>
            </a:r>
            <a:r>
              <a:rPr lang="ru-RU" dirty="0">
                <a:latin typeface="Arial Narrow" panose="020B0606020202030204" pitchFamily="34" charset="0"/>
              </a:rPr>
              <a:t>с  хроническими  неинфекционными  заболеваниями  на  примере  артериальной </a:t>
            </a:r>
            <a:r>
              <a:rPr lang="ru-RU" dirty="0" smtClean="0">
                <a:latin typeface="Arial Narrow" panose="020B0606020202030204" pitchFamily="34" charset="0"/>
              </a:rPr>
              <a:t>гипертензии  </a:t>
            </a: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b="1" dirty="0">
                <a:latin typeface="Arial Narrow" panose="020B0606020202030204" pitchFamily="34" charset="0"/>
              </a:rPr>
              <a:t>Задачи: 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• разработка алгоритма внедрения системы дистанционного диспансерного наблюдения;  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• разработка  предложений  по  </a:t>
            </a:r>
            <a:r>
              <a:rPr lang="ru-RU" dirty="0" smtClean="0">
                <a:latin typeface="Arial Narrow" panose="020B0606020202030204" pitchFamily="34" charset="0"/>
              </a:rPr>
              <a:t>включению </a:t>
            </a:r>
            <a:r>
              <a:rPr lang="ru-RU" dirty="0">
                <a:latin typeface="Arial Narrow" panose="020B0606020202030204" pitchFamily="34" charset="0"/>
              </a:rPr>
              <a:t>медицинских  услуг  в  формате  дистанционного </a:t>
            </a:r>
            <a:r>
              <a:rPr lang="ru-RU" dirty="0" smtClean="0">
                <a:latin typeface="Arial Narrow" panose="020B0606020202030204" pitchFamily="34" charset="0"/>
              </a:rPr>
              <a:t>диспансерного </a:t>
            </a:r>
            <a:r>
              <a:rPr lang="ru-RU" dirty="0">
                <a:latin typeface="Arial Narrow" panose="020B0606020202030204" pitchFamily="34" charset="0"/>
              </a:rPr>
              <a:t>наблюдения в программу ОМС </a:t>
            </a:r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62364" y="6570059"/>
            <a:ext cx="7128792" cy="210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Бойко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</a:rPr>
              <a:t>Е.Л.: "Построение телемедицинской системы в России: вызовы и перспективы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», </a:t>
            </a:r>
            <a:r>
              <a:rPr lang="en-US" sz="900" dirty="0">
                <a:solidFill>
                  <a:schemeClr val="tx1"/>
                </a:solidFill>
                <a:latin typeface="Arial Narrow" panose="020B0606020202030204" pitchFamily="34" charset="0"/>
              </a:rPr>
              <a:t>http://portal.egisz.rosminzdrav.ru/materials/page2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ru-RU" sz="2800" b="1" dirty="0">
                <a:latin typeface="Arial Narrow" panose="020B0606020202030204" pitchFamily="34" charset="0"/>
              </a:rPr>
              <a:t>Пилотный проект  </a:t>
            </a:r>
            <a:br>
              <a:rPr lang="ru-RU" sz="2800" b="1" dirty="0">
                <a:latin typeface="Arial Narrow" panose="020B0606020202030204" pitchFamily="34" charset="0"/>
              </a:rPr>
            </a:br>
            <a:r>
              <a:rPr lang="ru-RU" sz="2800" b="1" dirty="0">
                <a:latin typeface="Arial Narrow" panose="020B0606020202030204" pitchFamily="34" charset="0"/>
              </a:rPr>
              <a:t>«Дистанционный скрининг рака молочной железы»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Arial Narrow" panose="020B0606020202030204" pitchFamily="34" charset="0"/>
              </a:rPr>
              <a:t>Площадка </a:t>
            </a:r>
            <a:r>
              <a:rPr lang="ru-RU" sz="1600" b="1" dirty="0">
                <a:latin typeface="Arial Narrow" panose="020B0606020202030204" pitchFamily="34" charset="0"/>
              </a:rPr>
              <a:t>реализации проекта:   </a:t>
            </a:r>
          </a:p>
          <a:p>
            <a:pPr marL="0" indent="0">
              <a:buNone/>
            </a:pPr>
            <a:r>
              <a:rPr lang="ru-RU" sz="1600" dirty="0">
                <a:latin typeface="Arial Narrow" panose="020B0606020202030204" pitchFamily="34" charset="0"/>
              </a:rPr>
              <a:t>ФГБУ «Российский онкологический научный центр имени Н.Н. Блохина»  </a:t>
            </a:r>
            <a:r>
              <a:rPr lang="ru-RU" sz="1600" dirty="0" smtClean="0">
                <a:latin typeface="Arial Narrow" panose="020B0606020202030204" pitchFamily="34" charset="0"/>
              </a:rPr>
              <a:t>Минздрава </a:t>
            </a:r>
            <a:r>
              <a:rPr lang="ru-RU" sz="1600" dirty="0">
                <a:latin typeface="Arial Narrow" panose="020B0606020202030204" pitchFamily="34" charset="0"/>
              </a:rPr>
              <a:t>России </a:t>
            </a:r>
            <a:endParaRPr lang="ru-RU" sz="16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 Narrow" panose="020B0606020202030204" pitchFamily="34" charset="0"/>
              </a:rPr>
              <a:t>Задачи: </a:t>
            </a:r>
          </a:p>
          <a:p>
            <a:pPr marL="0" indent="0">
              <a:buNone/>
            </a:pPr>
            <a:r>
              <a:rPr lang="ru-RU" sz="1600" dirty="0">
                <a:latin typeface="Arial Narrow" panose="020B0606020202030204" pitchFamily="34" charset="0"/>
              </a:rPr>
              <a:t>• повышение точности интерпретации исследований за счет использования  </a:t>
            </a:r>
          </a:p>
          <a:p>
            <a:pPr marL="0" indent="0">
              <a:buNone/>
            </a:pPr>
            <a:r>
              <a:rPr lang="ru-RU" sz="1600" dirty="0">
                <a:latin typeface="Arial Narrow" panose="020B0606020202030204" pitchFamily="34" charset="0"/>
              </a:rPr>
              <a:t>«Второго мнения»; </a:t>
            </a:r>
          </a:p>
          <a:p>
            <a:pPr marL="0" indent="0">
              <a:buNone/>
            </a:pPr>
            <a:r>
              <a:rPr lang="ru-RU" sz="1600" dirty="0">
                <a:latin typeface="Arial Narrow" panose="020B0606020202030204" pitchFamily="34" charset="0"/>
              </a:rPr>
              <a:t>• обмен  опытом  между  специалистами  в  процессе  регулярного  взаимодействия  при  постановке </a:t>
            </a:r>
            <a:r>
              <a:rPr lang="ru-RU" sz="1600" dirty="0" smtClean="0">
                <a:latin typeface="Arial Narrow" panose="020B0606020202030204" pitchFamily="34" charset="0"/>
              </a:rPr>
              <a:t>диагноза</a:t>
            </a:r>
            <a:r>
              <a:rPr lang="ru-RU" sz="1600" dirty="0">
                <a:latin typeface="Arial Narrow" panose="020B0606020202030204" pitchFamily="34" charset="0"/>
              </a:rPr>
              <a:t>. 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endParaRPr lang="ru-RU" sz="16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 Narrow" panose="020B0606020202030204" pitchFamily="34" charset="0"/>
              </a:rPr>
              <a:t>Механизм реализации:  </a:t>
            </a:r>
          </a:p>
          <a:p>
            <a:pPr marL="0" indent="0">
              <a:buNone/>
            </a:pPr>
            <a:r>
              <a:rPr lang="ru-RU" sz="1600" dirty="0">
                <a:latin typeface="Arial Narrow" panose="020B0606020202030204" pitchFamily="34" charset="0"/>
              </a:rPr>
              <a:t>• проведение  инвентаризации  имеющегося  оборудования  в  регионах-участниках  проекта, </a:t>
            </a:r>
          </a:p>
          <a:p>
            <a:pPr marL="0" indent="0">
              <a:buNone/>
            </a:pPr>
            <a:r>
              <a:rPr lang="ru-RU" sz="1600" dirty="0">
                <a:latin typeface="Arial Narrow" panose="020B0606020202030204" pitchFamily="34" charset="0"/>
              </a:rPr>
              <a:t>определение форматов передаваемых данных; </a:t>
            </a:r>
          </a:p>
          <a:p>
            <a:pPr marL="0" indent="0">
              <a:buNone/>
            </a:pPr>
            <a:r>
              <a:rPr lang="ru-RU" sz="1600" dirty="0">
                <a:latin typeface="Arial Narrow" panose="020B0606020202030204" pitchFamily="34" charset="0"/>
              </a:rPr>
              <a:t>• разработка и внедрение аппаратно-программного комплекса для приема результатов </a:t>
            </a:r>
            <a:r>
              <a:rPr lang="ru-RU" sz="1600" dirty="0" err="1">
                <a:latin typeface="Arial Narrow" panose="020B0606020202030204" pitchFamily="34" charset="0"/>
              </a:rPr>
              <a:t>скрининговых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1600" dirty="0">
                <a:latin typeface="Arial Narrow" panose="020B0606020202030204" pitchFamily="34" charset="0"/>
              </a:rPr>
              <a:t>исследований и выдержек из историй болезни (серверная часть); </a:t>
            </a:r>
          </a:p>
          <a:p>
            <a:pPr marL="0" indent="0">
              <a:buNone/>
            </a:pPr>
            <a:r>
              <a:rPr lang="ru-RU" sz="1600" dirty="0">
                <a:latin typeface="Arial Narrow" panose="020B0606020202030204" pitchFamily="34" charset="0"/>
              </a:rPr>
              <a:t>• разработка регламентов и соглашений информационного обмена для регионов-участников; </a:t>
            </a:r>
          </a:p>
          <a:p>
            <a:pPr marL="0" indent="0">
              <a:buNone/>
            </a:pPr>
            <a:r>
              <a:rPr lang="ru-RU" sz="1600" dirty="0">
                <a:latin typeface="Arial Narrow" panose="020B0606020202030204" pitchFamily="34" charset="0"/>
              </a:rPr>
              <a:t>• опытная эксплуатация механизма в 9 пилотных регионах с фиксацией проблемных моментов.</a:t>
            </a:r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62364" y="6570059"/>
            <a:ext cx="7128792" cy="210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Бойко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</a:rPr>
              <a:t>Е.Л.: "Построение телемедицинской системы в России: вызовы и перспективы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», </a:t>
            </a:r>
            <a:r>
              <a:rPr lang="en-US" sz="900" dirty="0">
                <a:solidFill>
                  <a:schemeClr val="tx1"/>
                </a:solidFill>
                <a:latin typeface="Arial Narrow" panose="020B0606020202030204" pitchFamily="34" charset="0"/>
              </a:rPr>
              <a:t>http://portal.egisz.rosminzdrav.ru/materials/page2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Назначение телемедицинских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Повышение качества и доступности медицинских услуг;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Возможность </a:t>
            </a:r>
            <a:r>
              <a:rPr lang="ru-RU" dirty="0">
                <a:latin typeface="Arial Narrow" panose="020B0606020202030204" pitchFamily="34" charset="0"/>
              </a:rPr>
              <a:t>организации лечебно- профилактических мероприятий по месту нахождения больного;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Компенсация </a:t>
            </a:r>
            <a:r>
              <a:rPr lang="ru-RU" dirty="0">
                <a:latin typeface="Arial Narrow" panose="020B0606020202030204" pitchFamily="34" charset="0"/>
              </a:rPr>
              <a:t>нехватки квалифицированных кадров в отдаленных медицинских учреждениях;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Оказание </a:t>
            </a:r>
            <a:r>
              <a:rPr lang="ru-RU" dirty="0">
                <a:latin typeface="Arial Narrow" panose="020B0606020202030204" pitchFamily="34" charset="0"/>
              </a:rPr>
              <a:t>оперативной консультационной поддержки медицинским службам;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Формирование </a:t>
            </a:r>
            <a:r>
              <a:rPr lang="ru-RU" dirty="0">
                <a:latin typeface="Arial Narrow" panose="020B0606020202030204" pitchFamily="34" charset="0"/>
              </a:rPr>
              <a:t>базы данных для анализа, мониторинга и прогнозирования состояния здоровья </a:t>
            </a:r>
            <a:r>
              <a:rPr lang="ru-RU" dirty="0" smtClean="0">
                <a:latin typeface="Arial Narrow" panose="020B0606020202030204" pitchFamily="34" charset="0"/>
              </a:rPr>
              <a:t>населения.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…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5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999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Arial Narrow" panose="020B0606020202030204" pitchFamily="34" charset="0"/>
              </a:rPr>
              <a:t>Пилотный проект «Норма-сахар»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>
                <a:latin typeface="Arial Narrow" panose="020B0606020202030204" pitchFamily="34" charset="0"/>
              </a:rPr>
              <a:t>Площадка реализации проекта:   </a:t>
            </a:r>
          </a:p>
          <a:p>
            <a:pPr marL="0" indent="0" algn="just">
              <a:buNone/>
            </a:pPr>
            <a:r>
              <a:rPr lang="ru-RU" sz="1600" dirty="0">
                <a:latin typeface="Arial Narrow" panose="020B0606020202030204" pitchFamily="34" charset="0"/>
              </a:rPr>
              <a:t>ФГБУ «Эндокринологический научный центр» Минздрава России </a:t>
            </a:r>
          </a:p>
          <a:p>
            <a:pPr marL="0" indent="0" algn="just">
              <a:buNone/>
            </a:pP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latin typeface="Arial Narrow" panose="020B0606020202030204" pitchFamily="34" charset="0"/>
              </a:rPr>
              <a:t>Механизм </a:t>
            </a:r>
            <a:r>
              <a:rPr lang="ru-RU" sz="1600" b="1" dirty="0">
                <a:latin typeface="Arial Narrow" panose="020B0606020202030204" pitchFamily="34" charset="0"/>
              </a:rPr>
              <a:t>реализации:  </a:t>
            </a:r>
          </a:p>
          <a:p>
            <a:pPr marL="0" indent="0" algn="just">
              <a:buNone/>
            </a:pPr>
            <a:r>
              <a:rPr lang="ru-RU" sz="1600" dirty="0">
                <a:latin typeface="Arial Narrow" panose="020B0606020202030204" pitchFamily="34" charset="0"/>
              </a:rPr>
              <a:t>Ведение электронного дневника самоконтроля пациентов, больных сахарным диабетом с использованием </a:t>
            </a:r>
            <a:r>
              <a:rPr lang="ru-RU" sz="1600" dirty="0" smtClean="0">
                <a:latin typeface="Arial Narrow" panose="020B0606020202030204" pitchFamily="34" charset="0"/>
              </a:rPr>
              <a:t>системы </a:t>
            </a:r>
            <a:r>
              <a:rPr lang="ru-RU" sz="1600" dirty="0">
                <a:latin typeface="Arial Narrow" panose="020B0606020202030204" pitchFamily="34" charset="0"/>
              </a:rPr>
              <a:t>«Норма-сахар» </a:t>
            </a:r>
          </a:p>
          <a:p>
            <a:pPr marL="0" indent="0" algn="just">
              <a:buNone/>
            </a:pP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latin typeface="Arial Narrow" panose="020B0606020202030204" pitchFamily="34" charset="0"/>
              </a:rPr>
              <a:t>Задачи</a:t>
            </a:r>
            <a:r>
              <a:rPr lang="ru-RU" sz="1600" b="1" dirty="0">
                <a:latin typeface="Arial Narrow" panose="020B0606020202030204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ru-RU" sz="1600" dirty="0">
                <a:latin typeface="Arial Narrow" panose="020B0606020202030204" pitchFamily="34" charset="0"/>
              </a:rPr>
              <a:t>• оценить  эффективность  и  безопасность  применения  телекоммуникационных  технологий  для  ведения </a:t>
            </a:r>
            <a:r>
              <a:rPr lang="ru-RU" sz="1600" dirty="0" smtClean="0">
                <a:latin typeface="Arial Narrow" panose="020B0606020202030204" pitchFamily="34" charset="0"/>
              </a:rPr>
              <a:t>пациентов </a:t>
            </a:r>
            <a:r>
              <a:rPr lang="ru-RU" sz="1600" dirty="0">
                <a:latin typeface="Arial Narrow" panose="020B0606020202030204" pitchFamily="34" charset="0"/>
              </a:rPr>
              <a:t>с сахарным диабетом в режиме дистанционной консультации; </a:t>
            </a:r>
          </a:p>
          <a:p>
            <a:pPr marL="0" indent="0" algn="just">
              <a:buNone/>
            </a:pPr>
            <a:r>
              <a:rPr lang="ru-RU" sz="1600" dirty="0">
                <a:latin typeface="Arial Narrow" panose="020B0606020202030204" pitchFamily="34" charset="0"/>
              </a:rPr>
              <a:t>• отработать  механизмы  юридически  значимой  идентификации  лечащего  врача  и  пациента,  а  также </a:t>
            </a:r>
            <a:r>
              <a:rPr lang="ru-RU" sz="1600" dirty="0" smtClean="0">
                <a:latin typeface="Arial Narrow" panose="020B0606020202030204" pitchFamily="34" charset="0"/>
              </a:rPr>
              <a:t>механизмы </a:t>
            </a:r>
            <a:r>
              <a:rPr lang="ru-RU" sz="1600" dirty="0">
                <a:latin typeface="Arial Narrow" panose="020B0606020202030204" pitchFamily="34" charset="0"/>
              </a:rPr>
              <a:t>обмена персональной медицинской информацией между пациентом и лечащим врачом в </a:t>
            </a:r>
            <a:r>
              <a:rPr lang="ru-RU" sz="1600" dirty="0" smtClean="0">
                <a:latin typeface="Arial Narrow" panose="020B0606020202030204" pitchFamily="34" charset="0"/>
              </a:rPr>
              <a:t>режиме </a:t>
            </a:r>
            <a:r>
              <a:rPr lang="ru-RU" sz="1600" dirty="0">
                <a:latin typeface="Arial Narrow" panose="020B0606020202030204" pitchFamily="34" charset="0"/>
              </a:rPr>
              <a:t>дистанционной консультации; </a:t>
            </a:r>
          </a:p>
          <a:p>
            <a:pPr marL="0" indent="0" algn="just">
              <a:buNone/>
            </a:pPr>
            <a:r>
              <a:rPr lang="ru-RU" sz="1600" dirty="0">
                <a:latin typeface="Arial Narrow" panose="020B0606020202030204" pitchFamily="34" charset="0"/>
              </a:rPr>
              <a:t>• отработать  алгоритмы  и  правила  ведения  медицинской  документации  в  МО  при  осуществлении </a:t>
            </a:r>
            <a:r>
              <a:rPr lang="ru-RU" sz="1600" dirty="0" smtClean="0">
                <a:latin typeface="Arial Narrow" panose="020B0606020202030204" pitchFamily="34" charset="0"/>
              </a:rPr>
              <a:t>дистанционного </a:t>
            </a:r>
            <a:r>
              <a:rPr lang="ru-RU" sz="1600" dirty="0">
                <a:latin typeface="Arial Narrow" panose="020B0606020202030204" pitchFamily="34" charset="0"/>
              </a:rPr>
              <a:t>наблюдения и ведения пациентов с сахарным диабетом; </a:t>
            </a:r>
          </a:p>
          <a:p>
            <a:pPr marL="0" indent="0" algn="just">
              <a:buNone/>
            </a:pPr>
            <a:r>
              <a:rPr lang="ru-RU" sz="1600" dirty="0">
                <a:latin typeface="Arial Narrow" panose="020B0606020202030204" pitchFamily="34" charset="0"/>
              </a:rPr>
              <a:t>• разработать  рекомендации  по  дистанционному  наблюдению  и  ведению  пациентов  с  сахарным </a:t>
            </a:r>
          </a:p>
          <a:p>
            <a:pPr marL="0" indent="0" algn="just">
              <a:buNone/>
            </a:pPr>
            <a:r>
              <a:rPr lang="ru-RU" sz="1600" dirty="0">
                <a:latin typeface="Arial Narrow" panose="020B0606020202030204" pitchFamily="34" charset="0"/>
              </a:rPr>
              <a:t>диабетом;</a:t>
            </a:r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62364" y="6570059"/>
            <a:ext cx="7128792" cy="210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Бойко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</a:rPr>
              <a:t>Е.Л.: "Построение телемедицинской системы в России: вызовы и перспективы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», </a:t>
            </a:r>
            <a:r>
              <a:rPr lang="en-US" sz="900" dirty="0">
                <a:solidFill>
                  <a:schemeClr val="tx1"/>
                </a:solidFill>
                <a:latin typeface="Arial Narrow" panose="020B0606020202030204" pitchFamily="34" charset="0"/>
              </a:rPr>
              <a:t>http://portal.egisz.rosminzdrav.ru/materials/page2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>Телемедицинская консультативная помощь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000" b="1" dirty="0" smtClean="0">
                <a:latin typeface="Arial Narrow" panose="020B0606020202030204" pitchFamily="34" charset="0"/>
              </a:rPr>
              <a:t>Виды:</a:t>
            </a:r>
          </a:p>
          <a:p>
            <a:pPr marL="171450" indent="-171450">
              <a:lnSpc>
                <a:spcPct val="110000"/>
              </a:lnSpc>
              <a:spcBef>
                <a:spcPts val="600"/>
              </a:spcBef>
            </a:pPr>
            <a:r>
              <a:rPr lang="ru-RU" sz="2000" dirty="0" smtClean="0">
                <a:latin typeface="Arial Narrow" panose="020B0606020202030204" pitchFamily="34" charset="0"/>
              </a:rPr>
              <a:t>Очно -  </a:t>
            </a:r>
            <a:r>
              <a:rPr lang="ru-RU" sz="2000" dirty="0">
                <a:latin typeface="Arial Narrow" panose="020B0606020202030204" pitchFamily="34" charset="0"/>
              </a:rPr>
              <a:t>в реальном масштабе времени в режиме видеоконференцсвязи;</a:t>
            </a:r>
          </a:p>
          <a:p>
            <a:pPr marL="171450" indent="-171450">
              <a:lnSpc>
                <a:spcPct val="110000"/>
              </a:lnSpc>
              <a:spcBef>
                <a:spcPts val="600"/>
              </a:spcBef>
            </a:pPr>
            <a:r>
              <a:rPr lang="ru-RU" sz="2000" dirty="0">
                <a:latin typeface="Arial Narrow" panose="020B0606020202030204" pitchFamily="34" charset="0"/>
              </a:rPr>
              <a:t>Заочно </a:t>
            </a:r>
            <a:r>
              <a:rPr lang="ru-RU" sz="2000" dirty="0">
                <a:latin typeface="Arial Narrow" panose="020B0606020202030204" pitchFamily="34" charset="0"/>
              </a:rPr>
              <a:t>- </a:t>
            </a:r>
            <a:r>
              <a:rPr lang="ru-RU" sz="2000" dirty="0">
                <a:latin typeface="Arial Narrow" panose="020B0606020202030204" pitchFamily="34" charset="0"/>
              </a:rPr>
              <a:t>посредством обмена электронной медицинской документацией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</a:p>
          <a:p>
            <a:pPr marL="171450" indent="-171450">
              <a:lnSpc>
                <a:spcPct val="110000"/>
              </a:lnSpc>
              <a:spcBef>
                <a:spcPts val="600"/>
              </a:spcBef>
            </a:pPr>
            <a:endParaRPr lang="ru-RU" sz="20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2000" b="1" dirty="0">
                <a:latin typeface="Arial Narrow" panose="020B0606020202030204" pitchFamily="34" charset="0"/>
              </a:rPr>
              <a:t>Условия </a:t>
            </a:r>
            <a:r>
              <a:rPr lang="ru-RU" sz="2000" b="1" dirty="0" smtClean="0">
                <a:latin typeface="Arial Narrow" panose="020B0606020202030204" pitchFamily="34" charset="0"/>
              </a:rPr>
              <a:t>оказания</a:t>
            </a:r>
            <a:r>
              <a:rPr lang="ru-RU" sz="2000" dirty="0" smtClean="0">
                <a:latin typeface="Arial Narrow" panose="020B0606020202030204" pitchFamily="34" charset="0"/>
              </a:rPr>
              <a:t>: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171450" indent="-171450">
              <a:lnSpc>
                <a:spcPct val="110000"/>
              </a:lnSpc>
              <a:spcBef>
                <a:spcPts val="600"/>
              </a:spcBef>
            </a:pPr>
            <a:r>
              <a:rPr lang="ru-RU" sz="2000" dirty="0">
                <a:latin typeface="Arial Narrow" panose="020B0606020202030204" pitchFamily="34" charset="0"/>
              </a:rPr>
              <a:t>Стационарно (в условиях, обеспечивающих круглосуточное медицинское наблюдение и лечение</a:t>
            </a:r>
            <a:r>
              <a:rPr lang="ru-RU" sz="2000" dirty="0" smtClean="0">
                <a:latin typeface="Arial Narrow" panose="020B0606020202030204" pitchFamily="34" charset="0"/>
              </a:rPr>
              <a:t>) - </a:t>
            </a:r>
            <a:r>
              <a:rPr lang="ru-RU" sz="2000" dirty="0">
                <a:latin typeface="Arial Narrow" panose="020B0606020202030204" pitchFamily="34" charset="0"/>
              </a:rPr>
              <a:t>пациент и лечащий врач находятся в медицинской организации;</a:t>
            </a:r>
          </a:p>
          <a:p>
            <a:pPr marL="171450" indent="-171450">
              <a:lnSpc>
                <a:spcPct val="110000"/>
              </a:lnSpc>
              <a:spcBef>
                <a:spcPts val="1200"/>
              </a:spcBef>
            </a:pPr>
            <a:r>
              <a:rPr lang="ru-RU" sz="2000" dirty="0">
                <a:latin typeface="Arial Narrow" panose="020B0606020202030204" pitchFamily="34" charset="0"/>
              </a:rPr>
              <a:t>Амбулаторно (в условиях, не предусматривающих круглосуточного медицинского наблюдения и лечения);</a:t>
            </a:r>
          </a:p>
          <a:p>
            <a:pPr marL="171450" indent="-171450">
              <a:lnSpc>
                <a:spcPct val="110000"/>
              </a:lnSpc>
              <a:spcBef>
                <a:spcPts val="1200"/>
              </a:spcBef>
            </a:pPr>
            <a:r>
              <a:rPr lang="ru-RU" sz="2000" dirty="0">
                <a:latin typeface="Arial Narrow" panose="020B0606020202030204" pitchFamily="34" charset="0"/>
              </a:rPr>
              <a:t>Вне медицинской организации - по месту вызова бригады скорой, в том числе скорой специализированной, медицинской помощи, а также в транспортном средстве при медицинской эвакуации;</a:t>
            </a:r>
          </a:p>
          <a:p>
            <a:pPr marL="0" indent="0">
              <a:lnSpc>
                <a:spcPct val="110000"/>
              </a:lnSpc>
              <a:buNone/>
            </a:pP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943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Телемедицинская консультативная помощь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b="1" dirty="0" smtClean="0">
                <a:latin typeface="Arial Narrow" panose="020B0606020202030204" pitchFamily="34" charset="0"/>
              </a:rPr>
              <a:t>Формы:</a:t>
            </a:r>
          </a:p>
          <a:p>
            <a:pPr marL="171450" indent="-171450">
              <a:spcBef>
                <a:spcPts val="600"/>
              </a:spcBef>
            </a:pPr>
            <a:r>
              <a:rPr lang="ru-RU" b="1" dirty="0" smtClean="0">
                <a:latin typeface="Arial Narrow" panose="020B0606020202030204" pitchFamily="34" charset="0"/>
              </a:rPr>
              <a:t>Экстренная </a:t>
            </a:r>
            <a:r>
              <a:rPr lang="ru-RU" b="1" dirty="0">
                <a:latin typeface="Arial Narrow" panose="020B0606020202030204" pitchFamily="34" charset="0"/>
              </a:rPr>
              <a:t>телемедицинская консультация </a:t>
            </a:r>
            <a:r>
              <a:rPr lang="ru-RU" dirty="0">
                <a:latin typeface="Arial Narrow" panose="020B0606020202030204" pitchFamily="34" charset="0"/>
              </a:rPr>
              <a:t> оказывается при внезапных острых заболеваниях, состояниях, обострении хронических заболеваний, представляющих угрозу жизни пациента (пострадавшего). Проводится врачами круглосуточных телемедицинских консультативных центров в течение не более 1 часа с момента обращения из телемедицинского консультативного пункта</a:t>
            </a:r>
            <a:r>
              <a:rPr lang="ru-RU" dirty="0" smtClean="0">
                <a:latin typeface="Arial Narrow" panose="020B0606020202030204" pitchFamily="34" charset="0"/>
              </a:rPr>
              <a:t>; </a:t>
            </a:r>
            <a:r>
              <a:rPr lang="ru-RU" dirty="0">
                <a:latin typeface="Arial Narrow" panose="020B0606020202030204" pitchFamily="34" charset="0"/>
              </a:rPr>
              <a:t>Оформление документов – в течение одного рабочего дня.</a:t>
            </a:r>
          </a:p>
          <a:p>
            <a:pPr marL="171450" indent="-171450">
              <a:spcBef>
                <a:spcPts val="1200"/>
              </a:spcBef>
            </a:pPr>
            <a:r>
              <a:rPr lang="ru-RU" b="1" dirty="0">
                <a:latin typeface="Arial Narrow" panose="020B0606020202030204" pitchFamily="34" charset="0"/>
              </a:rPr>
              <a:t>Неотложная телемедицинская консультация </a:t>
            </a:r>
            <a:r>
              <a:rPr lang="ru-RU" dirty="0">
                <a:latin typeface="Arial Narrow" panose="020B0606020202030204" pitchFamily="34" charset="0"/>
              </a:rPr>
              <a:t> оказывается при внезапных острых заболеваниях, состояниях, обострении хронических заболеваний без явных признаков угрозы жизни пациента (пострадавшего). Проводится  телемедицинскими консультативными центрами в течение не более 1 суток с момента обращения из телемедицинского консультативного пункта</a:t>
            </a:r>
            <a:r>
              <a:rPr lang="ru-RU" dirty="0" smtClean="0">
                <a:latin typeface="Arial Narrow" panose="020B0606020202030204" pitchFamily="34" charset="0"/>
              </a:rPr>
              <a:t>;</a:t>
            </a:r>
            <a:r>
              <a:rPr lang="ru-RU" dirty="0">
                <a:latin typeface="Arial Narrow" panose="020B0606020202030204" pitchFamily="34" charset="0"/>
              </a:rPr>
              <a:t> Оформление документов – в течение не более 2-х рабочих дней.</a:t>
            </a:r>
          </a:p>
          <a:p>
            <a:pPr marL="171450" indent="-171450">
              <a:spcBef>
                <a:spcPts val="1200"/>
              </a:spcBef>
            </a:pPr>
            <a:r>
              <a:rPr lang="ru-RU" b="1" dirty="0">
                <a:latin typeface="Arial Narrow" panose="020B0606020202030204" pitchFamily="34" charset="0"/>
              </a:rPr>
              <a:t>Плановая  телемедицинская консультация </a:t>
            </a:r>
            <a:r>
              <a:rPr lang="ru-RU" dirty="0">
                <a:latin typeface="Arial Narrow" panose="020B0606020202030204" pitchFamily="34" charset="0"/>
              </a:rPr>
              <a:t>оказывается при заболеваниях и состояниях, не сопровождающихся угрозой жизни пациента, не требующих экстренной и неотложной медицинской помощи, и отсрочка оказания которой на определённое время не повлечёт за собой ухудшение состояния пациента, угрозу его жизни и здоровью. Проводится  телемедицинскими консультативными центрами в течение 2-4 дней с момента обращения из телемедицинского консультативного пункта</a:t>
            </a:r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05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Телемедицинская консультативная </a:t>
            </a:r>
            <a:r>
              <a:rPr lang="ru-RU" sz="2400" b="1" dirty="0" smtClean="0">
                <a:latin typeface="Arial Narrow" panose="020B0606020202030204" pitchFamily="34" charset="0"/>
              </a:rPr>
              <a:t>помощь: показания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lvl="0" indent="-285750"/>
            <a:r>
              <a:rPr lang="ru-RU" sz="1800" dirty="0">
                <a:latin typeface="Arial Narrow" panose="020B0606020202030204" pitchFamily="34" charset="0"/>
              </a:rPr>
              <a:t>Плановые клинические случаи по профилям ФГБУ</a:t>
            </a:r>
            <a:r>
              <a:rPr lang="ru-RU" sz="1800" dirty="0" smtClean="0">
                <a:latin typeface="Arial Narrow" panose="020B0606020202030204" pitchFamily="34" charset="0"/>
              </a:rPr>
              <a:t>.</a:t>
            </a:r>
            <a:endParaRPr lang="ru-RU" sz="1800" dirty="0">
              <a:latin typeface="Arial Narrow" panose="020B0606020202030204" pitchFamily="34" charset="0"/>
            </a:endParaRPr>
          </a:p>
          <a:p>
            <a:pPr marL="285750" lvl="0" indent="-285750"/>
            <a:r>
              <a:rPr lang="ru-RU" sz="1800" dirty="0">
                <a:latin typeface="Arial Narrow" panose="020B0606020202030204" pitchFamily="34" charset="0"/>
              </a:rPr>
              <a:t>Дифференциальная диагностика клинических случаев с целью постановки или верификации диагноза</a:t>
            </a:r>
            <a:r>
              <a:rPr lang="ru-RU" sz="1800" dirty="0" smtClean="0">
                <a:latin typeface="Arial Narrow" panose="020B0606020202030204" pitchFamily="34" charset="0"/>
              </a:rPr>
              <a:t>.</a:t>
            </a:r>
            <a:endParaRPr lang="ru-RU" sz="1800" dirty="0">
              <a:latin typeface="Arial Narrow" panose="020B0606020202030204" pitchFamily="34" charset="0"/>
            </a:endParaRPr>
          </a:p>
          <a:p>
            <a:pPr marL="285750" lvl="0" indent="-285750"/>
            <a:r>
              <a:rPr lang="ru-RU" sz="1800" dirty="0">
                <a:latin typeface="Arial Narrow" panose="020B0606020202030204" pitchFamily="34" charset="0"/>
              </a:rPr>
              <a:t>Определение показаний для проведения медицинской реабилитации на различных этапах оказания медицинской помощи по профилям ФГБУ</a:t>
            </a:r>
            <a:r>
              <a:rPr lang="ru-RU" sz="1800" dirty="0" smtClean="0">
                <a:latin typeface="Arial Narrow" panose="020B0606020202030204" pitchFamily="34" charset="0"/>
              </a:rPr>
              <a:t>.</a:t>
            </a:r>
            <a:endParaRPr lang="ru-RU" sz="1800" dirty="0">
              <a:latin typeface="Arial Narrow" panose="020B0606020202030204" pitchFamily="34" charset="0"/>
            </a:endParaRPr>
          </a:p>
          <a:p>
            <a:pPr marL="285750" lvl="0" indent="-285750"/>
            <a:r>
              <a:rPr lang="ru-RU" sz="1800" dirty="0">
                <a:latin typeface="Arial Narrow" panose="020B0606020202030204" pitchFamily="34" charset="0"/>
              </a:rPr>
              <a:t>Определение методов диагностики и тактики лечения в редких, тяжелых или атипично протекающих заболеваниях</a:t>
            </a:r>
            <a:r>
              <a:rPr lang="ru-RU" sz="1800" dirty="0" smtClean="0">
                <a:latin typeface="Arial Narrow" panose="020B0606020202030204" pitchFamily="34" charset="0"/>
              </a:rPr>
              <a:t>.</a:t>
            </a:r>
            <a:endParaRPr lang="ru-RU" sz="1800" dirty="0">
              <a:latin typeface="Arial Narrow" panose="020B0606020202030204" pitchFamily="34" charset="0"/>
            </a:endParaRPr>
          </a:p>
          <a:p>
            <a:pPr marL="285750" lvl="0" indent="-285750"/>
            <a:r>
              <a:rPr lang="ru-RU" sz="1800" dirty="0">
                <a:latin typeface="Arial Narrow" panose="020B0606020202030204" pitchFamily="34" charset="0"/>
              </a:rPr>
              <a:t>Отсутствие в региональной клинике необходимого специалиста или достаточного клинического опыта для диагностики и лечения заболевания</a:t>
            </a:r>
            <a:r>
              <a:rPr lang="ru-RU" sz="1800" dirty="0" smtClean="0">
                <a:latin typeface="Arial Narrow" panose="020B0606020202030204" pitchFamily="34" charset="0"/>
              </a:rPr>
              <a:t>.</a:t>
            </a:r>
            <a:endParaRPr lang="ru-RU" sz="1800" dirty="0">
              <a:latin typeface="Arial Narrow" panose="020B0606020202030204" pitchFamily="34" charset="0"/>
            </a:endParaRPr>
          </a:p>
          <a:p>
            <a:pPr marL="285750" lvl="0" indent="-285750"/>
            <a:r>
              <a:rPr lang="ru-RU" sz="1800" dirty="0">
                <a:latin typeface="Arial Narrow" panose="020B0606020202030204" pitchFamily="34" charset="0"/>
              </a:rPr>
              <a:t>Необходимость выполнения нового или редкого вида хирургического вмешательства.</a:t>
            </a:r>
          </a:p>
          <a:p>
            <a:pPr marL="285750" lvl="0" indent="-285750"/>
            <a:r>
              <a:rPr lang="ru-RU" sz="1800" dirty="0">
                <a:latin typeface="Arial Narrow" panose="020B0606020202030204" pitchFamily="34" charset="0"/>
              </a:rPr>
              <a:t>Снижение экономико-финансовых затрат на диагностику и лечение пациента без ущерба для их качества и эффективности</a:t>
            </a:r>
            <a:r>
              <a:rPr lang="ru-RU" sz="1800" dirty="0" smtClean="0">
                <a:latin typeface="Arial Narrow" panose="020B0606020202030204" pitchFamily="34" charset="0"/>
              </a:rPr>
              <a:t>.</a:t>
            </a:r>
            <a:endParaRPr lang="ru-RU" sz="1800" dirty="0">
              <a:latin typeface="Arial Narrow" panose="020B0606020202030204" pitchFamily="34" charset="0"/>
            </a:endParaRPr>
          </a:p>
          <a:p>
            <a:pPr marL="285750" lvl="0" indent="-285750"/>
            <a:r>
              <a:rPr lang="ru-RU" sz="1800" dirty="0">
                <a:latin typeface="Arial Narrow" panose="020B0606020202030204" pitchFamily="34" charset="0"/>
              </a:rPr>
              <a:t>Поиск альтернативных путей решения клинической задачи</a:t>
            </a:r>
            <a:r>
              <a:rPr lang="ru-RU" sz="1800" dirty="0" smtClean="0">
                <a:latin typeface="Arial Narrow" panose="020B0606020202030204" pitchFamily="34" charset="0"/>
              </a:rPr>
              <a:t>.</a:t>
            </a:r>
            <a:endParaRPr lang="ru-RU" sz="1800" dirty="0">
              <a:latin typeface="Arial Narrow" panose="020B0606020202030204" pitchFamily="34" charset="0"/>
            </a:endParaRPr>
          </a:p>
          <a:p>
            <a:pPr marL="285750" lvl="0" indent="-285750"/>
            <a:r>
              <a:rPr lang="ru-RU" sz="1800" dirty="0">
                <a:latin typeface="Arial Narrow" panose="020B0606020202030204" pitchFamily="34" charset="0"/>
              </a:rPr>
              <a:t>Получение дополнительных знаний и умений по данной клинической проблеме.</a:t>
            </a:r>
          </a:p>
          <a:p>
            <a:pPr lvl="0"/>
            <a:endParaRPr lang="ru-RU" sz="1800" dirty="0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</a:pPr>
            <a:endParaRPr lang="ru-RU" sz="1800" dirty="0">
              <a:latin typeface="Arial Narrow" panose="020B0606020202030204" pitchFamily="34" charset="0"/>
            </a:endParaRPr>
          </a:p>
          <a:p>
            <a:pPr marL="171450" indent="-171450">
              <a:spcBef>
                <a:spcPts val="600"/>
              </a:spcBef>
            </a:pPr>
            <a:endParaRPr lang="ru-RU" sz="1800" dirty="0">
              <a:latin typeface="Arial Narrow" panose="020B0606020202030204" pitchFamily="34" charset="0"/>
            </a:endParaRPr>
          </a:p>
          <a:p>
            <a:pPr marL="171450" indent="-171450"/>
            <a:endParaRPr lang="ru-RU" sz="1800" dirty="0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800" dirty="0">
              <a:latin typeface="Arial Narrow" panose="020B0606020202030204" pitchFamily="34" charset="0"/>
            </a:endParaRPr>
          </a:p>
          <a:p>
            <a:r>
              <a:rPr lang="ru-RU" sz="1800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endParaRPr lang="ru-RU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405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Профили телемедицинских консультаций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47500" lnSpcReduction="20000"/>
          </a:bodyPr>
          <a:lstStyle/>
          <a:p>
            <a:pPr fontAlgn="t"/>
            <a:r>
              <a:rPr lang="ru-RU" dirty="0" smtClean="0">
                <a:latin typeface="Arial Narrow" panose="020B0606020202030204" pitchFamily="34" charset="0"/>
              </a:rPr>
              <a:t>Акушерство </a:t>
            </a:r>
            <a:r>
              <a:rPr lang="ru-RU" dirty="0">
                <a:latin typeface="Arial Narrow" panose="020B0606020202030204" pitchFamily="34" charset="0"/>
              </a:rPr>
              <a:t>и гинекология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Офтальмология</a:t>
            </a:r>
          </a:p>
          <a:p>
            <a:pPr fontAlgn="t"/>
            <a:r>
              <a:rPr lang="ru-RU" dirty="0" smtClean="0">
                <a:latin typeface="Arial Narrow" panose="020B0606020202030204" pitchFamily="34" charset="0"/>
              </a:rPr>
              <a:t>Анестезиология-реаниматология</a:t>
            </a:r>
            <a:endParaRPr lang="ru-RU" dirty="0">
              <a:latin typeface="Arial Narrow" panose="020B0606020202030204" pitchFamily="34" charset="0"/>
            </a:endParaRP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Патологическая анатомия</a:t>
            </a:r>
          </a:p>
          <a:p>
            <a:pPr fontAlgn="t"/>
            <a:r>
              <a:rPr lang="ru-RU" dirty="0" err="1">
                <a:latin typeface="Arial Narrow" panose="020B0606020202030204" pitchFamily="34" charset="0"/>
              </a:rPr>
              <a:t>Дерматовенерология</a:t>
            </a:r>
            <a:endParaRPr lang="ru-RU" dirty="0">
              <a:latin typeface="Arial Narrow" panose="020B0606020202030204" pitchFamily="34" charset="0"/>
            </a:endParaRP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Педиатрия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Детская хирургия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Психиатрия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Генетика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Рентгенология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Инфекционные болезни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Скорая медицинская помощь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Клиническая лабораторная диагностика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Судебно-медицинская экспертиза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Неврология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Терапия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Неонатология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Травматология и ортопедия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Общая врачебная практика (Семейная медицина)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Фтизиатрия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Онкология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Хирургия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Организация здравоохранения и общественное здоровье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Эндокринология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Оториноларингология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Общая гигиена 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Социальная гигиена и организация госсанэпидслужбы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Управление и экономика фармации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Эпидемиология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Фармацевтическая технология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Стоматология общей практики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Фармацевтическая химия и фармакология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Клиническая лабораторная диагностика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Управление сестринской деятельностью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Токсикология</a:t>
            </a:r>
          </a:p>
          <a:p>
            <a:pPr fontAlgn="t"/>
            <a:r>
              <a:rPr lang="ru-RU" dirty="0">
                <a:latin typeface="Arial Narrow" panose="020B0606020202030204" pitchFamily="34" charset="0"/>
              </a:rPr>
              <a:t>Генетика</a:t>
            </a:r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62364" y="6570059"/>
            <a:ext cx="7128792" cy="210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</a:rPr>
              <a:t>в соответствии с Приказом </a:t>
            </a:r>
            <a:r>
              <a:rPr lang="ru-RU" sz="9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Минздравсоцразвития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</a:rPr>
              <a:t> России от 23.04.2009 № 210н</a:t>
            </a:r>
          </a:p>
        </p:txBody>
      </p:sp>
    </p:spTree>
    <p:extLst>
      <p:ext uri="{BB962C8B-B14F-4D97-AF65-F5344CB8AC3E}">
        <p14:creationId xmlns:p14="http://schemas.microsoft.com/office/powerpoint/2010/main" val="683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Flag-map_of_Russ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7"/>
            <a:ext cx="9097866" cy="29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Телемедицинский центр</a:t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2800" b="1" dirty="0" smtClean="0">
                <a:latin typeface="Arial Narrow" panose="020B0606020202030204" pitchFamily="34" charset="0"/>
              </a:rPr>
              <a:t>ФГБУ «НМИЦ ПМ» Минздрава России: </a:t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2800" b="1" dirty="0" smtClean="0">
                <a:latin typeface="Arial Narrow" panose="020B0606020202030204" pitchFamily="34" charset="0"/>
              </a:rPr>
              <a:t>врач </a:t>
            </a:r>
            <a:r>
              <a:rPr lang="ru-RU" sz="2800" b="1" dirty="0">
                <a:latin typeface="Arial Narrow" panose="020B0606020202030204" pitchFamily="34" charset="0"/>
              </a:rPr>
              <a:t>-врач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305293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</a:rPr>
              <a:t>Организация дистанционных консультаций врачей (по </a:t>
            </a:r>
            <a:r>
              <a:rPr lang="ru-RU" dirty="0" smtClean="0">
                <a:latin typeface="Arial Narrow" panose="020B0606020202030204" pitchFamily="34" charset="0"/>
              </a:rPr>
              <a:t>профилю «Терапия» и «Профилактическая медицина»); </a:t>
            </a:r>
          </a:p>
          <a:p>
            <a:pPr algn="just"/>
            <a:r>
              <a:rPr lang="ru-RU" dirty="0" smtClean="0">
                <a:latin typeface="Arial Narrow" panose="020B0606020202030204" pitchFamily="34" charset="0"/>
              </a:rPr>
              <a:t>Дистанционный </a:t>
            </a:r>
            <a:r>
              <a:rPr lang="ru-RU" dirty="0">
                <a:latin typeface="Arial Narrow" panose="020B0606020202030204" pitchFamily="34" charset="0"/>
              </a:rPr>
              <a:t>мониторинг (телеметрия, диагностика); </a:t>
            </a:r>
            <a:endParaRPr lang="ru-RU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dirty="0" smtClean="0">
                <a:latin typeface="Arial Narrow" panose="020B0606020202030204" pitchFamily="34" charset="0"/>
              </a:rPr>
              <a:t>Дистанционная </a:t>
            </a:r>
            <a:r>
              <a:rPr lang="ru-RU" dirty="0">
                <a:latin typeface="Arial Narrow" panose="020B0606020202030204" pitchFamily="34" charset="0"/>
              </a:rPr>
              <a:t>профессиональная подготовка медицинского персонала; </a:t>
            </a:r>
            <a:endParaRPr lang="ru-RU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dirty="0" smtClean="0">
                <a:latin typeface="Arial Narrow" panose="020B0606020202030204" pitchFamily="34" charset="0"/>
              </a:rPr>
              <a:t>Проведение </a:t>
            </a:r>
            <a:r>
              <a:rPr lang="ru-RU" dirty="0">
                <a:latin typeface="Arial Narrow" panose="020B0606020202030204" pitchFamily="34" charset="0"/>
              </a:rPr>
              <a:t>медицинских конгрессов, форумов, </a:t>
            </a:r>
            <a:r>
              <a:rPr lang="ru-RU" dirty="0" smtClean="0">
                <a:latin typeface="Arial Narrow" panose="020B0606020202030204" pitchFamily="34" charset="0"/>
              </a:rPr>
              <a:t>совещаний, мастер-классов (1 раз в месяц), разбор клинических случаев(каждый четверг в 18:00), семинаров (2 раза в месяц).</a:t>
            </a:r>
          </a:p>
          <a:p>
            <a:pPr algn="just"/>
            <a:r>
              <a:rPr lang="ru-RU" dirty="0" smtClean="0">
                <a:latin typeface="Arial Narrow" panose="020B0606020202030204" pitchFamily="34" charset="0"/>
              </a:rPr>
              <a:t>Проведение </a:t>
            </a:r>
            <a:r>
              <a:rPr lang="ru-RU" dirty="0">
                <a:latin typeface="Arial Narrow" panose="020B0606020202030204" pitchFamily="34" charset="0"/>
              </a:rPr>
              <a:t>обучающих (демонстрационных) операционных </a:t>
            </a:r>
            <a:r>
              <a:rPr lang="ru-RU" dirty="0" smtClean="0">
                <a:latin typeface="Arial Narrow" panose="020B0606020202030204" pitchFamily="34" charset="0"/>
              </a:rPr>
              <a:t>сессий (2 раза в месяц).</a:t>
            </a:r>
          </a:p>
          <a:p>
            <a:pPr algn="just"/>
            <a:r>
              <a:rPr lang="ru-RU" dirty="0">
                <a:latin typeface="Arial Narrow" panose="020B0606020202030204" pitchFamily="34" charset="0"/>
              </a:rPr>
              <a:t>Проведение консилиума </a:t>
            </a:r>
            <a:r>
              <a:rPr lang="ru-RU" dirty="0" smtClean="0">
                <a:latin typeface="Arial Narrow" panose="020B0606020202030204" pitchFamily="34" charset="0"/>
              </a:rPr>
              <a:t>врачей;</a:t>
            </a:r>
          </a:p>
          <a:p>
            <a:pPr algn="just"/>
            <a:r>
              <a:rPr lang="ru-RU" dirty="0" smtClean="0">
                <a:latin typeface="Arial Narrow" panose="020B0606020202030204" pitchFamily="34" charset="0"/>
              </a:rPr>
              <a:t>Проведение </a:t>
            </a:r>
            <a:r>
              <a:rPr lang="ru-RU" dirty="0">
                <a:latin typeface="Arial Narrow" panose="020B0606020202030204" pitchFamily="34" charset="0"/>
              </a:rPr>
              <a:t>организационных собраний с участием удаленных слушателей; </a:t>
            </a:r>
            <a:endParaRPr lang="ru-RU" dirty="0" smtClean="0">
              <a:latin typeface="Arial Narrow" panose="020B0606020202030204" pitchFamily="34" charset="0"/>
            </a:endParaRP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2627784" y="5387615"/>
            <a:ext cx="4176464" cy="888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162 ЛПУ 3 уровня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Регионы, ГВС которых не предоставили информацию об медицинских </a:t>
            </a:r>
            <a:r>
              <a:rPr lang="ru-RU" sz="2400" b="1" dirty="0">
                <a:latin typeface="Arial Narrow" panose="020B0606020202030204" pitchFamily="34" charset="0"/>
              </a:rPr>
              <a:t>организациях 3-го уровня, подключенных к ФТМС</a:t>
            </a:r>
            <a:br>
              <a:rPr lang="ru-RU" sz="2400" b="1" dirty="0">
                <a:latin typeface="Arial Narrow" panose="020B0606020202030204" pitchFamily="34" charset="0"/>
              </a:rPr>
            </a:br>
            <a:r>
              <a:rPr lang="ru-RU" sz="1200" b="1" dirty="0" smtClean="0">
                <a:latin typeface="Arial Narrow" panose="020B0606020202030204" pitchFamily="34" charset="0"/>
              </a:rPr>
              <a:t>(для реализации п.4 </a:t>
            </a:r>
            <a:r>
              <a:rPr lang="ru-RU" sz="1200" b="1" dirty="0">
                <a:latin typeface="Arial Narrow" panose="020B0606020202030204" pitchFamily="34" charset="0"/>
              </a:rPr>
              <a:t>протокола совещания № 73/18/37 от 22.09.2017 на тему «О развитии федеральной телемедицинской сети</a:t>
            </a:r>
            <a:r>
              <a:rPr lang="ru-RU" sz="1200" b="1" dirty="0">
                <a:latin typeface="Arial Narrow" panose="020B0606020202030204" pitchFamily="34" charset="0"/>
              </a:rPr>
              <a:t>»)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 anchor="ctr">
            <a:normAutofit fontScale="62500" lnSpcReduction="20000"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Московская область             </a:t>
            </a:r>
          </a:p>
          <a:p>
            <a:r>
              <a:rPr lang="ru-RU" dirty="0">
                <a:latin typeface="Arial Narrow" panose="020B0606020202030204" pitchFamily="34" charset="0"/>
              </a:rPr>
              <a:t>Белгородская </a:t>
            </a:r>
            <a:r>
              <a:rPr lang="ru-RU" dirty="0" smtClean="0">
                <a:latin typeface="Arial Narrow" panose="020B0606020202030204" pitchFamily="34" charset="0"/>
              </a:rPr>
              <a:t>область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Курская </a:t>
            </a:r>
            <a:r>
              <a:rPr lang="ru-RU" dirty="0">
                <a:latin typeface="Arial Narrow" panose="020B0606020202030204" pitchFamily="34" charset="0"/>
              </a:rPr>
              <a:t>область</a:t>
            </a:r>
          </a:p>
          <a:p>
            <a:r>
              <a:rPr lang="ru-RU" dirty="0">
                <a:latin typeface="Arial Narrow" panose="020B0606020202030204" pitchFamily="34" charset="0"/>
              </a:rPr>
              <a:t>г. Москва</a:t>
            </a:r>
          </a:p>
          <a:p>
            <a:r>
              <a:rPr lang="ru-RU" dirty="0">
                <a:latin typeface="Arial Narrow" panose="020B0606020202030204" pitchFamily="34" charset="0"/>
              </a:rPr>
              <a:t>Орловская область</a:t>
            </a:r>
          </a:p>
          <a:p>
            <a:r>
              <a:rPr lang="ru-RU" dirty="0">
                <a:latin typeface="Arial Narrow" panose="020B0606020202030204" pitchFamily="34" charset="0"/>
              </a:rPr>
              <a:t>Ненецкий автономный округ</a:t>
            </a:r>
          </a:p>
          <a:p>
            <a:r>
              <a:rPr lang="ru-RU" dirty="0">
                <a:latin typeface="Arial Narrow" panose="020B0606020202030204" pitchFamily="34" charset="0"/>
              </a:rPr>
              <a:t>Архангельская область</a:t>
            </a:r>
          </a:p>
          <a:p>
            <a:r>
              <a:rPr lang="ru-RU" dirty="0">
                <a:latin typeface="Arial Narrow" panose="020B0606020202030204" pitchFamily="34" charset="0"/>
              </a:rPr>
              <a:t>Ленинградская область</a:t>
            </a:r>
          </a:p>
          <a:p>
            <a:r>
              <a:rPr lang="ru-RU" dirty="0">
                <a:latin typeface="Arial Narrow" panose="020B0606020202030204" pitchFamily="34" charset="0"/>
              </a:rPr>
              <a:t>Мурманская область</a:t>
            </a:r>
          </a:p>
          <a:p>
            <a:r>
              <a:rPr lang="ru-RU" dirty="0">
                <a:latin typeface="Arial Narrow" panose="020B0606020202030204" pitchFamily="34" charset="0"/>
              </a:rPr>
              <a:t>Псковская область</a:t>
            </a:r>
          </a:p>
          <a:p>
            <a:r>
              <a:rPr lang="ru-RU" dirty="0">
                <a:latin typeface="Arial Narrow" panose="020B0606020202030204" pitchFamily="34" charset="0"/>
              </a:rPr>
              <a:t>Кабардино-Балкарская </a:t>
            </a:r>
            <a:r>
              <a:rPr lang="ru-RU" dirty="0" smtClean="0">
                <a:latin typeface="Arial Narrow" panose="020B0606020202030204" pitchFamily="34" charset="0"/>
              </a:rPr>
              <a:t>Республика</a:t>
            </a:r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Оренбургская </a:t>
            </a:r>
            <a:r>
              <a:rPr lang="ru-RU" dirty="0" smtClean="0">
                <a:latin typeface="Arial Narrow" panose="020B0606020202030204" pitchFamily="34" charset="0"/>
              </a:rPr>
              <a:t>область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Пермский </a:t>
            </a:r>
            <a:r>
              <a:rPr lang="ru-RU" dirty="0">
                <a:latin typeface="Arial Narrow" panose="020B0606020202030204" pitchFamily="34" charset="0"/>
              </a:rPr>
              <a:t>край</a:t>
            </a:r>
          </a:p>
          <a:p>
            <a:r>
              <a:rPr lang="ru-RU" dirty="0">
                <a:latin typeface="Arial Narrow" panose="020B0606020202030204" pitchFamily="34" charset="0"/>
              </a:rPr>
              <a:t>Республика Башкортостан</a:t>
            </a:r>
          </a:p>
          <a:p>
            <a:r>
              <a:rPr lang="ru-RU" dirty="0">
                <a:latin typeface="Arial Narrow" panose="020B0606020202030204" pitchFamily="34" charset="0"/>
              </a:rPr>
              <a:t>Республика Удмуртия</a:t>
            </a:r>
          </a:p>
          <a:p>
            <a:r>
              <a:rPr lang="ru-RU" dirty="0">
                <a:latin typeface="Arial Narrow" panose="020B0606020202030204" pitchFamily="34" charset="0"/>
              </a:rPr>
              <a:t>Свердловская область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Республика </a:t>
            </a:r>
            <a:r>
              <a:rPr lang="ru-RU" dirty="0">
                <a:latin typeface="Arial Narrow" panose="020B0606020202030204" pitchFamily="34" charset="0"/>
              </a:rPr>
              <a:t>Тыва</a:t>
            </a:r>
          </a:p>
          <a:p>
            <a:r>
              <a:rPr lang="ru-RU" dirty="0">
                <a:latin typeface="Arial Narrow" panose="020B0606020202030204" pitchFamily="34" charset="0"/>
              </a:rPr>
              <a:t>Республика Хакасия</a:t>
            </a:r>
          </a:p>
          <a:p>
            <a:r>
              <a:rPr lang="ru-RU" dirty="0">
                <a:latin typeface="Arial Narrow" panose="020B0606020202030204" pitchFamily="34" charset="0"/>
              </a:rPr>
              <a:t>Алтайский край</a:t>
            </a:r>
          </a:p>
          <a:p>
            <a:r>
              <a:rPr lang="ru-RU" dirty="0">
                <a:latin typeface="Arial Narrow" panose="020B0606020202030204" pitchFamily="34" charset="0"/>
              </a:rPr>
              <a:t>Красноярский край</a:t>
            </a:r>
          </a:p>
          <a:p>
            <a:r>
              <a:rPr lang="ru-RU" dirty="0">
                <a:latin typeface="Arial Narrow" panose="020B0606020202030204" pitchFamily="34" charset="0"/>
              </a:rPr>
              <a:t>Новосибирская область</a:t>
            </a:r>
          </a:p>
          <a:p>
            <a:r>
              <a:rPr lang="ru-RU" dirty="0">
                <a:latin typeface="Arial Narrow" panose="020B0606020202030204" pitchFamily="34" charset="0"/>
              </a:rPr>
              <a:t>Омская область</a:t>
            </a:r>
          </a:p>
          <a:p>
            <a:r>
              <a:rPr lang="ru-RU" dirty="0">
                <a:latin typeface="Arial Narrow" panose="020B0606020202030204" pitchFamily="34" charset="0"/>
              </a:rPr>
              <a:t>Томская </a:t>
            </a:r>
            <a:r>
              <a:rPr lang="ru-RU" dirty="0" smtClean="0">
                <a:latin typeface="Arial Narrow" panose="020B0606020202030204" pitchFamily="34" charset="0"/>
              </a:rPr>
              <a:t>область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Чукотский автономный округ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Еврейская АО</a:t>
            </a: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91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www.gnicpm.ru/Telemedicine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9612" r="11270" b="12280"/>
          <a:stretch/>
        </p:blipFill>
        <p:spPr bwMode="auto">
          <a:xfrm>
            <a:off x="467544" y="1490746"/>
            <a:ext cx="8280920" cy="467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868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Рабочая группа по развитию телемедицинских </a:t>
            </a:r>
            <a:r>
              <a:rPr lang="ru-RU" sz="2400" b="1" dirty="0" smtClean="0">
                <a:latin typeface="Arial Narrow" panose="020B0606020202030204" pitchFamily="34" charset="0"/>
              </a:rPr>
              <a:t>технологий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latin typeface="Arial Narrow" panose="020B0606020202030204" pitchFamily="34" charset="0"/>
              </a:rPr>
              <a:t>Терапевтической службы </a:t>
            </a:r>
            <a:r>
              <a:rPr lang="ru-RU" sz="2400" b="1" dirty="0">
                <a:latin typeface="Arial Narrow" panose="020B0606020202030204" pitchFamily="34" charset="0"/>
              </a:rPr>
              <a:t>Министерства здравоохранения Российской </a:t>
            </a:r>
            <a:r>
              <a:rPr lang="ru-RU" sz="2400" b="1" dirty="0" smtClean="0">
                <a:latin typeface="Arial Narrow" panose="020B0606020202030204" pitchFamily="34" charset="0"/>
              </a:rPr>
              <a:t>Федерации</a:t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en-US" sz="2800" b="1" dirty="0">
                <a:latin typeface="Arial Narrow" panose="020B0606020202030204" pitchFamily="34" charset="0"/>
              </a:rPr>
              <a:t/>
            </a:r>
            <a:br>
              <a:rPr lang="en-US" sz="2800" b="1" dirty="0">
                <a:latin typeface="Arial Narrow" panose="020B0606020202030204" pitchFamily="34" charset="0"/>
              </a:rPr>
            </a:br>
            <a:r>
              <a:rPr lang="en-US" sz="2800" b="1" dirty="0" smtClean="0">
                <a:latin typeface="Arial Narrow" panose="020B0606020202030204" pitchFamily="34" charset="0"/>
              </a:rPr>
              <a:t>www.glavterapevt.ru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8368" r="1512" b="10818"/>
          <a:stretch/>
        </p:blipFill>
        <p:spPr bwMode="auto">
          <a:xfrm>
            <a:off x="251520" y="1978925"/>
            <a:ext cx="8640959" cy="429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Стрелка влево 3"/>
          <p:cNvSpPr/>
          <p:nvPr/>
        </p:nvSpPr>
        <p:spPr>
          <a:xfrm>
            <a:off x="3779912" y="3861048"/>
            <a:ext cx="1152128" cy="576064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54" y="5814974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00804" y="188640"/>
            <a:ext cx="8453056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Спасибо за внимание!</a:t>
            </a:r>
            <a:endParaRPr lang="en-US" sz="28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ШЕПЕЛЬ Руслан Николаевич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r.n.shepel@mail.ru</a:t>
            </a: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 descr="C:\Users\User\Desktop\Fotolia_53501902_Subscription_Monthly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14" y="1988840"/>
            <a:ext cx="6993896" cy="433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8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Основные направления развития телемедицины </a:t>
            </a:r>
            <a:r>
              <a:rPr lang="ru-RU" sz="2800" b="1" dirty="0" smtClean="0"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2800" b="1" dirty="0" smtClean="0">
                <a:latin typeface="Arial Narrow" panose="020B0606020202030204" pitchFamily="34" charset="0"/>
              </a:rPr>
              <a:t>в Российской Федерации </a:t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2800" b="1" dirty="0" smtClean="0">
                <a:latin typeface="Arial Narrow" panose="020B0606020202030204" pitchFamily="34" charset="0"/>
              </a:rPr>
              <a:t>на краткосрочную перспективу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Arial Narrow" panose="020B0606020202030204" pitchFamily="34" charset="0"/>
              </a:rPr>
              <a:t>Разработка </a:t>
            </a:r>
            <a:r>
              <a:rPr lang="ru-RU" sz="2400" dirty="0">
                <a:latin typeface="Arial Narrow" panose="020B0606020202030204" pitchFamily="34" charset="0"/>
              </a:rPr>
              <a:t>нормативно-правовых и методологических документов </a:t>
            </a:r>
          </a:p>
          <a:p>
            <a:pPr algn="just"/>
            <a:r>
              <a:rPr lang="ru-RU" sz="2400" dirty="0" smtClean="0">
                <a:latin typeface="Arial Narrow" panose="020B0606020202030204" pitchFamily="34" charset="0"/>
              </a:rPr>
              <a:t>Создание </a:t>
            </a:r>
            <a:r>
              <a:rPr lang="ru-RU" sz="2400" dirty="0">
                <a:latin typeface="Arial Narrow" panose="020B0606020202030204" pitchFamily="34" charset="0"/>
              </a:rPr>
              <a:t>Федеральной телемедицинской </a:t>
            </a:r>
            <a:r>
              <a:rPr lang="ru-RU" sz="2400" dirty="0" smtClean="0">
                <a:latin typeface="Arial Narrow" panose="020B0606020202030204" pitchFamily="34" charset="0"/>
              </a:rPr>
              <a:t>консультативно-диагностической </a:t>
            </a:r>
            <a:r>
              <a:rPr lang="ru-RU" sz="2400" dirty="0">
                <a:latin typeface="Arial Narrow" panose="020B0606020202030204" pitchFamily="34" charset="0"/>
              </a:rPr>
              <a:t>системы </a:t>
            </a:r>
          </a:p>
          <a:p>
            <a:pPr algn="just"/>
            <a:r>
              <a:rPr lang="ru-RU" sz="2400" dirty="0" smtClean="0">
                <a:latin typeface="Arial Narrow" panose="020B0606020202030204" pitchFamily="34" charset="0"/>
              </a:rPr>
              <a:t>Дистанционное </a:t>
            </a:r>
            <a:r>
              <a:rPr lang="ru-RU" sz="2400" dirty="0">
                <a:latin typeface="Arial Narrow" panose="020B0606020202030204" pitchFamily="34" charset="0"/>
              </a:rPr>
              <a:t>обучение врачей и медицинских работников </a:t>
            </a:r>
            <a:r>
              <a:rPr lang="ru-RU" sz="2400" dirty="0" smtClean="0">
                <a:latin typeface="Arial Narrow" panose="020B0606020202030204" pitchFamily="34" charset="0"/>
              </a:rPr>
              <a:t>ведущими </a:t>
            </a:r>
            <a:r>
              <a:rPr lang="ru-RU" sz="2400" dirty="0">
                <a:latin typeface="Arial Narrow" panose="020B0606020202030204" pitchFamily="34" charset="0"/>
              </a:rPr>
              <a:t>специалистами федеральных учреждений </a:t>
            </a:r>
          </a:p>
          <a:p>
            <a:pPr algn="just"/>
            <a:r>
              <a:rPr lang="ru-RU" sz="2400" dirty="0" smtClean="0">
                <a:latin typeface="Arial Narrow" panose="020B0606020202030204" pitchFamily="34" charset="0"/>
              </a:rPr>
              <a:t>Пилотные </a:t>
            </a:r>
            <a:r>
              <a:rPr lang="ru-RU" sz="2400" dirty="0">
                <a:latin typeface="Arial Narrow" panose="020B0606020202030204" pitchFamily="34" charset="0"/>
              </a:rPr>
              <a:t>проекты по дистанционному мониторингу состояния </a:t>
            </a:r>
            <a:r>
              <a:rPr lang="ru-RU" sz="2400" dirty="0" smtClean="0">
                <a:latin typeface="Arial Narrow" panose="020B0606020202030204" pitchFamily="34" charset="0"/>
              </a:rPr>
              <a:t>здоровья </a:t>
            </a:r>
            <a:r>
              <a:rPr lang="ru-RU" sz="2400" dirty="0">
                <a:latin typeface="Arial Narrow" panose="020B0606020202030204" pitchFamily="34" charset="0"/>
              </a:rPr>
              <a:t>пациентов </a:t>
            </a:r>
          </a:p>
          <a:p>
            <a:pPr algn="just"/>
            <a:r>
              <a:rPr lang="ru-RU" sz="2400" dirty="0" smtClean="0">
                <a:latin typeface="Arial Narrow" panose="020B0606020202030204" pitchFamily="34" charset="0"/>
              </a:rPr>
              <a:t>Разработка </a:t>
            </a:r>
            <a:r>
              <a:rPr lang="ru-RU" sz="2400" dirty="0">
                <a:latin typeface="Arial Narrow" panose="020B0606020202030204" pitchFamily="34" charset="0"/>
              </a:rPr>
              <a:t>и внедрение новых методов диагностики с применением </a:t>
            </a:r>
            <a:r>
              <a:rPr lang="ru-RU" sz="2400" dirty="0" smtClean="0">
                <a:latin typeface="Arial Narrow" panose="020B0606020202030204" pitchFamily="34" charset="0"/>
              </a:rPr>
              <a:t>телемедицинских </a:t>
            </a:r>
            <a:r>
              <a:rPr lang="ru-RU" sz="2400" dirty="0">
                <a:latin typeface="Arial Narrow" panose="020B0606020202030204" pitchFamily="34" charset="0"/>
              </a:rPr>
              <a:t>технологий </a:t>
            </a:r>
          </a:p>
          <a:p>
            <a:pPr algn="just"/>
            <a:r>
              <a:rPr lang="ru-RU" sz="2400" dirty="0" smtClean="0">
                <a:latin typeface="Arial Narrow" panose="020B0606020202030204" pitchFamily="34" charset="0"/>
              </a:rPr>
              <a:t>Международное </a:t>
            </a:r>
            <a:r>
              <a:rPr lang="ru-RU" sz="2400" dirty="0">
                <a:latin typeface="Arial Narrow" panose="020B0606020202030204" pitchFamily="34" charset="0"/>
              </a:rPr>
              <a:t>сотрудничество </a:t>
            </a:r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62364" y="6570059"/>
            <a:ext cx="7128792" cy="210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Бойко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</a:rPr>
              <a:t>Е.Л.: "Построение телемедицинской системы в России: вызовы и перспективы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», </a:t>
            </a:r>
            <a:r>
              <a:rPr lang="en-US" sz="900" dirty="0">
                <a:solidFill>
                  <a:schemeClr val="tx1"/>
                </a:solidFill>
                <a:latin typeface="Arial Narrow" panose="020B0606020202030204" pitchFamily="34" charset="0"/>
              </a:rPr>
              <a:t>http://portal.egisz.rosminzdrav.ru/materials/page2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>Международные нормативно-правовые акты </a:t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 smtClean="0">
                <a:latin typeface="Arial Narrow" panose="020B0606020202030204" pitchFamily="34" charset="0"/>
              </a:rPr>
              <a:t>в области телемедицины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3140968"/>
            <a:ext cx="3528392" cy="301379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Arial Narrow" panose="020B0606020202030204" pitchFamily="34" charset="0"/>
              </a:rPr>
              <a:t>РАСПОРЯЖЕНИЕ ПРАВИТЕЛЬСТВА РФ </a:t>
            </a:r>
            <a:r>
              <a:rPr lang="ru-RU" dirty="0" smtClean="0">
                <a:latin typeface="Arial Narrow" panose="020B0606020202030204" pitchFamily="34" charset="0"/>
              </a:rPr>
              <a:t>ОТ  </a:t>
            </a:r>
            <a:r>
              <a:rPr lang="ru-RU" dirty="0">
                <a:latin typeface="Arial Narrow" panose="020B0606020202030204" pitchFamily="34" charset="0"/>
              </a:rPr>
              <a:t>3.02.2014 №133 </a:t>
            </a:r>
          </a:p>
          <a:p>
            <a:pPr marL="0" indent="0" algn="ctr">
              <a:buNone/>
            </a:pPr>
            <a:r>
              <a:rPr lang="ru-RU" dirty="0">
                <a:latin typeface="Arial Narrow" panose="020B0606020202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b="1" dirty="0">
                <a:latin typeface="Arial Narrow" panose="020B0606020202030204" pitchFamily="34" charset="0"/>
              </a:rPr>
              <a:t>«О ПОДПИСАНИИ СОГЛАШЕНИЯ  </a:t>
            </a:r>
          </a:p>
          <a:p>
            <a:pPr marL="0" indent="0" algn="ctr">
              <a:buNone/>
            </a:pPr>
            <a:r>
              <a:rPr lang="ru-RU" b="1" dirty="0">
                <a:latin typeface="Arial Narrow" panose="020B0606020202030204" pitchFamily="34" charset="0"/>
              </a:rPr>
              <a:t>О СОТРУДНИЧЕСТВЕ ГОСУДАРСТВ  </a:t>
            </a:r>
          </a:p>
          <a:p>
            <a:pPr marL="0" indent="0" algn="ctr">
              <a:buNone/>
            </a:pPr>
            <a:r>
              <a:rPr lang="ru-RU" b="1" dirty="0">
                <a:latin typeface="Arial Narrow" panose="020B0606020202030204" pitchFamily="34" charset="0"/>
              </a:rPr>
              <a:t>ЧЛЕНОВ ЕВРАЗИЙСКОГО  </a:t>
            </a:r>
          </a:p>
          <a:p>
            <a:pPr marL="0" indent="0" algn="ctr">
              <a:buNone/>
            </a:pPr>
            <a:r>
              <a:rPr lang="ru-RU" b="1" dirty="0">
                <a:latin typeface="Arial Narrow" panose="020B0606020202030204" pitchFamily="34" charset="0"/>
              </a:rPr>
              <a:t>ЭКОНОМИЧЕСКОГО СООБЩЕСТВА </a:t>
            </a:r>
          </a:p>
          <a:p>
            <a:pPr marL="0" indent="0" algn="ctr">
              <a:buNone/>
            </a:pPr>
            <a:r>
              <a:rPr lang="ru-RU" b="1" dirty="0">
                <a:latin typeface="Arial Narrow" panose="020B0606020202030204" pitchFamily="34" charset="0"/>
              </a:rPr>
              <a:t>ПО СОЗДАНИЮ И РАЗВИТИЮ  </a:t>
            </a:r>
          </a:p>
          <a:p>
            <a:pPr marL="0" indent="0" algn="ctr">
              <a:buNone/>
            </a:pPr>
            <a:r>
              <a:rPr lang="ru-RU" b="1" dirty="0">
                <a:latin typeface="Arial Narrow" panose="020B0606020202030204" pitchFamily="34" charset="0"/>
              </a:rPr>
              <a:t>СОВМЕСТИМЫХ НАЦИОНАЛЬНЫХ  </a:t>
            </a:r>
          </a:p>
          <a:p>
            <a:pPr marL="0" indent="0" algn="ctr">
              <a:buNone/>
            </a:pPr>
            <a:r>
              <a:rPr lang="ru-RU" b="1" dirty="0">
                <a:latin typeface="Arial Narrow" panose="020B0606020202030204" pitchFamily="34" charset="0"/>
              </a:rPr>
              <a:t>ТЕЛЕМЕДИЦИНСКИХ СИСТЕМ»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99592" y="3140968"/>
            <a:ext cx="3600400" cy="3137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ПОСТАНОВЛЕНИЕ № 35-7 ОТ 28.10.2010  XXXV ПЛЕНАРНОГО ЗАСЕДАНИЯ  МЕЖПАРЛАМЕНТСКОЙ АСАМБЛЕИ ГОСУДАРСТВ УЧАСНИКОВ СНГ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endParaRPr lang="ru-RU" sz="1800" b="1" dirty="0" smtClean="0">
              <a:latin typeface="Arial Narrow" panose="020B060602020203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МОДЕЛЬНЫЙ ЗАКОН 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«О ТЕЛЕМЕДИЦИНСКИХ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УСЛУГАХ»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pic>
        <p:nvPicPr>
          <p:cNvPr id="5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79512" y="6519549"/>
            <a:ext cx="7128792" cy="210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User\Desktop\Emblem_of_CI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332" y="1556789"/>
            <a:ext cx="1514920" cy="144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79" y="1796627"/>
            <a:ext cx="17240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3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Нормативно-правовые акты </a:t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2800" b="1" dirty="0" smtClean="0">
                <a:latin typeface="Arial Narrow" panose="020B0606020202030204" pitchFamily="34" charset="0"/>
              </a:rPr>
              <a:t>в области телемедицины в Российской Федерации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pic>
        <p:nvPicPr>
          <p:cNvPr id="5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79512" y="6519549"/>
            <a:ext cx="7128792" cy="210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004048" y="2861320"/>
            <a:ext cx="3888432" cy="34150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latin typeface="Arial Narrow" panose="020B0606020202030204" pitchFamily="34" charset="0"/>
              </a:rPr>
              <a:t>ПРИКАЗ МИНИСТЕРСТВА ЗДРАВООХРАНЕНИЯ  </a:t>
            </a:r>
          </a:p>
          <a:p>
            <a:pPr marL="0" indent="0" algn="ctr">
              <a:buNone/>
            </a:pPr>
            <a:r>
              <a:rPr lang="ru-RU" sz="1800" dirty="0">
                <a:latin typeface="Arial Narrow" panose="020B0606020202030204" pitchFamily="34" charset="0"/>
              </a:rPr>
              <a:t>И СОЦИАЛЬНОГО РАЗВИТИЯ РОССИИ </a:t>
            </a:r>
          </a:p>
          <a:p>
            <a:pPr marL="0" indent="0" algn="ctr">
              <a:buNone/>
            </a:pPr>
            <a:r>
              <a:rPr lang="ru-RU" sz="1800" dirty="0">
                <a:latin typeface="Arial Narrow" panose="020B0606020202030204" pitchFamily="34" charset="0"/>
              </a:rPr>
              <a:t>ОТ  28.04.2011 №364 </a:t>
            </a: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endParaRPr lang="ru-RU" sz="1800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sz="1800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«</a:t>
            </a:r>
            <a:r>
              <a:rPr lang="ru-RU" sz="1800" b="1" dirty="0">
                <a:latin typeface="Arial Narrow" panose="020B0606020202030204" pitchFamily="34" charset="0"/>
              </a:rPr>
              <a:t>ОБ УТВЕРЖДЕНИИ КОНЦЕПЦИИ </a:t>
            </a:r>
          </a:p>
          <a:p>
            <a:pPr marL="0" indent="0" algn="ctr">
              <a:buNone/>
            </a:pPr>
            <a:r>
              <a:rPr lang="ru-RU" sz="1800" b="1" dirty="0">
                <a:latin typeface="Arial Narrow" panose="020B0606020202030204" pitchFamily="34" charset="0"/>
              </a:rPr>
              <a:t>СОЗДАНИЯ ЕДИНОЙ  </a:t>
            </a:r>
          </a:p>
          <a:p>
            <a:pPr marL="0" indent="0" algn="ctr">
              <a:buNone/>
            </a:pPr>
            <a:r>
              <a:rPr lang="ru-RU" sz="1800" b="1" dirty="0">
                <a:latin typeface="Arial Narrow" panose="020B0606020202030204" pitchFamily="34" charset="0"/>
              </a:rPr>
              <a:t>ГОСУДАРСТВЕННОЙ  </a:t>
            </a:r>
          </a:p>
          <a:p>
            <a:pPr marL="0" indent="0" algn="ctr">
              <a:buNone/>
            </a:pPr>
            <a:r>
              <a:rPr lang="ru-RU" sz="1800" b="1" dirty="0">
                <a:latin typeface="Arial Narrow" panose="020B0606020202030204" pitchFamily="34" charset="0"/>
              </a:rPr>
              <a:t>ИНФОРМАЦИОННОЙ СИСТЕМЫ </a:t>
            </a:r>
          </a:p>
          <a:p>
            <a:pPr marL="0" indent="0" algn="ctr">
              <a:buNone/>
            </a:pPr>
            <a:r>
              <a:rPr lang="ru-RU" sz="1800" b="1" dirty="0">
                <a:latin typeface="Arial Narrow" panose="020B0606020202030204" pitchFamily="34" charset="0"/>
              </a:rPr>
              <a:t>В ЗДРАВООХРАНЕНИИ</a:t>
            </a:r>
            <a:r>
              <a:rPr lang="ru-RU" sz="1800" dirty="0">
                <a:latin typeface="Arial Narrow" panose="020B0606020202030204" pitchFamily="34" charset="0"/>
              </a:rPr>
              <a:t>» </a:t>
            </a:r>
          </a:p>
        </p:txBody>
      </p:sp>
      <p:pic>
        <p:nvPicPr>
          <p:cNvPr id="2050" name="Picture 2" descr="C:\Users\User\Desktop\Logo_minzdra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8" y="1340768"/>
            <a:ext cx="2214546" cy="13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6"/>
          <p:cNvSpPr txBox="1">
            <a:spLocks/>
          </p:cNvSpPr>
          <p:nvPr/>
        </p:nvSpPr>
        <p:spPr>
          <a:xfrm>
            <a:off x="609600" y="2861320"/>
            <a:ext cx="3709864" cy="3567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СОВМЕСТНЫЙ ПРИКАЗ МИНИСТЕРСТВА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ЗДРАВООХРАНЕНИЯ РОССИЙСКОЙ 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ФЕДЕРАЦИИ И РОССИЙСКОЙ АКДЕМИИ  МЕДИЦИНСКИХ НАУК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ОТ 27.08.2001 № 344/76   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«ОБ УТВЕРЖДЕНИИ 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КОНЦЕПЦИИ РАЗВИТИЯ 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ТЕЛЕМЕДИЦИНСКИХ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ТЕХНОЛОГИЙ В РФ 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И ПЛАНА ЕЕ РЕАЛИЗАЦИИ» 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pic>
        <p:nvPicPr>
          <p:cNvPr id="2052" name="Picture 4" descr="C:\Users\User\Desktop\img_180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083" y="1562325"/>
            <a:ext cx="22002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ramn_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53543"/>
            <a:ext cx="2484007" cy="11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 Narrow" panose="020B0606020202030204" pitchFamily="34" charset="0"/>
              </a:rPr>
              <a:t>С </a:t>
            </a:r>
            <a:r>
              <a:rPr lang="ru-RU" dirty="0">
                <a:latin typeface="Arial Narrow" panose="020B0606020202030204" pitchFamily="34" charset="0"/>
              </a:rPr>
              <a:t>1 января 2018 года вступит в силу основной массив изменений так называемого «Закона о телемедицине</a:t>
            </a:r>
            <a:r>
              <a:rPr lang="ru-RU" dirty="0" smtClean="0">
                <a:latin typeface="Arial Narrow" panose="020B0606020202030204" pitchFamily="34" charset="0"/>
              </a:rPr>
              <a:t>» (</a:t>
            </a:r>
            <a:r>
              <a:rPr lang="ru-RU" b="1" dirty="0">
                <a:latin typeface="Arial Narrow" panose="020B0606020202030204" pitchFamily="34" charset="0"/>
              </a:rPr>
              <a:t>Федеральный закон от 29 июля 2017 г. N 242-ФЗ "О внесении изменений в отдельные законодательные акты Российской Федерации по вопросам применения информационных технологий в сфере охраны </a:t>
            </a:r>
            <a:r>
              <a:rPr lang="ru-RU" b="1" dirty="0" smtClean="0">
                <a:latin typeface="Arial Narrow" panose="020B0606020202030204" pitchFamily="34" charset="0"/>
              </a:rPr>
              <a:t>здоровья»)</a:t>
            </a:r>
            <a:r>
              <a:rPr lang="ru-RU" dirty="0" smtClean="0">
                <a:latin typeface="Arial Narrow" panose="020B0606020202030204" pitchFamily="34" charset="0"/>
              </a:rPr>
              <a:t>, </a:t>
            </a:r>
            <a:r>
              <a:rPr lang="ru-RU" dirty="0">
                <a:latin typeface="Arial Narrow" panose="020B0606020202030204" pitchFamily="34" charset="0"/>
              </a:rPr>
              <a:t>предусматривающего внесение изменений в ряд законодательных актов: 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 Narrow" panose="020B0606020202030204" pitchFamily="34" charset="0"/>
              </a:rPr>
              <a:t>• </a:t>
            </a:r>
            <a:r>
              <a:rPr lang="ru-RU" dirty="0">
                <a:latin typeface="Arial Narrow" panose="020B0606020202030204" pitchFamily="34" charset="0"/>
              </a:rPr>
              <a:t>Федеральный закон от 8 января 1998 года № 3-ФЗ «О наркотических средствах и психотропных веществах», 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 Narrow" panose="020B0606020202030204" pitchFamily="34" charset="0"/>
              </a:rPr>
              <a:t>• </a:t>
            </a:r>
            <a:r>
              <a:rPr lang="ru-RU" dirty="0">
                <a:latin typeface="Arial Narrow" panose="020B0606020202030204" pitchFamily="34" charset="0"/>
              </a:rPr>
              <a:t>Федеральный закон от 12 апреля 2010 года № 61-ФЗ «Об обращении лекарственных средств», 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 Narrow" panose="020B0606020202030204" pitchFamily="34" charset="0"/>
              </a:rPr>
              <a:t>• </a:t>
            </a:r>
            <a:r>
              <a:rPr lang="ru-RU" dirty="0">
                <a:latin typeface="Arial Narrow" panose="020B0606020202030204" pitchFamily="34" charset="0"/>
              </a:rPr>
              <a:t>Федеральный закон от 21 ноября 2011 года № 323-ФЗ «Об основах охраны здоровья граждан в Российской Федерации». </a:t>
            </a:r>
            <a:endParaRPr lang="ru-RU" b="1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b="1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739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Закон №242-ФЗ от 29.07.2017: </a:t>
            </a:r>
            <a:r>
              <a:rPr lang="ru-RU" sz="2400" b="1" dirty="0" smtClean="0">
                <a:latin typeface="Arial Narrow" panose="020B0606020202030204" pitchFamily="34" charset="0"/>
              </a:rPr>
              <a:t>телемедицинские технологии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Телемедицинские технологии - информационные </a:t>
            </a:r>
            <a:r>
              <a:rPr lang="ru-RU" sz="2400" dirty="0">
                <a:latin typeface="Arial Narrow" panose="020B0606020202030204" pitchFamily="34" charset="0"/>
              </a:rPr>
              <a:t>технологии, обеспечивающие дистанционное взаимодействие медицинских работников между собой, с пациентами и (или) их законными представителями, идентификацию и аутентификацию указанных лиц, документирование совершаемых ими действий при проведении консилиумов, консультаций, дистанционного медицинского наблюдения за состоянием здоровья пациента</a:t>
            </a:r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62364" y="6570059"/>
            <a:ext cx="7128792" cy="210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Пункт 22 статьи 2 Федерального закона от 21 ноября 2011 года № 323-ФЗ «Об основах охраны здоровья граждан в Российской Федерации» (в редакции ФЗ № 242-ФЗ).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6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Закон №242-ФЗ от 29.07.2017: </a:t>
            </a:r>
            <a:r>
              <a:rPr lang="ru-RU" sz="2800" b="1" dirty="0" smtClean="0">
                <a:latin typeface="Arial Narrow" panose="020B0606020202030204" pitchFamily="34" charset="0"/>
              </a:rPr>
              <a:t>разрешенные виды телемедицинских действий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Консилиум;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Консультация</a:t>
            </a:r>
            <a:r>
              <a:rPr lang="ru-RU" dirty="0">
                <a:latin typeface="Arial Narrow" panose="020B0606020202030204" pitchFamily="34" charset="0"/>
              </a:rPr>
              <a:t>;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Дистанционное </a:t>
            </a:r>
            <a:r>
              <a:rPr lang="ru-RU" dirty="0">
                <a:latin typeface="Arial Narrow" panose="020B0606020202030204" pitchFamily="34" charset="0"/>
              </a:rPr>
              <a:t>медицинское наблюдение за состоянием здоровья </a:t>
            </a:r>
            <a:r>
              <a:rPr lang="ru-RU" dirty="0" smtClean="0">
                <a:latin typeface="Arial Narrow" panose="020B0606020202030204" pitchFamily="34" charset="0"/>
              </a:rPr>
              <a:t>пациента</a:t>
            </a:r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62364" y="6570059"/>
            <a:ext cx="7128792" cy="210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Пункт 22 статьи 2 Федерального закона от 21 ноября 2011 года № 323-ФЗ «Об основах охраны здоровья граждан в Российской Федерации» (в редакции ФЗ № 242-ФЗ).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Закон №242-ФЗ от 29.07.2017: </a:t>
            </a:r>
            <a:r>
              <a:rPr lang="ru-RU" sz="2800" b="1" dirty="0" smtClean="0">
                <a:latin typeface="Arial Narrow" panose="020B0606020202030204" pitchFamily="34" charset="0"/>
              </a:rPr>
              <a:t>виды допустимых телемедицинских услуг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b="1" dirty="0">
                <a:latin typeface="Arial Narrow" panose="020B0606020202030204" pitchFamily="34" charset="0"/>
              </a:rPr>
              <a:t>Первичная телемедицинская (дистанционная) консультация </a:t>
            </a:r>
            <a:r>
              <a:rPr lang="ru-RU" dirty="0" smtClean="0">
                <a:latin typeface="Arial Narrow" panose="020B0606020202030204" pitchFamily="34" charset="0"/>
              </a:rPr>
              <a:t>- будет </a:t>
            </a:r>
            <a:r>
              <a:rPr lang="ru-RU" dirty="0">
                <a:latin typeface="Arial Narrow" panose="020B0606020202030204" pitchFamily="34" charset="0"/>
              </a:rPr>
              <a:t>ограничена «профилактикой, сбором, анализом жалоб пациента и данных анамнеза, оценкой эффективности лечебно-диагностических мероприятий» и будет фактически представлять рекомендацию / принятие решения о необходимости по проведению очного приема врача. По сути, это не «виртуальный визит к врачу», а вид медицинского </a:t>
            </a:r>
            <a:r>
              <a:rPr lang="ru-RU" dirty="0" err="1">
                <a:latin typeface="Arial Narrow" panose="020B0606020202030204" pitchFamily="34" charset="0"/>
              </a:rPr>
              <a:t>ассистанса</a:t>
            </a:r>
            <a:r>
              <a:rPr lang="ru-RU" dirty="0">
                <a:latin typeface="Arial Narrow" panose="020B0606020202030204" pitchFamily="34" charset="0"/>
              </a:rPr>
              <a:t> (</a:t>
            </a:r>
            <a:r>
              <a:rPr lang="ru-RU" dirty="0" err="1">
                <a:latin typeface="Arial Narrow" panose="020B0606020202030204" pitchFamily="34" charset="0"/>
              </a:rPr>
              <a:t>консъержинга</a:t>
            </a:r>
            <a:r>
              <a:rPr lang="ru-RU" dirty="0">
                <a:latin typeface="Arial Narrow" panose="020B0606020202030204" pitchFamily="34" charset="0"/>
              </a:rPr>
              <a:t>). </a:t>
            </a:r>
          </a:p>
          <a:p>
            <a:pPr algn="just"/>
            <a:r>
              <a:rPr lang="ru-RU" b="1" dirty="0">
                <a:latin typeface="Arial Narrow" panose="020B0606020202030204" pitchFamily="34" charset="0"/>
              </a:rPr>
              <a:t>Дистанционное наблюдение за состоянием здоровья </a:t>
            </a:r>
            <a:r>
              <a:rPr lang="ru-RU" b="1" dirty="0" smtClean="0">
                <a:latin typeface="Arial Narrow" panose="020B0606020202030204" pitchFamily="34" charset="0"/>
              </a:rPr>
              <a:t>пациента* - </a:t>
            </a:r>
            <a:r>
              <a:rPr lang="ru-RU" dirty="0" smtClean="0">
                <a:latin typeface="Arial Narrow" panose="020B0606020202030204" pitchFamily="34" charset="0"/>
              </a:rPr>
              <a:t>назначается </a:t>
            </a:r>
            <a:r>
              <a:rPr lang="ru-RU" dirty="0">
                <a:latin typeface="Arial Narrow" panose="020B0606020202030204" pitchFamily="34" charset="0"/>
              </a:rPr>
              <a:t>лечащим врачом после очного приема (осмотра, консультации). Консультирование может быть доступно в форме «дистанционного приема», с оценкой эффективности лечебно-диагностических мероприятий, оперативного дистанционного консультирования пациентов по всем возникающим у них медицинским вопросам. </a:t>
            </a:r>
          </a:p>
          <a:p>
            <a:pPr algn="just"/>
            <a:r>
              <a:rPr lang="ru-RU" b="1" dirty="0">
                <a:latin typeface="Arial Narrow" panose="020B0606020202030204" pitchFamily="34" charset="0"/>
              </a:rPr>
              <a:t>Коррекция ранее назначенного </a:t>
            </a:r>
            <a:r>
              <a:rPr lang="ru-RU" b="1" dirty="0" smtClean="0">
                <a:latin typeface="Arial Narrow" panose="020B0606020202030204" pitchFamily="34" charset="0"/>
              </a:rPr>
              <a:t>лечения** - </a:t>
            </a:r>
            <a:r>
              <a:rPr lang="ru-RU" dirty="0" smtClean="0">
                <a:latin typeface="Arial Narrow" panose="020B0606020202030204" pitchFamily="34" charset="0"/>
              </a:rPr>
              <a:t>рекомендации </a:t>
            </a:r>
            <a:r>
              <a:rPr lang="ru-RU" dirty="0">
                <a:latin typeface="Arial Narrow" panose="020B0606020202030204" pitchFamily="34" charset="0"/>
              </a:rPr>
              <a:t>при использовании телемедицинских услуг по изменению лечебно-диагностических мероприятий, которые будут актуализироваться в виде диагноза и назначенного лечения на очном приеме у лечащего врача, выбранного пациентом.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4" y="5772295"/>
            <a:ext cx="1008112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62364" y="6276351"/>
            <a:ext cx="7128792" cy="503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*Пункт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4 статьи 36.2 Федерального закона от 21 ноября 2011 года № 323-ФЗ «Об основах охраны здоровья граждан в Российской Федерации» (в редакции ФЗ № 242-ФЗ). </a:t>
            </a:r>
            <a:endParaRPr lang="ru-RU" sz="1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**Пункт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3 статьи 36.2 Федерального закона от 21 ноября 2011 года № 323-ФЗ «Об основах охраны здоровья граждан в Российской Федерации» (в редакции ФЗ № 242-ФЗ). 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</TotalTime>
  <Words>2549</Words>
  <Application>Microsoft Office PowerPoint</Application>
  <PresentationFormat>Экран (4:3)</PresentationFormat>
  <Paragraphs>324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Организация и оказание медицинской помощи по профилю «терапия» с использованием  информационно-телекоммуникативных технологий и возможностей федеральной  телемедицинской системы</vt:lpstr>
      <vt:lpstr>Назначение телемедицинских систем</vt:lpstr>
      <vt:lpstr>Основные направления развития телемедицины  в Российской Федерации  на краткосрочную перспективу</vt:lpstr>
      <vt:lpstr>Международные нормативно-правовые акты  в области телемедицины</vt:lpstr>
      <vt:lpstr>Нормативно-правовые акты  в области телемедицины в Российской Федерации</vt:lpstr>
      <vt:lpstr>Презентация PowerPoint</vt:lpstr>
      <vt:lpstr>Закон №242-ФЗ от 29.07.2017: телемедицинские технологии</vt:lpstr>
      <vt:lpstr>Закон №242-ФЗ от 29.07.2017: разрешенные виды телемедицинских действий</vt:lpstr>
      <vt:lpstr>Закон №242-ФЗ от 29.07.2017: виды допустимых телемедицинских услуг</vt:lpstr>
      <vt:lpstr>Закон №242-ФЗ от 29.07.2017: электронный документооборот</vt:lpstr>
      <vt:lpstr>Закон №242-ФЗ от 29.07.2017: информационные системы в сфере здравоохранения</vt:lpstr>
      <vt:lpstr>Закон №242-ФЗ от 29.07.2017: возможности</vt:lpstr>
      <vt:lpstr>Участники отношений в сфере оказания телемедицинских услуг</vt:lpstr>
      <vt:lpstr>Организация работы в рамках «онлайн-клиник»</vt:lpstr>
      <vt:lpstr>Структура федеральной телемедицинской системы</vt:lpstr>
      <vt:lpstr>I очередь участников ФГБУ Федеральной телемедицинской консультативно-диагностической системы</vt:lpstr>
      <vt:lpstr>Персональный дистанционный мониторинг  состояния здоровья </vt:lpstr>
      <vt:lpstr>Пилотный проект  «Дистанционное диспансерное наблюдение «АД»</vt:lpstr>
      <vt:lpstr>Пилотный проект   «Дистанционный скрининг рака молочной железы»</vt:lpstr>
      <vt:lpstr>Пилотный проект «Норма-сахар»</vt:lpstr>
      <vt:lpstr>Телемедицинская консультативная помощь</vt:lpstr>
      <vt:lpstr>Телемедицинская консультативная помощь</vt:lpstr>
      <vt:lpstr>Телемедицинская консультативная помощь: показания</vt:lpstr>
      <vt:lpstr>Профили телемедицинских консультаций</vt:lpstr>
      <vt:lpstr>Телемедицинский центр ФГБУ «НМИЦ ПМ» Минздрава России:  врач -врач</vt:lpstr>
      <vt:lpstr>Регионы, ГВС которых не предоставили информацию об медицинских организациях 3-го уровня, подключенных к ФТМС (для реализации п.4 протокола совещания № 73/18/37 от 22.09.2017 на тему «О развитии федеральной телемедицинской сети»)</vt:lpstr>
      <vt:lpstr>www.gnicpm.ru/Telemedicine</vt:lpstr>
      <vt:lpstr>Рабочая группа по развитию телемедицинских технологий Терапевтической службы Министерства здравоохранения Российской Федерации  www.glavterapevt.ru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диспансерного наблюдения пациентов с предиабетом в практике врача первичного звена здравоохранения</dc:title>
  <dc:creator>Руслан Шепель</dc:creator>
  <cp:lastModifiedBy>Belov</cp:lastModifiedBy>
  <cp:revision>95</cp:revision>
  <dcterms:created xsi:type="dcterms:W3CDTF">2017-11-18T16:05:14Z</dcterms:created>
  <dcterms:modified xsi:type="dcterms:W3CDTF">2017-12-06T04:57:56Z</dcterms:modified>
</cp:coreProperties>
</file>