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84" r:id="rId2"/>
    <p:sldMasterId id="2147483696" r:id="rId3"/>
    <p:sldMasterId id="2147483720" r:id="rId4"/>
    <p:sldMasterId id="2147483780" r:id="rId5"/>
    <p:sldMasterId id="2147483792" r:id="rId6"/>
    <p:sldMasterId id="2147483804" r:id="rId7"/>
    <p:sldMasterId id="2147483840" r:id="rId8"/>
    <p:sldMasterId id="2147483852" r:id="rId9"/>
    <p:sldMasterId id="2147483876" r:id="rId10"/>
  </p:sldMasterIdLst>
  <p:notesMasterIdLst>
    <p:notesMasterId r:id="rId28"/>
  </p:notesMasterIdLst>
  <p:sldIdLst>
    <p:sldId id="261" r:id="rId11"/>
    <p:sldId id="284" r:id="rId12"/>
    <p:sldId id="294" r:id="rId13"/>
    <p:sldId id="295" r:id="rId14"/>
    <p:sldId id="268" r:id="rId15"/>
    <p:sldId id="293" r:id="rId16"/>
    <p:sldId id="264" r:id="rId17"/>
    <p:sldId id="278" r:id="rId18"/>
    <p:sldId id="283" r:id="rId19"/>
    <p:sldId id="296" r:id="rId20"/>
    <p:sldId id="290" r:id="rId21"/>
    <p:sldId id="277" r:id="rId22"/>
    <p:sldId id="282" r:id="rId23"/>
    <p:sldId id="298" r:id="rId24"/>
    <p:sldId id="287" r:id="rId25"/>
    <p:sldId id="289" r:id="rId26"/>
    <p:sldId id="288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 autoAdjust="0"/>
    <p:restoredTop sz="94912" autoAdjust="0"/>
  </p:normalViewPr>
  <p:slideViewPr>
    <p:cSldViewPr>
      <p:cViewPr>
        <p:scale>
          <a:sx n="77" d="100"/>
          <a:sy n="77" d="100"/>
        </p:scale>
        <p:origin x="-2166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B4194C-00D1-4E0F-9347-16F5C69AA1D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47D525-7237-4D3F-B70B-1FD68631A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7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3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Указать на гипогликемию стрелкой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D525-7237-4D3F-B70B-1FD68631A3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13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Конец ХХ века ознаменовался критическим пересмотром многих представлений о патогенезе заболеваний сердца и сосудов. Сформировалось новое направление, которое фокусирует внимание клиницистов на эндотелии, накоплена доказательная база данных  и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2010 внесены изменения в критерии стратификации риска у пациентов с АГ   – величина пульсового АД  и скорость распространения пульсовой волны представлены как маркеры  поражения органа мишени (сосудистого </a:t>
            </a:r>
            <a:r>
              <a:rPr lang="ru-RU" sz="13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ремоделирования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marL="543719" indent="-543719" algn="just">
              <a:lnSpc>
                <a:spcPct val="120000"/>
              </a:lnSpc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К концу ХХ века создана  концепция единого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сердечно-сосудистого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континуума, в котором понимается непрерывное развитие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заболеваний от факторов риска до развития хронической патологии.  При этом высокие технологии XXI века, внедренные в повседневную практику у взрослых, практически не используются в педиатрии, несмотря на то, что  легче и экономически выгоднее предотвращать болезнь, чем ее лечить.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D525-7237-4D3F-B70B-1FD68631A3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0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5954-8A27-4FCD-8A2C-382884F03F4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8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D525-7237-4D3F-B70B-1FD68631A38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2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61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E973-8402-4DAB-92F0-EE8FC62588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2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F03C-8CA7-411E-8073-A59DAEFB9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90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8F16-3DEF-497F-857D-EDB7B39B63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092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88-F558-424F-9B09-3DD144E4BB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396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923-3B8F-437B-8B06-73A173106D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358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04F6-CA12-4ED8-9B63-DE5FE73EF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90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579C-5CFB-44F6-9CE0-683EB401E0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156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39-FE55-4A23-840A-88D5E1A85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592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9F1A-5ECD-4A44-BBA9-C6D0C6D4EC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35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8E-D444-4C08-A741-A76913913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0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019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30B3-BBC7-4981-9D8C-D2DD8DDD47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4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7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51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7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5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9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8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3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5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1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5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03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53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7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64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19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2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37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9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72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11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16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50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59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59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90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53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8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44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2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57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1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55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53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82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3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16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0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78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6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09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06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97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68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29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E973-8402-4DAB-92F0-EE8FC62588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5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F03C-8CA7-411E-8073-A59DAEFB9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75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8F16-3DEF-497F-857D-EDB7B39B63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89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88-F558-424F-9B09-3DD144E4BB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5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9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923-3B8F-437B-8B06-73A173106D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98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04F6-CA12-4ED8-9B63-DE5FE73EF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05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579C-5CFB-44F6-9CE0-683EB401E0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8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39-FE55-4A23-840A-88D5E1A85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9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9F1A-5ECD-4A44-BBA9-C6D0C6D4EC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26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8E-D444-4C08-A741-A76913913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37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30B3-BBC7-4981-9D8C-D2DD8DDD47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77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E973-8402-4DAB-92F0-EE8FC62588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83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F03C-8CA7-411E-8073-A59DAEFB9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68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8F16-3DEF-497F-857D-EDB7B39B63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5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912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88-F558-424F-9B09-3DD144E4BB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28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923-3B8F-437B-8B06-73A173106D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37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04F6-CA12-4ED8-9B63-DE5FE73EF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97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579C-5CFB-44F6-9CE0-683EB401E0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04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39-FE55-4A23-840A-88D5E1A85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9F1A-5ECD-4A44-BBA9-C6D0C6D4EC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53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8E-D444-4C08-A741-A76913913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17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30B3-BBC7-4981-9D8C-D2DD8DDD47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23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E973-8402-4DAB-92F0-EE8FC62588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1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F03C-8CA7-411E-8073-A59DAEFB9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4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032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8F16-3DEF-497F-857D-EDB7B39B63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7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88-F558-424F-9B09-3DD144E4BB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205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923-3B8F-437B-8B06-73A173106D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984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04F6-CA12-4ED8-9B63-DE5FE73EF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976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579C-5CFB-44F6-9CE0-683EB401E0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981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39-FE55-4A23-840A-88D5E1A85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614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9F1A-5ECD-4A44-BBA9-C6D0C6D4EC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14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8E-D444-4C08-A741-A76913913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149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30B3-BBC7-4981-9D8C-D2DD8DDD47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00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E973-8402-4DAB-92F0-EE8FC62588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2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143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F03C-8CA7-411E-8073-A59DAEFB9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23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8F16-3DEF-497F-857D-EDB7B39B63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17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88-F558-424F-9B09-3DD144E4BB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388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923-3B8F-437B-8B06-73A173106D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11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04F6-CA12-4ED8-9B63-DE5FE73EF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14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579C-5CFB-44F6-9CE0-683EB401E0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76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39-FE55-4A23-840A-88D5E1A85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368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9F1A-5ECD-4A44-BBA9-C6D0C6D4EC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498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8E-D444-4C08-A741-A76913913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705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30B3-BBC7-4981-9D8C-D2DD8DDD47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CA720-90DC-46BA-9EF6-ECBC354F030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72B1-0477-4537-B52A-A7FA99825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5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A1EF-1CF2-4B8A-B909-D43B898E12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7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1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9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4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CE40-BCA6-4397-9CBB-A1A487C3DF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A1EF-1CF2-4B8A-B909-D43B898E12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A1EF-1CF2-4B8A-B909-D43B898E12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3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A1EF-1CF2-4B8A-B909-D43B898E12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A1EF-1CF2-4B8A-B909-D43B898E12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8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ФГАУ «Национальный научно-практический центр здоровья детей» Минздрава России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920880" cy="37444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sz="5100" b="1" dirty="0"/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работы по исследованию   факторов риска и ранних </a:t>
            </a:r>
          </a:p>
          <a:p>
            <a:r>
              <a:rPr lang="ru-RU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предикторов  сердечно-сосудистых</a:t>
            </a:r>
          </a:p>
          <a:p>
            <a:r>
              <a:rPr lang="ru-RU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болезней у детей. </a:t>
            </a:r>
          </a:p>
          <a:p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i="1" dirty="0" smtClean="0">
                <a:solidFill>
                  <a:schemeClr val="tx1"/>
                </a:solidFill>
              </a:rPr>
              <a:t>д.м.н. Кожевникова </a:t>
            </a:r>
            <a:r>
              <a:rPr lang="ru-RU" sz="7200" b="1" i="1" dirty="0">
                <a:solidFill>
                  <a:schemeClr val="tx1"/>
                </a:solidFill>
              </a:rPr>
              <a:t>О.В. </a:t>
            </a:r>
            <a:endParaRPr lang="ru-RU" sz="7200" b="1" i="1" dirty="0" smtClean="0">
              <a:solidFill>
                <a:schemeClr val="tx1"/>
              </a:solidFill>
            </a:endParaRPr>
          </a:p>
          <a:p>
            <a:r>
              <a:rPr lang="ru-RU" sz="7200" b="1" i="1" dirty="0" smtClean="0">
                <a:solidFill>
                  <a:schemeClr val="tx1"/>
                </a:solidFill>
              </a:rPr>
              <a:t>Научный консультант - </a:t>
            </a:r>
            <a:r>
              <a:rPr lang="ru-RU" sz="7200" b="1" i="1" dirty="0">
                <a:solidFill>
                  <a:schemeClr val="tx1"/>
                </a:solidFill>
              </a:rPr>
              <a:t>а</a:t>
            </a:r>
            <a:r>
              <a:rPr lang="ru-RU" sz="7200" b="1" i="1" dirty="0" smtClean="0">
                <a:solidFill>
                  <a:schemeClr val="tx1"/>
                </a:solidFill>
              </a:rPr>
              <a:t>кадемик </a:t>
            </a:r>
            <a:r>
              <a:rPr lang="ru-RU" sz="7200" b="1" i="1" dirty="0">
                <a:solidFill>
                  <a:schemeClr val="tx1"/>
                </a:solidFill>
              </a:rPr>
              <a:t>РАН </a:t>
            </a:r>
            <a:r>
              <a:rPr lang="ru-RU" sz="7200" b="1" i="1" dirty="0" err="1">
                <a:solidFill>
                  <a:schemeClr val="tx1"/>
                </a:solidFill>
              </a:rPr>
              <a:t>Намазова</a:t>
            </a:r>
            <a:r>
              <a:rPr lang="ru-RU" sz="7200" b="1" i="1" dirty="0">
                <a:solidFill>
                  <a:schemeClr val="tx1"/>
                </a:solidFill>
              </a:rPr>
              <a:t>-Баранова Л.С</a:t>
            </a:r>
            <a:r>
              <a:rPr lang="ru-RU" sz="7200" b="1" i="1" dirty="0" smtClean="0">
                <a:solidFill>
                  <a:schemeClr val="tx1"/>
                </a:solidFill>
              </a:rPr>
              <a:t>. </a:t>
            </a:r>
            <a:endParaRPr lang="ru-RU" sz="7200" b="1" i="1" dirty="0">
              <a:solidFill>
                <a:schemeClr val="tx1"/>
              </a:solidFill>
            </a:endParaRPr>
          </a:p>
          <a:p>
            <a:r>
              <a:rPr lang="ru-RU" sz="7200" b="1" dirty="0">
                <a:solidFill>
                  <a:schemeClr val="tx1"/>
                </a:solidFill>
              </a:rPr>
              <a:t>                </a:t>
            </a:r>
          </a:p>
          <a:p>
            <a:r>
              <a:rPr lang="ru-RU" sz="8000" b="1" dirty="0" smtClean="0">
                <a:solidFill>
                  <a:schemeClr val="tx1"/>
                </a:solidFill>
              </a:rPr>
              <a:t>                                                </a:t>
            </a:r>
            <a:endParaRPr lang="ru-RU" sz="8000" b="1" dirty="0">
              <a:solidFill>
                <a:schemeClr val="tx1"/>
              </a:solidFill>
            </a:endParaRPr>
          </a:p>
          <a:p>
            <a:r>
              <a:rPr lang="ru-RU" sz="8000" b="1" dirty="0" smtClean="0">
                <a:solidFill>
                  <a:schemeClr val="tx1"/>
                </a:solidFill>
              </a:rPr>
              <a:t>Москва -</a:t>
            </a:r>
            <a:r>
              <a:rPr lang="en-US" sz="8000" b="1" dirty="0" smtClean="0">
                <a:solidFill>
                  <a:schemeClr val="tx1"/>
                </a:solidFill>
              </a:rPr>
              <a:t>2017</a:t>
            </a:r>
            <a:r>
              <a:rPr lang="ru-RU" sz="8000" b="1" dirty="0" smtClean="0">
                <a:solidFill>
                  <a:schemeClr val="tx1"/>
                </a:solidFill>
              </a:rPr>
              <a:t>     </a:t>
            </a:r>
            <a:endParaRPr lang="ru-RU" sz="8000" b="1" dirty="0">
              <a:solidFill>
                <a:schemeClr val="tx1"/>
              </a:solidFill>
            </a:endParaRPr>
          </a:p>
          <a:p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10" descr="ncz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440160" cy="13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Ольга\Desktop\ИНСТИТ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08720"/>
            <a:ext cx="4649696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925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39"/>
            <a:ext cx="7560840" cy="711857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Центильные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таблицы показателей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неинвазивной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осциллометрической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артериографии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77592"/>
              </p:ext>
            </p:extLst>
          </p:nvPr>
        </p:nvGraphicFramePr>
        <p:xfrm>
          <a:off x="214724" y="1555070"/>
          <a:ext cx="4118286" cy="2183428"/>
        </p:xfrm>
        <a:graphic>
          <a:graphicData uri="http://schemas.openxmlformats.org/drawingml/2006/table">
            <a:tbl>
              <a:tblPr/>
              <a:tblGrid>
                <a:gridCol w="682180"/>
                <a:gridCol w="371701"/>
                <a:gridCol w="498516"/>
                <a:gridCol w="498516"/>
                <a:gridCol w="93980"/>
                <a:gridCol w="418371"/>
                <a:gridCol w="557990"/>
                <a:gridCol w="498516"/>
                <a:gridCol w="498516"/>
              </a:tblGrid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Рост, см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Min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Max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P10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Med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P95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Девочки (СРПВ)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4,8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5,5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6,5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6,8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6,2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7,2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Мальчики (СРПВ)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144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64717"/>
              </p:ext>
            </p:extLst>
          </p:nvPr>
        </p:nvGraphicFramePr>
        <p:xfrm>
          <a:off x="4499992" y="1556792"/>
          <a:ext cx="4464496" cy="2142330"/>
        </p:xfrm>
        <a:graphic>
          <a:graphicData uri="http://schemas.openxmlformats.org/drawingml/2006/table">
            <a:tbl>
              <a:tblPr/>
              <a:tblGrid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Рост, см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Min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Max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P10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Med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P95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5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Девочки (ИА)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-46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-36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-32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-35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-72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-58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-45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Мальчики (ИА)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-74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-51</a:t>
                      </a:r>
                      <a:endParaRPr lang="ru-RU" sz="9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-83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-87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-62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-87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76043"/>
              </p:ext>
            </p:extLst>
          </p:nvPr>
        </p:nvGraphicFramePr>
        <p:xfrm>
          <a:off x="107505" y="4230380"/>
          <a:ext cx="4392487" cy="2286758"/>
        </p:xfrm>
        <a:graphic>
          <a:graphicData uri="http://schemas.openxmlformats.org/drawingml/2006/table">
            <a:tbl>
              <a:tblPr/>
              <a:tblGrid>
                <a:gridCol w="760238"/>
                <a:gridCol w="337884"/>
                <a:gridCol w="559422"/>
                <a:gridCol w="497263"/>
                <a:gridCol w="497263"/>
                <a:gridCol w="580140"/>
                <a:gridCol w="497263"/>
                <a:gridCol w="663014"/>
              </a:tblGrid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Рост, см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Min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Max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P10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Med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P95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Девочки (ЦАД)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105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94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105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97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105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107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92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102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Мальчики (ЦАД)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92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105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1134615"/>
            <a:ext cx="10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СРПВ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2198" y="1119461"/>
            <a:ext cx="22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аугментации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3298" y="3861048"/>
            <a:ext cx="15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ЦАД на аорте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1042" y="3861047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Пульсовое АД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84196"/>
              </p:ext>
            </p:extLst>
          </p:nvPr>
        </p:nvGraphicFramePr>
        <p:xfrm>
          <a:off x="4588362" y="4221088"/>
          <a:ext cx="4376127" cy="2280991"/>
        </p:xfrm>
        <a:graphic>
          <a:graphicData uri="http://schemas.openxmlformats.org/drawingml/2006/table">
            <a:tbl>
              <a:tblPr/>
              <a:tblGrid>
                <a:gridCol w="625161"/>
                <a:gridCol w="625161"/>
                <a:gridCol w="625161"/>
                <a:gridCol w="625161"/>
                <a:gridCol w="625161"/>
                <a:gridCol w="625161"/>
                <a:gridCol w="625161"/>
              </a:tblGrid>
              <a:tr h="146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Рост, см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Р5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P10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Ме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d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P95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024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По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группам возраста (лет)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3-5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6-8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9-11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12-14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15-17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72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группам роста (см)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291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912"/>
            <a:ext cx="10112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6948264" y="4230379"/>
            <a:ext cx="504056" cy="251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72007"/>
            <a:ext cx="8708504" cy="720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Сопоставление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индекса времени (ИВ) систолической и диастолической гипотензии и гипертензии (днем и ночью) с направляющим диагнозом.</a:t>
            </a:r>
            <a:endParaRPr lang="ru-RU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Рисунок 4"/>
          <p:cNvPicPr>
            <a:picLocks noChangeAspect="1" noChangeArrowheads="1"/>
          </p:cNvPicPr>
          <p:nvPr/>
        </p:nvPicPr>
        <p:blipFill>
          <a:blip r:embed="rId3" cstate="print"/>
          <a:srcRect r="24393" b="7497"/>
          <a:stretch>
            <a:fillRect/>
          </a:stretch>
        </p:blipFill>
        <p:spPr bwMode="auto">
          <a:xfrm>
            <a:off x="833858" y="692696"/>
            <a:ext cx="366613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5"/>
          <p:cNvPicPr>
            <a:picLocks noChangeAspect="1" noChangeArrowheads="1"/>
          </p:cNvPicPr>
          <p:nvPr/>
        </p:nvPicPr>
        <p:blipFill>
          <a:blip r:embed="rId4" cstate="print"/>
          <a:srcRect r="23985" b="6767"/>
          <a:stretch>
            <a:fillRect/>
          </a:stretch>
        </p:blipFill>
        <p:spPr bwMode="auto">
          <a:xfrm>
            <a:off x="4932040" y="692696"/>
            <a:ext cx="3744416" cy="255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6"/>
          <p:cNvPicPr>
            <a:picLocks noChangeAspect="1" noChangeArrowheads="1"/>
          </p:cNvPicPr>
          <p:nvPr/>
        </p:nvPicPr>
        <p:blipFill>
          <a:blip r:embed="rId5" cstate="print"/>
          <a:srcRect r="23862" b="7845"/>
          <a:stretch>
            <a:fillRect/>
          </a:stretch>
        </p:blipFill>
        <p:spPr bwMode="auto">
          <a:xfrm>
            <a:off x="833122" y="3645024"/>
            <a:ext cx="35228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7"/>
          <p:cNvPicPr>
            <a:picLocks noChangeAspect="1" noChangeArrowheads="1"/>
          </p:cNvPicPr>
          <p:nvPr/>
        </p:nvPicPr>
        <p:blipFill>
          <a:blip r:embed="rId6" cstate="print"/>
          <a:srcRect r="24355" b="7230"/>
          <a:stretch>
            <a:fillRect/>
          </a:stretch>
        </p:blipFill>
        <p:spPr bwMode="auto">
          <a:xfrm>
            <a:off x="5040052" y="3645025"/>
            <a:ext cx="35643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91672" y="1340768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328498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Направляющий диагноз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69779" y="1710098"/>
            <a:ext cx="149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ИВ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гипертензии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86006" y="4787280"/>
            <a:ext cx="1410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ИВ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гипотензии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5011" y="6382468"/>
            <a:ext cx="2021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Направляющий диагноз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120680" cy="332656"/>
          </a:xfrm>
        </p:spPr>
        <p:txBody>
          <a:bodyPr>
            <a:normAutofit fontScale="90000"/>
          </a:bodyPr>
          <a:lstStyle/>
          <a:p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Скрининг вопросник сна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84942"/>
              </p:ext>
            </p:extLst>
          </p:nvPr>
        </p:nvGraphicFramePr>
        <p:xfrm>
          <a:off x="107504" y="404664"/>
          <a:ext cx="5256584" cy="6257516"/>
        </p:xfrm>
        <a:graphic>
          <a:graphicData uri="http://schemas.openxmlformats.org/drawingml/2006/table">
            <a:tbl>
              <a:tblPr/>
              <a:tblGrid>
                <a:gridCol w="3333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Calibri"/>
                        </a:rPr>
                        <a:t>ФИО ребенка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Calibri"/>
                        </a:rPr>
                        <a:t>Возраст (дата рождения)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Calibri"/>
                        </a:rPr>
                        <a:t>Рост                                  Вес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Calibri"/>
                        </a:rPr>
                        <a:t>Пол ребенка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Calibri"/>
                        </a:rPr>
                        <a:t>Жен</a:t>
                      </a:r>
                      <a:r>
                        <a:rPr lang="ru-RU" sz="1000" b="1" baseline="0" dirty="0">
                          <a:latin typeface="Times New Roman"/>
                          <a:ea typeface="Times New Roman"/>
                          <a:cs typeface="Calibri"/>
                        </a:rPr>
                        <a:t> □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latin typeface="Times New Roman"/>
                          <a:ea typeface="Times New Roman"/>
                          <a:cs typeface="Calibri"/>
                        </a:rPr>
                        <a:t>Муж □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highlight>
                            <a:srgbClr val="C0C0C0"/>
                          </a:highlight>
                          <a:latin typeface="Times New Roman"/>
                          <a:ea typeface="Calibri"/>
                          <a:cs typeface="Calibri"/>
                        </a:rPr>
                        <a:t>Ф</a:t>
                      </a:r>
                      <a:r>
                        <a:rPr lang="ru-RU" sz="1000" b="1" dirty="0">
                          <a:highlight>
                            <a:srgbClr val="C0C0C0"/>
                          </a:highlight>
                          <a:latin typeface="Times New Roman"/>
                          <a:ea typeface="Calibri"/>
                          <a:cs typeface="Calibri"/>
                        </a:rPr>
                        <a:t>акторы, способствующие нарушению сна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Calibri"/>
                        </a:rPr>
                        <a:t>Нет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Затруд-няюсь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ответить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ЛОР-заболевания (гипертрофия аденоидов и/или миндалин, поллиноз (сезонный или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Calibri"/>
                        </a:rPr>
                        <a:t>персистирующий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),аллергический ринит, искривление носовой перегородки)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Избыточная</a:t>
                      </a:r>
                      <a:r>
                        <a:rPr lang="ru-RU" sz="1000" baseline="0" dirty="0">
                          <a:latin typeface="Times New Roman"/>
                          <a:ea typeface="Calibri"/>
                          <a:cs typeface="Calibri"/>
                        </a:rPr>
                        <a:t> масса тела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, ожирение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Эндокринные заболевания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Табакокурение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(активное, пассивное)</a:t>
                      </a: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2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highlight>
                            <a:srgbClr val="C0C0C0"/>
                          </a:highlight>
                          <a:latin typeface="Times New Roman"/>
                          <a:ea typeface="Calibri"/>
                          <a:cs typeface="Calibri"/>
                        </a:rPr>
                        <a:t>Признаки нарушения дыхания во сне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Храп во сне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Затрудненное дыхание во сне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Остановки дыхания во сне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Дневная сонливость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Calibri"/>
                        </a:rPr>
                        <a:t>Плохая успеваемость в школе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Calibri"/>
                        </a:rPr>
                        <a:t>Энурез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Calibri"/>
                        </a:rPr>
                        <a:t>Утренняя сухость во рту (жажда)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Утренняя головная боль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31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  <a:cs typeface="Calibri"/>
                        </a:rPr>
                        <a:t>При наличии положительных ответов на </a:t>
                      </a:r>
                      <a:r>
                        <a:rPr lang="ru-RU" sz="1000" b="1" i="1" u="sng" dirty="0">
                          <a:latin typeface="Times New Roman"/>
                          <a:ea typeface="Calibri"/>
                          <a:cs typeface="Calibri"/>
                        </a:rPr>
                        <a:t>два или более</a:t>
                      </a:r>
                      <a:r>
                        <a:rPr lang="ru-RU" sz="1000" b="1" i="1" dirty="0">
                          <a:latin typeface="Times New Roman"/>
                          <a:ea typeface="Calibri"/>
                          <a:cs typeface="Calibri"/>
                        </a:rPr>
                        <a:t> вопроса  рекомендуется консультация специалиста для выявлений нарушения дыхания во сне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820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highlight>
                            <a:srgbClr val="C0C0C0"/>
                          </a:highlight>
                          <a:latin typeface="Times New Roman"/>
                          <a:ea typeface="Calibri"/>
                          <a:cs typeface="Calibri"/>
                        </a:rPr>
                        <a:t>Симптомы, наблюдаемые во сне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Трудно ли засыпает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Беспокойно спит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Потеет во время сна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Ночные кошмары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Снохождение (сомнамбулизм)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Calibri"/>
                        </a:rPr>
                        <a:t>Сноговорение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Кричит во время сна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Ритмичные движения во время сна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Ночные пробуждения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Трудности засыпания после ночных пробуждений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Скрежет зубами во время сна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6914" marR="1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57457"/>
              </p:ext>
            </p:extLst>
          </p:nvPr>
        </p:nvGraphicFramePr>
        <p:xfrm>
          <a:off x="5508104" y="188640"/>
          <a:ext cx="3471991" cy="3096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7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Первичные жалобы у врача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(n=232)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Головные боли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Повышенная дневная сонливость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Головокружения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Синкопе, 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пресинкопе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Периоды учащенного сердцебиения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 в левой половине груди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Нарушение дыхания, храп, апноэ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Нарушение ритма сердца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Плохой сон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4372"/>
              </p:ext>
            </p:extLst>
          </p:nvPr>
        </p:nvGraphicFramePr>
        <p:xfrm>
          <a:off x="5076056" y="3429379"/>
          <a:ext cx="3312368" cy="343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4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9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Жалобы по </a:t>
                      </a:r>
                      <a:r>
                        <a:rPr lang="ru-RU" sz="1400" u="sng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вопроснику сна 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=232)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Девочки, 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Мальчики, 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Дневная сонливость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Нарушения сна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Храп 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Утренняя жажда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Затрудненное дыхание во сне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Утренняя головная боль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Остановки дыхания во сне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48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56895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latin typeface="Times New Roman"/>
                <a:ea typeface="Times New Roman"/>
                <a:cs typeface="Calibri"/>
              </a:rPr>
              <a:t>Группы по критерию индекса времени (ИВ) измененного артериального давления </a:t>
            </a:r>
            <a:r>
              <a:rPr lang="ru-RU" sz="2400" u="sng" dirty="0">
                <a:latin typeface="Times New Roman"/>
                <a:ea typeface="Times New Roman"/>
                <a:cs typeface="Calibri"/>
              </a:rPr>
              <a:t>(</a:t>
            </a:r>
            <a:r>
              <a:rPr lang="en-US" sz="2400" u="sng" dirty="0">
                <a:latin typeface="Times New Roman"/>
                <a:ea typeface="Times New Roman"/>
                <a:cs typeface="Calibri"/>
              </a:rPr>
              <a:t>n=</a:t>
            </a:r>
            <a:r>
              <a:rPr lang="ru-RU" sz="2400" u="sng" dirty="0">
                <a:latin typeface="Times New Roman"/>
                <a:ea typeface="Times New Roman"/>
                <a:cs typeface="Calibri"/>
              </a:rPr>
              <a:t>2</a:t>
            </a:r>
            <a:r>
              <a:rPr lang="en-US" sz="2400" u="sng" dirty="0">
                <a:latin typeface="Times New Roman"/>
                <a:ea typeface="Times New Roman"/>
                <a:cs typeface="Calibri"/>
              </a:rPr>
              <a:t>11</a:t>
            </a:r>
            <a:r>
              <a:rPr lang="ru-RU" sz="2400" u="sng" dirty="0">
                <a:latin typeface="Times New Roman"/>
                <a:ea typeface="Times New Roman"/>
                <a:cs typeface="Calibri"/>
              </a:rPr>
              <a:t>): </a:t>
            </a:r>
            <a:endParaRPr lang="ru-RU" sz="2400" b="1" dirty="0"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Calibri"/>
              </a:rPr>
              <a:t>46%</a:t>
            </a:r>
            <a:r>
              <a:rPr lang="ru-RU" sz="2000" dirty="0">
                <a:latin typeface="Times New Roman"/>
                <a:ea typeface="Times New Roman"/>
                <a:cs typeface="Calibri"/>
              </a:rPr>
              <a:t>  -   </a:t>
            </a:r>
            <a:r>
              <a:rPr lang="ru-RU" sz="2000" b="1" dirty="0">
                <a:latin typeface="Times New Roman"/>
                <a:ea typeface="Times New Roman"/>
                <a:cs typeface="Calibri"/>
              </a:rPr>
              <a:t>гипотензия </a:t>
            </a:r>
            <a:r>
              <a:rPr lang="ru-RU" sz="2000" dirty="0">
                <a:latin typeface="Times New Roman"/>
                <a:ea typeface="Times New Roman"/>
                <a:cs typeface="Calibri"/>
              </a:rPr>
              <a:t>–  снижение  только САД - 27%, только ДАД - 27%, снижение САД и ДАД - 46%;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/>
                <a:ea typeface="Times New Roman"/>
                <a:cs typeface="Calibri"/>
              </a:rPr>
              <a:t>26%</a:t>
            </a:r>
            <a:r>
              <a:rPr lang="ru-RU" sz="2000" dirty="0">
                <a:latin typeface="Times New Roman"/>
                <a:ea typeface="Times New Roman"/>
                <a:cs typeface="Calibri"/>
              </a:rPr>
              <a:t> -  </a:t>
            </a:r>
            <a:r>
              <a:rPr lang="ru-RU" sz="2000" b="1" dirty="0">
                <a:latin typeface="Times New Roman"/>
                <a:ea typeface="Times New Roman"/>
                <a:cs typeface="Calibri"/>
              </a:rPr>
              <a:t>гипертензия</a:t>
            </a:r>
            <a:r>
              <a:rPr lang="ru-RU" sz="2000" dirty="0">
                <a:latin typeface="Times New Roman"/>
                <a:ea typeface="Times New Roman"/>
                <a:cs typeface="Calibri"/>
              </a:rPr>
              <a:t> –  повышение только САД – 0%, ДАД -100%, повышение САД и ДАД - 35%. </a:t>
            </a:r>
            <a:endParaRPr lang="ru-RU" sz="2000" dirty="0">
              <a:ea typeface="Times New Roman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12%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  – 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гипотензия днем и гипертензия  ночью 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- изменение ДАД – 100%, САД и ДАД – 50%.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/>
                <a:ea typeface="Times New Roman"/>
                <a:cs typeface="Calibri"/>
              </a:rPr>
              <a:t>10%</a:t>
            </a:r>
            <a:r>
              <a:rPr lang="ru-RU" sz="2000" dirty="0">
                <a:latin typeface="Times New Roman"/>
                <a:ea typeface="Times New Roman"/>
                <a:cs typeface="Calibri"/>
              </a:rPr>
              <a:t>  –  </a:t>
            </a:r>
            <a:r>
              <a:rPr lang="ru-RU" sz="2000" b="1" dirty="0">
                <a:latin typeface="Times New Roman"/>
                <a:ea typeface="Times New Roman"/>
                <a:cs typeface="Calibri"/>
              </a:rPr>
              <a:t>синдром вегетативной дисфункции </a:t>
            </a:r>
            <a:r>
              <a:rPr lang="ru-RU" sz="2000" dirty="0">
                <a:latin typeface="Times New Roman"/>
                <a:ea typeface="Times New Roman"/>
                <a:cs typeface="Calibri"/>
              </a:rPr>
              <a:t>(индекс времени АД &lt;25%).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/>
                <a:ea typeface="Times New Roman"/>
                <a:cs typeface="Calibri"/>
              </a:rPr>
              <a:t>--------------------------------------------------------------------------------------------------</a:t>
            </a:r>
            <a:endParaRPr lang="ru-RU" sz="2000" dirty="0">
              <a:ea typeface="Times New Roman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Calibri"/>
              </a:rPr>
              <a:t>6%</a:t>
            </a:r>
            <a:r>
              <a:rPr lang="ru-RU" sz="2000" dirty="0">
                <a:latin typeface="Times New Roman"/>
                <a:ea typeface="Times New Roman"/>
                <a:cs typeface="Calibri"/>
              </a:rPr>
              <a:t>  – сочетание артериальной гипотензии и гипертензии  днем и/или ночью.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ea typeface="Times New Roman"/>
              <a:cs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3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5" y="375029"/>
            <a:ext cx="9018748" cy="461683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Полисомнография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детей по группам патологий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болезни нервной системы , 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–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патология ЛОР-органов с назальной обструкцией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 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бронхиальная астма,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IV 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повышенный ИМТ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679484"/>
            <a:ext cx="410445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57110" y="326702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SpO2,%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" y="1825143"/>
            <a:ext cx="4248472" cy="34652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5959" y="5877272"/>
            <a:ext cx="4122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Квартили индекса апноэ/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гипопноэ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(ИАГ, событий/час) по группам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патологий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6" y="1700807"/>
            <a:ext cx="3665129" cy="3600399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5347" y="5304723"/>
            <a:ext cx="3689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Рис.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Квартили сатурации кислорода (SPO2 , %, степенная шкала) по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группам патологий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2051720" y="1916832"/>
            <a:ext cx="635341" cy="3387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40252" y="1891738"/>
            <a:ext cx="792088" cy="33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51520" y="128246"/>
            <a:ext cx="871296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системы непрерывного мониторирования уровня глюкозы (СНМУГ) у детей с синдромом </a:t>
            </a:r>
            <a:r>
              <a:rPr lang="ru-RU" sz="2000" b="1" u="sng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обструктивного</a:t>
            </a:r>
            <a:r>
              <a:rPr lang="ru-RU" sz="20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апноэ/</a:t>
            </a:r>
            <a:r>
              <a:rPr lang="ru-RU" sz="2000" b="1" u="sng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гипопноэ</a:t>
            </a:r>
            <a:r>
              <a:rPr lang="ru-RU" sz="20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сна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2" y="1412775"/>
            <a:ext cx="8208912" cy="4975667"/>
          </a:xfrm>
          <a:prstGeom prst="rect">
            <a:avLst/>
          </a:prstGeom>
          <a:noFill/>
          <a:ln>
            <a:noFill/>
          </a:ln>
        </p:spPr>
      </p:pic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-108520" y="6126832"/>
            <a:ext cx="8856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Гликемический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профиль  по результатам СНМУГ у ребенка Ф., 16 лет, СОАГС легкой степени.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серое поле – диапазон уровня гликемии от 7,8 до 3,3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ммоль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/л. Красным - гликемия менее 3,3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ммоль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323527" y="3284984"/>
            <a:ext cx="44004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Минимальное значение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гликемии (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ммоль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/л/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рост (&lt;85-го перцентиля и ≥85-го перцентиля)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284476" cy="244827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5" y="861980"/>
            <a:ext cx="4068452" cy="26846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1" y="3526079"/>
            <a:ext cx="4038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Рис.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Cвязь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ожирения (+) и роста (см) с учетом возраста (мес.)</a:t>
            </a:r>
            <a:endParaRPr lang="ru-RU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347864" y="4221088"/>
            <a:ext cx="720080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604448" cy="36004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Алгоритм  персонализированной программы профилактики сердечно-сосудистых болезней у детей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08912" cy="576064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908720"/>
            <a:ext cx="68407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Диспансеризация, обследование детей групп риска.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852936"/>
            <a:ext cx="2880320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Нарушения дыхания   нет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24944"/>
            <a:ext cx="2376264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дыхания  </a:t>
            </a:r>
          </a:p>
        </p:txBody>
      </p:sp>
      <p:cxnSp>
        <p:nvCxnSpPr>
          <p:cNvPr id="20" name="Прямая со стрелкой 19"/>
          <p:cNvCxnSpPr>
            <a:stCxn id="87" idx="2"/>
            <a:endCxn id="6" idx="0"/>
          </p:cNvCxnSpPr>
          <p:nvPr/>
        </p:nvCxnSpPr>
        <p:spPr>
          <a:xfrm>
            <a:off x="4463988" y="2604974"/>
            <a:ext cx="3060340" cy="247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3" idx="0"/>
          </p:cNvCxnSpPr>
          <p:nvPr/>
        </p:nvCxnSpPr>
        <p:spPr>
          <a:xfrm>
            <a:off x="4499992" y="3573016"/>
            <a:ext cx="1018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1" idx="2"/>
          </p:cNvCxnSpPr>
          <p:nvPr/>
        </p:nvCxnSpPr>
        <p:spPr>
          <a:xfrm>
            <a:off x="2543645" y="4549190"/>
            <a:ext cx="12131" cy="4639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39552" y="5013176"/>
            <a:ext cx="345638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ЛОР-врач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необходимости - эндокринолог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5013176"/>
            <a:ext cx="432048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Педиатр,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необходимости - эндокринолог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75856" y="1484784"/>
            <a:ext cx="57606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Неинвазивная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осциллометрическая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артериография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36" name="Прямая со стрелкой 35"/>
          <p:cNvCxnSpPr>
            <a:stCxn id="87" idx="2"/>
            <a:endCxn id="7" idx="0"/>
          </p:cNvCxnSpPr>
          <p:nvPr/>
        </p:nvCxnSpPr>
        <p:spPr>
          <a:xfrm flipH="1">
            <a:off x="1367644" y="2604974"/>
            <a:ext cx="3096344" cy="319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059832" y="3573016"/>
            <a:ext cx="1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3563888" y="3573016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21730" cy="8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>
            <a:endCxn id="92" idx="0"/>
          </p:cNvCxnSpPr>
          <p:nvPr/>
        </p:nvCxnSpPr>
        <p:spPr>
          <a:xfrm>
            <a:off x="7344308" y="3240995"/>
            <a:ext cx="0" cy="1880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63688" y="4149080"/>
            <a:ext cx="1559914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СОАГС есть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9912" y="4149080"/>
            <a:ext cx="146052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СОАГС нет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15816" y="3140968"/>
            <a:ext cx="295232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Полисомнография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8244408" y="472514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43608" y="2204864"/>
            <a:ext cx="68407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С к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   -  в о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к   с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 flipV="1">
            <a:off x="2555776" y="3226985"/>
            <a:ext cx="360040" cy="14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156176" y="3429000"/>
            <a:ext cx="237626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Ночная гемодинамика (СМАД,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Холтер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ЭКГ)</a:t>
            </a: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8100392" y="4013775"/>
            <a:ext cx="0" cy="3513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7812360" y="4365104"/>
            <a:ext cx="10801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724128" y="4365104"/>
            <a:ext cx="18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Нарушена</a:t>
            </a:r>
          </a:p>
        </p:txBody>
      </p:sp>
      <p:cxnSp>
        <p:nvCxnSpPr>
          <p:cNvPr id="148" name="Прямая со стрелкой 147"/>
          <p:cNvCxnSpPr/>
          <p:nvPr/>
        </p:nvCxnSpPr>
        <p:spPr>
          <a:xfrm flipV="1">
            <a:off x="5796136" y="357301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6732240" y="4013775"/>
            <a:ext cx="0" cy="3513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5004048" y="4581128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33" idx="0"/>
          </p:cNvCxnSpPr>
          <p:nvPr/>
        </p:nvCxnSpPr>
        <p:spPr>
          <a:xfrm>
            <a:off x="6156176" y="126876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123728" y="126876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8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Группы риска развития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болезней: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Младшего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школьного возраста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(9-11 лет), при росте &gt;150см;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хронической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патологией ЛОР-органов с назальной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обструкцией;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повышенным ИМТ 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особенно ростом ≥85-го перцентиля половозрастной нормы,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наличии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назальной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обструкции;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повышенным пульсовым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АД (&gt;60 мм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 изменениях ночной гемодинамики;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изменениями функции крупных артерий по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результатам 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неинвазивной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осциллометрической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артериографии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нарушением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сна (храп, апноэ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Мультидисциплинарность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проблемы профилактики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болезней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 детей сопряжена  с необходимостью тесного взаимодействия педиатра, родителей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педагогов.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4176"/>
            <a:ext cx="816903" cy="7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Сердечно-сосудистый континуум –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70" y="120972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ХХ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</a:rPr>
              <a:t>век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- </a:t>
            </a:r>
            <a:r>
              <a:rPr lang="ru-RU" sz="2000" dirty="0">
                <a:solidFill>
                  <a:srgbClr val="FF0000"/>
                </a:solidFill>
              </a:rPr>
              <a:t>   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ru-RU" sz="2000" u="sng" dirty="0" smtClean="0">
                <a:solidFill>
                  <a:prstClr val="black"/>
                </a:solidFill>
              </a:rPr>
              <a:t>Повышенное </a:t>
            </a:r>
            <a:r>
              <a:rPr lang="ru-RU" sz="2000" u="sng" dirty="0">
                <a:solidFill>
                  <a:prstClr val="black"/>
                </a:solidFill>
              </a:rPr>
              <a:t>АД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1" y="1508591"/>
            <a:ext cx="26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prstClr val="black"/>
                </a:solidFill>
              </a:rPr>
              <a:t>Поражение органов-мишеней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306236" y="1708646"/>
            <a:ext cx="22146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2929" y="1339314"/>
            <a:ext cx="3842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Естественное прогрессирование болезни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809" y="2494637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Начало </a:t>
            </a:r>
            <a:r>
              <a:rPr lang="en-US" i="1" dirty="0">
                <a:solidFill>
                  <a:srgbClr val="FF0000"/>
                </a:solidFill>
              </a:rPr>
              <a:t>XXI</a:t>
            </a:r>
            <a:r>
              <a:rPr lang="ru-RU" i="1" dirty="0">
                <a:solidFill>
                  <a:srgbClr val="FF0000"/>
                </a:solidFill>
              </a:rPr>
              <a:t> века  </a:t>
            </a:r>
          </a:p>
          <a:p>
            <a:r>
              <a:rPr lang="ru-RU" u="sng" dirty="0">
                <a:solidFill>
                  <a:prstClr val="black"/>
                </a:solidFill>
              </a:rPr>
              <a:t>Сосудистая дисфункция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9900" y="26331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</a:rPr>
              <a:t>Повышенное  АД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7659" y="2604834"/>
            <a:ext cx="315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</a:rPr>
              <a:t>Поражение органов-мишеней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603439" y="2817802"/>
            <a:ext cx="6359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2" idx="3"/>
            <a:endCxn id="23" idx="1"/>
          </p:cNvCxnSpPr>
          <p:nvPr/>
        </p:nvCxnSpPr>
        <p:spPr>
          <a:xfrm flipV="1">
            <a:off x="5331457" y="2789500"/>
            <a:ext cx="496202" cy="28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7770" y="4123240"/>
            <a:ext cx="2279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Дальнейшее развитие теории – ХХ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ru-RU" i="1" dirty="0">
                <a:solidFill>
                  <a:srgbClr val="FF0000"/>
                </a:solidFill>
              </a:rPr>
              <a:t> век:</a:t>
            </a:r>
          </a:p>
          <a:p>
            <a:endParaRPr lang="ru-RU" i="1" dirty="0">
              <a:solidFill>
                <a:srgbClr val="FF0000"/>
              </a:solidFill>
            </a:endParaRPr>
          </a:p>
          <a:p>
            <a:r>
              <a:rPr lang="ru-RU" u="sng" dirty="0"/>
              <a:t>Эндотелиальная </a:t>
            </a:r>
          </a:p>
          <a:p>
            <a:r>
              <a:rPr lang="ru-RU" u="sng" dirty="0"/>
              <a:t>дисфункция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05323" y="4954235"/>
            <a:ext cx="1465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Сосудистая дисфункция</a:t>
            </a:r>
          </a:p>
          <a:p>
            <a:r>
              <a:rPr lang="ru-RU" u="sng" dirty="0"/>
              <a:t>(СРПВ, ИА)</a:t>
            </a:r>
          </a:p>
        </p:txBody>
      </p:sp>
      <p:sp>
        <p:nvSpPr>
          <p:cNvPr id="3075" name="TextBox 3074"/>
          <p:cNvSpPr txBox="1"/>
          <p:nvPr/>
        </p:nvSpPr>
        <p:spPr>
          <a:xfrm>
            <a:off x="4979847" y="4977318"/>
            <a:ext cx="160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Повышенное АД (ЦАД,ПАД)</a:t>
            </a:r>
          </a:p>
        </p:txBody>
      </p:sp>
      <p:sp>
        <p:nvSpPr>
          <p:cNvPr id="3087" name="TextBox 3086"/>
          <p:cNvSpPr txBox="1"/>
          <p:nvPr/>
        </p:nvSpPr>
        <p:spPr>
          <a:xfrm>
            <a:off x="6954316" y="4954235"/>
            <a:ext cx="1972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Поражение </a:t>
            </a:r>
          </a:p>
          <a:p>
            <a:r>
              <a:rPr lang="ru-RU" u="sng" dirty="0"/>
              <a:t>органов-мишеней</a:t>
            </a:r>
          </a:p>
        </p:txBody>
      </p:sp>
      <p:cxnSp>
        <p:nvCxnSpPr>
          <p:cNvPr id="3096" name="Прямая со стрелкой 3095"/>
          <p:cNvCxnSpPr>
            <a:endCxn id="29" idx="1"/>
          </p:cNvCxnSpPr>
          <p:nvPr/>
        </p:nvCxnSpPr>
        <p:spPr>
          <a:xfrm>
            <a:off x="2107690" y="5415900"/>
            <a:ext cx="89763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0" name="Прямая со стрелкой 3099"/>
          <p:cNvCxnSpPr/>
          <p:nvPr/>
        </p:nvCxnSpPr>
        <p:spPr>
          <a:xfrm>
            <a:off x="4241690" y="5297082"/>
            <a:ext cx="702541" cy="44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5" name="Прямая со стрелкой 3104"/>
          <p:cNvCxnSpPr/>
          <p:nvPr/>
        </p:nvCxnSpPr>
        <p:spPr>
          <a:xfrm>
            <a:off x="6300192" y="5289163"/>
            <a:ext cx="654124" cy="44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7" name="Скругленная соединительная линия 3126"/>
          <p:cNvCxnSpPr>
            <a:stCxn id="29" idx="2"/>
            <a:endCxn id="3087" idx="2"/>
          </p:cNvCxnSpPr>
          <p:nvPr/>
        </p:nvCxnSpPr>
        <p:spPr>
          <a:xfrm rot="5400000" flipH="1" flipV="1">
            <a:off x="5700936" y="3637762"/>
            <a:ext cx="276999" cy="4202608"/>
          </a:xfrm>
          <a:prstGeom prst="curvedConnector3">
            <a:avLst>
              <a:gd name="adj1" fmla="val -8252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5" name="Прямоугольник 3134"/>
          <p:cNvSpPr/>
          <p:nvPr/>
        </p:nvSpPr>
        <p:spPr>
          <a:xfrm>
            <a:off x="326218" y="3140968"/>
            <a:ext cx="8817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9" y="98510"/>
            <a:ext cx="1140154" cy="111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9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2856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внедрение научно-обоснованного алгоритма раннего выявления факторов риска развития сердечно-сосудистых болезней у детей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персонализированных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профилактических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278183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15616" y="-1287016"/>
            <a:ext cx="691276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ABB-30E1-4E5C-A671-74247A579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Прибор экспертного класса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Артериограф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TensioMed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Венгрия – САД, ДАД, ПАД,СРПВ, ИА, ЦАД,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срАД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4" descr="Anya képei 001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868813" cy="440254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88640"/>
            <a:ext cx="10112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3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39"/>
            <a:ext cx="7560840" cy="711857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Центильные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таблицы показателей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неинвазивной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осциллометрической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артериографии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58821"/>
              </p:ext>
            </p:extLst>
          </p:nvPr>
        </p:nvGraphicFramePr>
        <p:xfrm>
          <a:off x="214724" y="1555070"/>
          <a:ext cx="4118286" cy="2183428"/>
        </p:xfrm>
        <a:graphic>
          <a:graphicData uri="http://schemas.openxmlformats.org/drawingml/2006/table">
            <a:tbl>
              <a:tblPr/>
              <a:tblGrid>
                <a:gridCol w="682180"/>
                <a:gridCol w="371701"/>
                <a:gridCol w="498516"/>
                <a:gridCol w="498516"/>
                <a:gridCol w="93980"/>
                <a:gridCol w="418371"/>
                <a:gridCol w="557990"/>
                <a:gridCol w="498516"/>
                <a:gridCol w="498516"/>
              </a:tblGrid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Рост, см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Min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Max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P10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Med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P95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Девочки (СРПВ)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4,8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5,5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6,5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6,8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6,2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7,2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Мальчики (СРПВ)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4,7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144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3,9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6,8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57553"/>
              </p:ext>
            </p:extLst>
          </p:nvPr>
        </p:nvGraphicFramePr>
        <p:xfrm>
          <a:off x="4499992" y="1556792"/>
          <a:ext cx="4464496" cy="2142330"/>
        </p:xfrm>
        <a:graphic>
          <a:graphicData uri="http://schemas.openxmlformats.org/drawingml/2006/table">
            <a:tbl>
              <a:tblPr/>
              <a:tblGrid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Рост, см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Min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Max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P10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Med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P95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5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Девочки (ИА)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-46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-36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-32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-35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-72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-58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-45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Мальчики (ИА)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-74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-51</a:t>
                      </a:r>
                      <a:endParaRPr lang="ru-RU" sz="9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-83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-87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-62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-47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-87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-67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-51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-36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15367"/>
              </p:ext>
            </p:extLst>
          </p:nvPr>
        </p:nvGraphicFramePr>
        <p:xfrm>
          <a:off x="107505" y="4230380"/>
          <a:ext cx="4392487" cy="2286758"/>
        </p:xfrm>
        <a:graphic>
          <a:graphicData uri="http://schemas.openxmlformats.org/drawingml/2006/table">
            <a:tbl>
              <a:tblPr/>
              <a:tblGrid>
                <a:gridCol w="760238"/>
                <a:gridCol w="337884"/>
                <a:gridCol w="559422"/>
                <a:gridCol w="497263"/>
                <a:gridCol w="497263"/>
                <a:gridCol w="580140"/>
                <a:gridCol w="497263"/>
                <a:gridCol w="663014"/>
              </a:tblGrid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Рост, см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Min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Max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P10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Med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P95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Девочки (ЦАД)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105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94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105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97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105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107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92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102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Мальчики (ЦАД)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92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105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79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87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144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113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89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103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1134615"/>
            <a:ext cx="10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СРПВ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2198" y="1119461"/>
            <a:ext cx="234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аугментации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3298" y="3861048"/>
            <a:ext cx="162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ЦАД на аорте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1042" y="3861047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Пульсовое АД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95155"/>
              </p:ext>
            </p:extLst>
          </p:nvPr>
        </p:nvGraphicFramePr>
        <p:xfrm>
          <a:off x="4588362" y="4221088"/>
          <a:ext cx="4376127" cy="2280991"/>
        </p:xfrm>
        <a:graphic>
          <a:graphicData uri="http://schemas.openxmlformats.org/drawingml/2006/table">
            <a:tbl>
              <a:tblPr/>
              <a:tblGrid>
                <a:gridCol w="625161"/>
                <a:gridCol w="625161"/>
                <a:gridCol w="625161"/>
                <a:gridCol w="625161"/>
                <a:gridCol w="625161"/>
                <a:gridCol w="625161"/>
                <a:gridCol w="625161"/>
              </a:tblGrid>
              <a:tr h="146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Рост, см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Р5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P10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Ме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d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P90</a:t>
                      </a: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P95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024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По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группам возраста (лет)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3-5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6-8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9-11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12-14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15-17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72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группам роста (см)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≤ 129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130-139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59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140-149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57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≥ 150</a:t>
                      </a:r>
                      <a:endParaRPr lang="ru-RU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latin typeface="Calibri"/>
                          <a:ea typeface="Times New Roman"/>
                          <a:cs typeface="Calibri"/>
                        </a:rPr>
                        <a:t>64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291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912"/>
            <a:ext cx="10112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4665"/>
            <a:ext cx="591850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101785" y="1286504"/>
            <a:ext cx="29456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Сравнение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СРПВ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(м/с) у здоровых детей российской популяции с международным популяционным исследованием (3, 97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процентили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Хидвеги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 (Венгрия)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408629" y="1760550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СРПВ (м/с)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7581" y="3516977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Девочки (возраст, лет</a:t>
            </a:r>
            <a:r>
              <a:rPr lang="ru-RU" sz="20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563143"/>
            <a:ext cx="2023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Мальчики (возраст, лет)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6" y="139588"/>
            <a:ext cx="10112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2" y="3851428"/>
            <a:ext cx="4915640" cy="288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9079" y="4685163"/>
            <a:ext cx="3388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Медианы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 АУГМЕНТАЦИИ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группам роста и пола при нормальном и  повышенном ИМТ (Д – девочки, М-мальчики)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067187" y="1484784"/>
            <a:ext cx="1730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326234" y="4869160"/>
            <a:ext cx="3328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555776" y="3917087"/>
            <a:ext cx="0" cy="2320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563888" y="3917087"/>
            <a:ext cx="0" cy="232022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7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49006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Скорость пульсовой волны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(СРПВ)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индекс массы тела (ИМТ, кг/м2)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74698"/>
            <a:ext cx="4680520" cy="30289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6200000">
            <a:off x="1432352" y="4532679"/>
            <a:ext cx="107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СРПВ,м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/с</a:t>
            </a: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115616" y="6350169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bmk="_Toc41849638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Перцентили </a:t>
            </a:r>
            <a:r>
              <a:rPr lang="ru-RU" dirty="0" smtClean="0" bmk="_Toc418496386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скорости пульсовой волны</a:t>
            </a:r>
            <a:r>
              <a:rPr kumimoji="0" lang="ru-RU" i="0" u="none" strike="noStrike" cap="none" normalizeH="0" baseline="0" dirty="0" smtClean="0" bmk="_Toc41849638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bmk="_Toc41849638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группах по</a:t>
            </a:r>
            <a:r>
              <a:rPr kumimoji="0" lang="ru-RU" i="0" u="none" strike="noStrike" cap="none" normalizeH="0" dirty="0" bmk="_Toc41849638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ИМТ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2785EABB-30E1-4E5C-A671-74247A579B8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03052"/>
              </p:ext>
            </p:extLst>
          </p:nvPr>
        </p:nvGraphicFramePr>
        <p:xfrm>
          <a:off x="277699" y="836712"/>
          <a:ext cx="7678677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Документ" r:id="rId4" imgW="6248343" imgH="2652578" progId="Word.Document.12">
                  <p:embed/>
                </p:oleObj>
              </mc:Choice>
              <mc:Fallback>
                <p:oleObj name="Документ" r:id="rId4" imgW="6248343" imgH="265257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99" y="836712"/>
                        <a:ext cx="7678677" cy="25202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8032" y="3036144"/>
            <a:ext cx="788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Таб.  Сравнение СРПВ  по группам роста у детей  при нормальном и повышенном ИМТ</a:t>
            </a:r>
          </a:p>
        </p:txBody>
      </p:sp>
      <p:sp>
        <p:nvSpPr>
          <p:cNvPr id="7" name="Овал 6"/>
          <p:cNvSpPr/>
          <p:nvPr/>
        </p:nvSpPr>
        <p:spPr>
          <a:xfrm>
            <a:off x="5436096" y="3501008"/>
            <a:ext cx="1346448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49006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Центральное АД (ЦАД, мм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при нормальном и повышенном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индексе массы тела (ИМТ, кг/м2)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02" y="980728"/>
            <a:ext cx="435597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536" y="1484784"/>
            <a:ext cx="3793416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536" y="5199810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Рис. ROC-кривые показателей 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СРПВ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ЦАД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для диагностики жирового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гепатоза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i="1" dirty="0"/>
              <a:t>(специфичность 60%, чувствительность 69%)</a:t>
            </a:r>
            <a:endParaRPr lang="ru-RU" sz="1600" i="1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1802" y="4653136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Рис. Связь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ЦАД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СРПВ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&lt;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0,001)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  <a:p>
            <a:fld id="{2785EABB-30E1-4E5C-A671-74247A579B8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819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1952</Words>
  <Application>Microsoft Office PowerPoint</Application>
  <PresentationFormat>Экран (4:3)</PresentationFormat>
  <Paragraphs>897</Paragraphs>
  <Slides>17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Тема Office</vt:lpstr>
      <vt:lpstr>1_Тема Office</vt:lpstr>
      <vt:lpstr>2_Тема Office</vt:lpstr>
      <vt:lpstr>4_Тема Office</vt:lpstr>
      <vt:lpstr>6_Тема Office</vt:lpstr>
      <vt:lpstr>3_Тема Office</vt:lpstr>
      <vt:lpstr>5_Тема Office</vt:lpstr>
      <vt:lpstr>7_Тема Office</vt:lpstr>
      <vt:lpstr>8_Тема Office</vt:lpstr>
      <vt:lpstr>10_Тема Office</vt:lpstr>
      <vt:lpstr>Документ</vt:lpstr>
      <vt:lpstr>ФГАУ «Национальный научно-практический центр здоровья детей» Минздрава России  </vt:lpstr>
      <vt:lpstr>Сердечно-сосудистый континуум – XXI век</vt:lpstr>
      <vt:lpstr>Цель    работы</vt:lpstr>
      <vt:lpstr>Презентация PowerPoint</vt:lpstr>
      <vt:lpstr>Прибор экспертного класса - Артериограф (TensioMed), Венгрия – САД, ДАД, ПАД,СРПВ, ИА, ЦАД, срАД.</vt:lpstr>
      <vt:lpstr>Центильные таблицы показателей неинвазивной осциллометрической артериографии </vt:lpstr>
      <vt:lpstr>Презентация PowerPoint</vt:lpstr>
      <vt:lpstr>Скорость пульсовой волны (СРПВ) и индекс массы тела (ИМТ, кг/м2)</vt:lpstr>
      <vt:lpstr>Центральное АД (ЦАД, мм рт.ст.) при нормальном и повышенном индексе массы тела (ИМТ, кг/м2)</vt:lpstr>
      <vt:lpstr>Центильные таблицы показателей неинвазивной осциллометрической артериографии </vt:lpstr>
      <vt:lpstr> Сопоставление индекса времени (ИВ) систолической и диастолической гипотензии и гипертензии (днем и ночью) с направляющим диагнозом.</vt:lpstr>
      <vt:lpstr>Скрининг вопросник сна</vt:lpstr>
      <vt:lpstr>Презентация PowerPoint</vt:lpstr>
      <vt:lpstr>Полисомнография у детей по группам патологий    I –  болезни нервной системы ,  II – патология ЛОР-органов с назальной обструкцией,  III – бронхиальная астма, IV – повышенный ИМТ </vt:lpstr>
      <vt:lpstr>Презентация PowerPoint</vt:lpstr>
      <vt:lpstr>Алгоритм  персонализированной программы профилактики сердечно-сосудистых болезней у детей </vt:lpstr>
      <vt:lpstr>            Группы риска развития сердечно-сосудистых болезней: - Младшего школьного возраста (9-11 лет), при росте &gt;150см; - С хронической патологией ЛОР-органов с назальной обструкцией; - С повышенным ИМТ , особенно ростом ≥85-го перцентиля половозрастной нормы, при наличии назальной обструкции;  - С повышенным пульсовым АД (&gt;60 мм рт.ст.), при изменениях ночной гемодинамики;  - С изменениями функции крупных артерий по результатам  неинвазивной осциллометрической артериографии.  - С нарушением сна (храп, апноэ).          Мультидисциплинарность проблемы профилактики сердечно-сосудистых болезней у детей сопряжена  с необходимостью тесного взаимодействия педиатра, родителей и педагогов.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Kozhevnikova</dc:creator>
  <cp:lastModifiedBy>Kozhevnikova</cp:lastModifiedBy>
  <cp:revision>173</cp:revision>
  <cp:lastPrinted>2017-02-08T10:30:24Z</cp:lastPrinted>
  <dcterms:created xsi:type="dcterms:W3CDTF">2016-10-18T08:20:35Z</dcterms:created>
  <dcterms:modified xsi:type="dcterms:W3CDTF">2017-02-09T13:58:51Z</dcterms:modified>
</cp:coreProperties>
</file>