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772" r:id="rId2"/>
    <p:sldMasterId id="2147483820" r:id="rId3"/>
    <p:sldMasterId id="2147483842" r:id="rId4"/>
  </p:sldMasterIdLst>
  <p:notesMasterIdLst>
    <p:notesMasterId r:id="rId36"/>
  </p:notesMasterIdLst>
  <p:sldIdLst>
    <p:sldId id="360" r:id="rId5"/>
    <p:sldId id="404" r:id="rId6"/>
    <p:sldId id="417" r:id="rId7"/>
    <p:sldId id="418" r:id="rId8"/>
    <p:sldId id="419" r:id="rId9"/>
    <p:sldId id="420" r:id="rId10"/>
    <p:sldId id="405" r:id="rId11"/>
    <p:sldId id="408" r:id="rId12"/>
    <p:sldId id="409" r:id="rId13"/>
    <p:sldId id="410" r:id="rId14"/>
    <p:sldId id="411" r:id="rId15"/>
    <p:sldId id="412" r:id="rId16"/>
    <p:sldId id="413" r:id="rId17"/>
    <p:sldId id="415" r:id="rId18"/>
    <p:sldId id="381" r:id="rId19"/>
    <p:sldId id="382" r:id="rId20"/>
    <p:sldId id="383" r:id="rId21"/>
    <p:sldId id="384" r:id="rId22"/>
    <p:sldId id="385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61" r:id="rId3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79286" autoAdjust="0"/>
  </p:normalViewPr>
  <p:slideViewPr>
    <p:cSldViewPr snapToGrid="0" snapToObjects="1">
      <p:cViewPr varScale="1">
        <p:scale>
          <a:sx n="79" d="100"/>
          <a:sy n="79" d="100"/>
        </p:scale>
        <p:origin x="21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CA7D0-235E-47F3-9C4D-C63C9D352205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3AA5A-1508-4B0C-97A1-5089245EA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5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DFD56D-3F0A-484B-820C-AA8C4E0A7D0F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4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CD583A-D92E-4D25-8B84-A8DDA283A003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881208" y="8685103"/>
            <a:ext cx="2969592" cy="4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>
              <a:buClrTx/>
              <a:buFontTx/>
              <a:buNone/>
            </a:pPr>
            <a:fld id="{F5941F7A-FE33-4051-B1F4-04B4D5F858BA}" type="slidenum">
              <a:rPr lang="ru-RU" altLang="ru-RU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buClrTx/>
                <a:buFontTx/>
                <a:buNone/>
              </a:pPr>
              <a:t>5</a:t>
            </a:fld>
            <a:endParaRPr lang="ru-RU" altLang="ru-RU" sz="12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89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5650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2656" cy="41110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9488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Определение приоритетов лечения</a:t>
            </a:r>
          </a:p>
          <a:p>
            <a:r>
              <a:rPr lang="ru-RU" dirty="0"/>
              <a:t>Существование очень зависит</a:t>
            </a:r>
            <a:r>
              <a:rPr lang="ru-RU" baseline="0" dirty="0"/>
              <a:t> от окружения</a:t>
            </a:r>
          </a:p>
          <a:p>
            <a:r>
              <a:rPr lang="ru-RU" baseline="0" dirty="0"/>
              <a:t>4-мерная гериатрия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5A-1508-4B0C-97A1-5089245EADC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Определение приоритетов лечения</a:t>
            </a:r>
          </a:p>
          <a:p>
            <a:r>
              <a:rPr lang="ru-RU" dirty="0"/>
              <a:t>Существование очень зависит</a:t>
            </a:r>
            <a:r>
              <a:rPr lang="ru-RU" baseline="0" dirty="0"/>
              <a:t> от окружения</a:t>
            </a:r>
          </a:p>
          <a:p>
            <a:r>
              <a:rPr lang="ru-RU" baseline="0" dirty="0"/>
              <a:t>4-мерная гериатрия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5A-1508-4B0C-97A1-5089245EADC5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D0B64C-9CD5-4FA4-AFA9-F41DFEE7B294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3881208" y="8685103"/>
            <a:ext cx="2969592" cy="4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9pPr>
          </a:lstStyle>
          <a:p>
            <a:pPr algn="r"/>
            <a:fld id="{AC6ADA45-D778-48E2-9002-9718116209ED}" type="slidenum">
              <a:rPr lang="ru-RU" altLang="ru-RU" sz="1200">
                <a:solidFill>
                  <a:srgbClr val="000000"/>
                </a:solidFill>
                <a:latin typeface="Times New Roman" pitchFamily="16" charset="0"/>
              </a:rPr>
              <a:pPr algn="r"/>
              <a:t>10</a:t>
            </a:fld>
            <a:endParaRPr lang="ru-RU" altLang="ru-RU" sz="12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12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Определение приоритетов лечения</a:t>
            </a:r>
          </a:p>
          <a:p>
            <a:r>
              <a:rPr lang="ru-RU" dirty="0"/>
              <a:t>Существование очень зависит</a:t>
            </a:r>
            <a:r>
              <a:rPr lang="ru-RU" baseline="0" dirty="0"/>
              <a:t> от окружения</a:t>
            </a:r>
          </a:p>
          <a:p>
            <a:r>
              <a:rPr lang="ru-RU" baseline="0" dirty="0"/>
              <a:t>4-мерная гериатрия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5A-1508-4B0C-97A1-5089245EADC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Психитрия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5A-1508-4B0C-97A1-5089245EADC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5A-1508-4B0C-97A1-5089245EADC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rgnkc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3" y="295773"/>
            <a:ext cx="2678524" cy="8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095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prstClr val="black"/>
                </a:solidFill>
              </a:rPr>
              <a:t>ГБОУ ВПО «Российский национальный исследовательский медицинский университет имени Н.И. Пирогова» Минздрава России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57" y="51617"/>
            <a:ext cx="4037677" cy="130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2" name="Picture 2" descr="C:\Users\Денис\Desktop\новое 2016\Логотипы_Конфа\РНИМУ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22" y="230295"/>
            <a:ext cx="1252377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ьный слайд (Конец)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13" y="1920589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white"/>
                </a:solidFill>
                <a:latin typeface="Century Gothic"/>
              </a:rPr>
              <a:t>Спасибо за внимание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608" y="3757540"/>
            <a:ext cx="7718780" cy="156966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287945"/>
            <a:r>
              <a:rPr lang="en-US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WWW.RGNKC.RU</a:t>
            </a: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7945"/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7945">
              <a:spcAft>
                <a:spcPts val="600"/>
              </a:spcAft>
            </a:pPr>
            <a:r>
              <a:rPr lang="ru-RU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119423, г. Москва, ул. 1-ая Леонова, дом 16</a:t>
            </a: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Денис\Desktop\новое 2016\С РАБОЧЕГО СВЕЖАК\ЛОГО РГНКЦ\brandbook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3" y="295773"/>
            <a:ext cx="2678524" cy="8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57" y="51617"/>
            <a:ext cx="4037677" cy="130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20" name="Picture 2" descr="C:\Users\Денис\Desktop\новое 2016\Логотипы_Конфа\РНИМУ.jpg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22" y="230295"/>
            <a:ext cx="1252377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6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095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i="1" dirty="0">
                <a:solidFill>
                  <a:prstClr val="black"/>
                </a:solidFill>
              </a:rPr>
              <a:t>ГБОУ ВПО «Российский национальный исследовательский медицинский университет имени Н.И. Пирогова» Минздрава России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9361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9361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ьный слайд (Конец)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13" y="1920589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entury Gothic"/>
              </a:rPr>
              <a:t>WWW.RGNKC.RU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608" y="3438579"/>
            <a:ext cx="7718780" cy="164660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287945">
              <a:spcAft>
                <a:spcPts val="600"/>
              </a:spcAft>
            </a:pPr>
            <a:r>
              <a:rPr lang="ru-RU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119423, г. Москва, ул. 1-ая Леонова, дом 16</a:t>
            </a: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7945">
              <a:spcAft>
                <a:spcPts val="600"/>
              </a:spcAft>
            </a:pPr>
            <a:br>
              <a:rPr lang="en-US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6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095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/>
              <a:t>ГБОУ ВПО «Российский национальный исследовательский медицинский университет имени Н.И. Пирогова» Минздрава России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57" y="51617"/>
            <a:ext cx="4037677" cy="130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6" name="Picture 2" descr="C:\Users\Денис\Desktop\новое 2016\Логотипы_Конфа\РНИМУ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22" y="230295"/>
            <a:ext cx="1252377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9361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ьный слайд (Конец)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13" y="1920589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WWW.RGNKC.RU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608" y="3438579"/>
            <a:ext cx="7718780" cy="164660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287945">
              <a:spcAft>
                <a:spcPts val="600"/>
              </a:spcAft>
            </a:pPr>
            <a:r>
              <a:rPr lang="ru-RU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119423, г. Москва, ул. 1-ая Леонова, дом 16</a:t>
            </a: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7945">
              <a:spcAft>
                <a:spcPts val="600"/>
              </a:spcAft>
            </a:pPr>
            <a:br>
              <a:rPr lang="en-US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Денис\Desktop\новое 2016\С РАБОЧЕГО СВЕЖАК\ЛОГО РГНКЦ\brandbook-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3" y="295773"/>
            <a:ext cx="2678524" cy="8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57" y="51617"/>
            <a:ext cx="4037677" cy="130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6" name="Picture 2" descr="C:\Users\Денис\Desktop\новое 2016\Логотипы_Конфа\РНИМУ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22" y="230295"/>
            <a:ext cx="1252377" cy="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6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095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/>
              <a:t>ГБОУ ВПО «Российский национальный исследовательский медицинский университет имени Н.И. Пирогова» Минздрава России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93610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732D-A1CD-4F19-90BC-D8235D79A2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B87AD1A-4F79-4355-8DEB-7017268E225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ьный слайд (Конец)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tx2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026" name="Picture 2" descr="C:\Users\Денис\Desktop\новое 2016\С РАБОЧЕГО СВЕЖАК\ЛОГО РГНКЦ\brandboo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05622" cy="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13" y="1920589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WWW.RGNKC.RU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608" y="3438579"/>
            <a:ext cx="7718780" cy="164660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287945">
              <a:spcAft>
                <a:spcPts val="600"/>
              </a:spcAft>
            </a:pPr>
            <a:r>
              <a:rPr lang="ru-RU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119423, г. Москва, ул. 1-ая Леонова, дом 16</a:t>
            </a: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87945">
              <a:spcAft>
                <a:spcPts val="600"/>
              </a:spcAft>
            </a:pPr>
            <a:br>
              <a:rPr lang="en-US" sz="3200" dirty="0">
                <a:solidFill>
                  <a:srgbClr val="3B619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3B619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6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306" y="62333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C:\Users\Денис\Desktop\новое 2016\С РАБОЧЕГО СВЕЖАК\ЛОГО РГНКЦ\brandbook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9" y="543705"/>
            <a:ext cx="554461" cy="8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76672"/>
            <a:ext cx="81777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476673"/>
            <a:ext cx="7772400" cy="93610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306" y="62333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srgbClr val="3B6195"/>
                </a:solidFill>
              </a:rPr>
              <a:pPr defTabSz="914400"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ru-RU">
              <a:solidFill>
                <a:srgbClr val="3B6195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  <p:pic>
        <p:nvPicPr>
          <p:cNvPr id="2050" name="Picture 2" descr="C:\Users\Денис\Desktop\новое 2016\С РАБОЧЕГО СВЕЖАК\ЛОГО РГНКЦ\brandbook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9" y="543705"/>
            <a:ext cx="554461" cy="8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476673"/>
            <a:ext cx="7772400" cy="93610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 flipH="1">
            <a:off x="971600" y="1412776"/>
            <a:ext cx="77048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306" y="62333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C:\Users\Денис\Desktop\новое 2016\С РАБОЧЕГО СВЕЖАК\ЛОГО РГНКЦ\brandbook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9" y="543705"/>
            <a:ext cx="554461" cy="8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476673"/>
            <a:ext cx="7772400" cy="93610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971600" y="1412776"/>
            <a:ext cx="77048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306" y="62333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0E3E0C-4449-734F-A20B-DED3BCC1F227}" type="datetimeFigureOut">
              <a:rPr lang="ru-RU" smtClean="0">
                <a:solidFill>
                  <a:srgbClr val="3B6195"/>
                </a:solidFill>
              </a:rPr>
              <a:pPr/>
              <a:t>15.02.2017</a:t>
            </a:fld>
            <a:endParaRPr lang="ru-RU">
              <a:solidFill>
                <a:srgbClr val="3B619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B6195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447F90-0ED0-0141-A47D-B0DC02C510F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C:\Users\Денис\Desktop\новое 2016\С РАБОЧЕГО СВЕЖАК\ЛОГО РГНКЦ\brandbook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9" y="543705"/>
            <a:ext cx="554461" cy="8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476673"/>
            <a:ext cx="7772400" cy="93610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971600" y="1412776"/>
            <a:ext cx="770485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4788" y="3338763"/>
            <a:ext cx="7818270" cy="1752600"/>
          </a:xfrm>
        </p:spPr>
        <p:txBody>
          <a:bodyPr>
            <a:normAutofit/>
          </a:bodyPr>
          <a:lstStyle/>
          <a:p>
            <a:endParaRPr lang="en-US" altLang="ru-RU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Гериатрия : продолжительность и качество пожилых людей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076" y="3289311"/>
            <a:ext cx="83497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chemeClr val="accent1"/>
                </a:solidFill>
              </a:rPr>
              <a:t>Главный гериатр Минздрава России</a:t>
            </a:r>
          </a:p>
          <a:p>
            <a:pPr algn="ctr"/>
            <a:r>
              <a:rPr lang="ru-RU" i="1" dirty="0">
                <a:solidFill>
                  <a:schemeClr val="accent1"/>
                </a:solidFill>
              </a:rPr>
              <a:t>Главный гериатр Департамента здравоохранения города Москвы</a:t>
            </a:r>
          </a:p>
          <a:p>
            <a:pPr algn="ctr"/>
            <a:r>
              <a:rPr lang="ru-RU" i="1" dirty="0">
                <a:solidFill>
                  <a:schemeClr val="accent1"/>
                </a:solidFill>
              </a:rPr>
              <a:t>Директор Российского геронтологического научно-клинического центра </a:t>
            </a:r>
          </a:p>
          <a:p>
            <a:pPr algn="ctr"/>
            <a:r>
              <a:rPr lang="ru-RU" i="1" dirty="0">
                <a:solidFill>
                  <a:schemeClr val="accent1"/>
                </a:solidFill>
              </a:rPr>
              <a:t>РНИМУ им. Н.И.Пирогова</a:t>
            </a:r>
          </a:p>
          <a:p>
            <a:pPr algn="ctr"/>
            <a:r>
              <a:rPr lang="ru-RU" i="1" dirty="0">
                <a:solidFill>
                  <a:schemeClr val="accent1"/>
                </a:solidFill>
              </a:rPr>
              <a:t>Профессор, доктор медицинских наук</a:t>
            </a:r>
          </a:p>
          <a:p>
            <a:pPr algn="ctr"/>
            <a:r>
              <a:rPr lang="ru-RU" dirty="0">
                <a:solidFill>
                  <a:schemeClr val="accent1"/>
                </a:solidFill>
              </a:rPr>
              <a:t>Ткачева Ольга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472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1632" y="6274014"/>
            <a:ext cx="8208000" cy="44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9pPr>
          </a:lstStyle>
          <a:p>
            <a:pPr algn="r"/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Díaz-Gegúndez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M1,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al.,Evaluation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intervention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nursing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homes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reduce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hospital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attendance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</a:p>
          <a:p>
            <a:pPr algn="r"/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Geriatr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Gerontol</a:t>
            </a:r>
            <a:r>
              <a:rPr lang="ru-RU" alt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2011 Sep-Oct;46(5):261-4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4400" y="384904"/>
            <a:ext cx="7772400" cy="9361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Эффект долговременной преемственной медицинской помощи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63773" y="6274014"/>
            <a:ext cx="88164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53289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82"/>
              </a:spcAft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Наблюдение в течение 3-лет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9906" y="2196579"/>
            <a:ext cx="7936173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+mj-lt"/>
              </a:rPr>
              <a:t>Сокращает вызовы скорой помощи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в 2 раза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+mj-lt"/>
              </a:rPr>
              <a:t>Госпитализации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с 48,4%  до 32,1%</a:t>
            </a:r>
          </a:p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+mj-lt"/>
              </a:rPr>
              <a:t>Снижает на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9% </a:t>
            </a:r>
            <a:r>
              <a:rPr lang="ru-RU" sz="2400" dirty="0">
                <a:solidFill>
                  <a:prstClr val="black"/>
                </a:solidFill>
                <a:latin typeface="+mj-lt"/>
              </a:rPr>
              <a:t>затраты на лекарства </a:t>
            </a:r>
            <a:br>
              <a:rPr lang="ru-RU" sz="2400" dirty="0">
                <a:solidFill>
                  <a:prstClr val="black"/>
                </a:solidFill>
                <a:latin typeface="+mj-lt"/>
              </a:rPr>
            </a:br>
            <a:r>
              <a:rPr lang="ru-RU" sz="2000" i="1" dirty="0">
                <a:solidFill>
                  <a:prstClr val="black"/>
                </a:solidFill>
                <a:latin typeface="+mj-lt"/>
              </a:rPr>
              <a:t>(в  группе обычного ведения увеличение на 11,9%)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224585" y="5342603"/>
            <a:ext cx="46538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245056" y="5804268"/>
            <a:ext cx="46538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6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Основные  принципы организации гериатрической помощи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9521" y="2518035"/>
            <a:ext cx="961030" cy="1164586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07445" y="2518035"/>
            <a:ext cx="5636524" cy="11645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Междисциплинарное взаимодействие</a:t>
            </a:r>
          </a:p>
          <a:p>
            <a:r>
              <a:rPr lang="ru-RU" i="1" dirty="0">
                <a:latin typeface="+mj-lt"/>
              </a:rPr>
              <a:t>(профилактика, реабилитация, психиатрия, паллиативная помощь, другие специальности)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29521" y="4403711"/>
            <a:ext cx="961030" cy="1164586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07445" y="4403711"/>
            <a:ext cx="5636524" cy="11645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Межведомственное взаимодействие </a:t>
            </a:r>
            <a:r>
              <a:rPr lang="ru-RU" i="1" dirty="0">
                <a:latin typeface="+mj-lt"/>
              </a:rPr>
              <a:t>(здравоохранение и социальная помощь)</a:t>
            </a:r>
          </a:p>
        </p:txBody>
      </p:sp>
    </p:spTree>
    <p:extLst>
      <p:ext uri="{BB962C8B-B14F-4D97-AF65-F5344CB8AC3E}">
        <p14:creationId xmlns:p14="http://schemas.microsoft.com/office/powerpoint/2010/main" val="19568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876" y="162880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Профилактическая гериатрия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876" y="2636912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Амбулаторная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гериатрия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876" y="3861048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Стационарная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гериатрия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876" y="486916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Гериатрическая реабилитация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877272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Паллиативная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гериатрия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40316" y="1628800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b="1" dirty="0">
                <a:solidFill>
                  <a:srgbClr val="B2241C"/>
                </a:solidFill>
              </a:rPr>
              <a:t>Кабинеты и отделения медицинской профилактики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40316" y="2636912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Первичная медико-санитарная помощь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4135432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Высокотехнологичная и специализированная медицинская помощь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40316" y="4869160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Отделения реабилитации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40316" y="5877272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Паллиативная медицинская  помощь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655676" y="2348880"/>
            <a:ext cx="360040" cy="21602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656040" y="4581128"/>
            <a:ext cx="360040" cy="21602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1656040" y="3324800"/>
            <a:ext cx="360040" cy="468052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3566493" y="1790818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3566493" y="2798930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3566493" y="4023066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3566493" y="5031178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3566493" y="6039290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39952" y="3388642"/>
            <a:ext cx="4824536" cy="648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Психиатрия  </a:t>
            </a: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3566493" y="3374994"/>
            <a:ext cx="504420" cy="324036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968992" y="494088"/>
            <a:ext cx="7772400" cy="936104"/>
          </a:xfrm>
        </p:spPr>
        <p:txBody>
          <a:bodyPr>
            <a:noAutofit/>
          </a:bodyPr>
          <a:lstStyle/>
          <a:p>
            <a:pPr algn="r"/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Система долговременной преемственной медицинской помощи людям пожилого и старческого возраста требует междисциплинарного взаимодействия </a:t>
            </a:r>
          </a:p>
        </p:txBody>
      </p:sp>
    </p:spTree>
    <p:extLst>
      <p:ext uri="{BB962C8B-B14F-4D97-AF65-F5344CB8AC3E}">
        <p14:creationId xmlns:p14="http://schemas.microsoft.com/office/powerpoint/2010/main" val="3963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81690" y="1624365"/>
            <a:ext cx="5580620" cy="508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b="1" dirty="0">
                <a:solidFill>
                  <a:prstClr val="white"/>
                </a:solidFill>
              </a:rPr>
              <a:t>Вице-губернатор по социальным вопросам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64904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Департамент здравоохранения </a:t>
            </a:r>
            <a:br>
              <a:rPr lang="ru-RU" dirty="0">
                <a:solidFill>
                  <a:prstClr val="white"/>
                </a:solidFill>
              </a:rPr>
            </a:b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54974" y="2564904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Департамент социальной защиты населения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447764" y="3607059"/>
            <a:ext cx="4248472" cy="508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Региональный гериатрический центр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95536" y="4509120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Гериатрические отделения стационаров*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54974" y="4509120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Социальные стационарные учреждения**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5517232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Гериатрические кабинеты/отделения поликлиник*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54974" y="5517232"/>
            <a:ext cx="38934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>
                <a:solidFill>
                  <a:prstClr val="white"/>
                </a:solidFill>
              </a:rPr>
              <a:t>Центры социального обслуживания населения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563" y="6334581"/>
            <a:ext cx="548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16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*  - консультация специалиста по социальной работе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6315626"/>
            <a:ext cx="2906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sz="16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** - консультация гериатра</a:t>
            </a:r>
          </a:p>
        </p:txBody>
      </p:sp>
      <p:cxnSp>
        <p:nvCxnSpPr>
          <p:cNvPr id="22" name="Прямая со стрелкой 21"/>
          <p:cNvCxnSpPr>
            <a:stCxn id="13" idx="2"/>
            <a:endCxn id="3" idx="0"/>
          </p:cNvCxnSpPr>
          <p:nvPr/>
        </p:nvCxnSpPr>
        <p:spPr>
          <a:xfrm flipH="1">
            <a:off x="2342281" y="2132856"/>
            <a:ext cx="2229719" cy="43204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3" idx="2"/>
            <a:endCxn id="27" idx="0"/>
          </p:cNvCxnSpPr>
          <p:nvPr/>
        </p:nvCxnSpPr>
        <p:spPr>
          <a:xfrm>
            <a:off x="4572000" y="2132856"/>
            <a:ext cx="2229719" cy="43204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3" idx="3"/>
            <a:endCxn id="27" idx="1"/>
          </p:cNvCxnSpPr>
          <p:nvPr/>
        </p:nvCxnSpPr>
        <p:spPr>
          <a:xfrm>
            <a:off x="4289026" y="2888940"/>
            <a:ext cx="565948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8" idx="0"/>
          </p:cNvCxnSpPr>
          <p:nvPr/>
        </p:nvCxnSpPr>
        <p:spPr>
          <a:xfrm flipH="1">
            <a:off x="4572000" y="3212976"/>
            <a:ext cx="282974" cy="39408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28" idx="0"/>
          </p:cNvCxnSpPr>
          <p:nvPr/>
        </p:nvCxnSpPr>
        <p:spPr>
          <a:xfrm>
            <a:off x="4289026" y="3212976"/>
            <a:ext cx="282974" cy="39408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8" idx="2"/>
          </p:cNvCxnSpPr>
          <p:nvPr/>
        </p:nvCxnSpPr>
        <p:spPr>
          <a:xfrm flipH="1">
            <a:off x="4289026" y="4115550"/>
            <a:ext cx="282974" cy="39357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8" idx="2"/>
          </p:cNvCxnSpPr>
          <p:nvPr/>
        </p:nvCxnSpPr>
        <p:spPr>
          <a:xfrm>
            <a:off x="4572000" y="4115550"/>
            <a:ext cx="282974" cy="39357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stCxn id="27" idx="2"/>
            <a:endCxn id="30" idx="0"/>
          </p:cNvCxnSpPr>
          <p:nvPr/>
        </p:nvCxnSpPr>
        <p:spPr>
          <a:xfrm>
            <a:off x="6801719" y="3212976"/>
            <a:ext cx="0" cy="129614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stCxn id="3" idx="2"/>
            <a:endCxn id="29" idx="0"/>
          </p:cNvCxnSpPr>
          <p:nvPr/>
        </p:nvCxnSpPr>
        <p:spPr>
          <a:xfrm>
            <a:off x="2342281" y="3212976"/>
            <a:ext cx="0" cy="129614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29" idx="3"/>
          </p:cNvCxnSpPr>
          <p:nvPr/>
        </p:nvCxnSpPr>
        <p:spPr>
          <a:xfrm>
            <a:off x="4289026" y="4833156"/>
            <a:ext cx="565948" cy="684076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>
            <a:stCxn id="30" idx="1"/>
          </p:cNvCxnSpPr>
          <p:nvPr/>
        </p:nvCxnSpPr>
        <p:spPr>
          <a:xfrm flipH="1">
            <a:off x="4289026" y="4833156"/>
            <a:ext cx="565948" cy="684076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stCxn id="31" idx="3"/>
            <a:endCxn id="32" idx="1"/>
          </p:cNvCxnSpPr>
          <p:nvPr/>
        </p:nvCxnSpPr>
        <p:spPr>
          <a:xfrm>
            <a:off x="4289026" y="5841268"/>
            <a:ext cx="565948" cy="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9" idx="2"/>
            <a:endCxn id="31" idx="0"/>
          </p:cNvCxnSpPr>
          <p:nvPr/>
        </p:nvCxnSpPr>
        <p:spPr>
          <a:xfrm>
            <a:off x="2342281" y="5157192"/>
            <a:ext cx="0" cy="3600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30" idx="2"/>
            <a:endCxn id="32" idx="0"/>
          </p:cNvCxnSpPr>
          <p:nvPr/>
        </p:nvCxnSpPr>
        <p:spPr>
          <a:xfrm>
            <a:off x="6801719" y="5157192"/>
            <a:ext cx="0" cy="360040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Autofit/>
          </a:bodyPr>
          <a:lstStyle/>
          <a:p>
            <a:pPr algn="r"/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Взаимодействие медицинской 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 социальной служб в гериатрии 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(пилотный проект «Территория заботы»)</a:t>
            </a:r>
          </a:p>
        </p:txBody>
      </p:sp>
    </p:spTree>
    <p:extLst>
      <p:ext uri="{BB962C8B-B14F-4D97-AF65-F5344CB8AC3E}">
        <p14:creationId xmlns:p14="http://schemas.microsoft.com/office/powerpoint/2010/main" val="42297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Первые итоги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1450" y="1664303"/>
            <a:ext cx="8763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Стратегия действий в интересах граждан старшего поколения 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Порядок оказания медицинской помощи по профилю гериатрия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Профильная комиссия по гериатрии МЗ РФ</a:t>
            </a:r>
          </a:p>
          <a:p>
            <a:pPr marL="360000" lvl="0" indent="-360000" defTabSz="914400"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С 2014 года образовательный проект «Гериатрия – инвестиции в будущее» </a:t>
            </a:r>
          </a:p>
          <a:p>
            <a:pPr marL="360000" lvl="0" indent="-360000" defTabSz="914400"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С сентября стартовала подготовка к пилоту «Территория ЗАБОТЫ»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С 2015 года началась реорганизация Федерального геронтологического научно-клинического Центра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Разработан стандарт по Старческой астении с острыми функциональными нарушениями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accent1"/>
                </a:solidFill>
              </a:rPr>
              <a:t>Начался пул научных исследований в области геронтологии и гериатрии </a:t>
            </a:r>
            <a:br>
              <a:rPr lang="ru-RU" i="1" dirty="0">
                <a:solidFill>
                  <a:schemeClr val="accent1"/>
                </a:solidFill>
              </a:rPr>
            </a:br>
            <a:r>
              <a:rPr lang="ru-RU" i="1" dirty="0">
                <a:solidFill>
                  <a:schemeClr val="accent1"/>
                </a:solidFill>
              </a:rPr>
              <a:t>(гос. Задание РГНКЦ)</a:t>
            </a:r>
          </a:p>
          <a:p>
            <a:pPr marL="360000" lvl="0" indent="-360000" defTabSz="914400">
              <a:lnSpc>
                <a:spcPct val="120000"/>
              </a:lnSpc>
              <a:spcAft>
                <a:spcPts val="1200"/>
              </a:spcAft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741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енис\Desktop\фото_руки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10470"/>
          <a:stretch/>
        </p:blipFill>
        <p:spPr bwMode="auto">
          <a:xfrm>
            <a:off x="2849389" y="1544555"/>
            <a:ext cx="3445221" cy="51248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13094" y="6404830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РГНКЦ , 2016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2895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нис\Desktop\фото_рук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61" y="1608409"/>
            <a:ext cx="7482478" cy="4988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5979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нис\Desktop\фото_руки\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6"/>
          <a:stretch/>
        </p:blipFill>
        <p:spPr bwMode="auto">
          <a:xfrm>
            <a:off x="375018" y="1774727"/>
            <a:ext cx="8393966" cy="47216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4754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нис\Desktop\фото_руки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7"/>
          <a:stretch/>
        </p:blipFill>
        <p:spPr bwMode="auto">
          <a:xfrm>
            <a:off x="375018" y="1772815"/>
            <a:ext cx="8393966" cy="47216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36847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енис\Desktop\фото_руки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5" y="1780638"/>
            <a:ext cx="8405499" cy="472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12188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Гериатрия – это…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678" y="2391635"/>
            <a:ext cx="8169322" cy="270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/>
                </a:solidFill>
              </a:rPr>
              <a:t>требование времени</a:t>
            </a:r>
          </a:p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/>
                </a:solidFill>
              </a:rPr>
              <a:t>самая «молодая» область медицины</a:t>
            </a:r>
          </a:p>
          <a:p>
            <a:pPr marL="36000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1"/>
                </a:solidFill>
              </a:rPr>
              <a:t>инвестиции в НАШЕ будущее</a:t>
            </a:r>
          </a:p>
          <a:p>
            <a:pPr marL="360000" lvl="0" indent="-360000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енис\Desktop\фото_рук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8" y="1772815"/>
            <a:ext cx="8405498" cy="47216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301323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  <p:pic>
        <p:nvPicPr>
          <p:cNvPr id="5" name="Picture 2" descr="C:\Users\Денис\Desktop\фото_рук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8" y="1772814"/>
            <a:ext cx="8405499" cy="472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нис\Desktop\фото_рук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7" y="1772816"/>
            <a:ext cx="8393966" cy="4721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1663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нис\Desktop\фото_руки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6"/>
          <a:stretch/>
        </p:blipFill>
        <p:spPr bwMode="auto">
          <a:xfrm>
            <a:off x="375017" y="1772816"/>
            <a:ext cx="8393966" cy="4721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11816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енис\Desktop\фото_руки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7" y="1772814"/>
            <a:ext cx="8405499" cy="47216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216962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енис\Desktop\фото_руки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8" y="1772814"/>
            <a:ext cx="8405498" cy="47216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31046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енис\Desktop\фото_руки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6" y="1772814"/>
            <a:ext cx="8405499" cy="472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36784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енис\Desktop\фото_руки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" b="7921"/>
          <a:stretch/>
        </p:blipFill>
        <p:spPr bwMode="auto">
          <a:xfrm>
            <a:off x="375018" y="1772816"/>
            <a:ext cx="8393966" cy="4721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35044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нис\Desktop\фото_руки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7" y="1772816"/>
            <a:ext cx="8393966" cy="4721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7862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енис\Desktop\фото_руки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4" y="1780637"/>
            <a:ext cx="8405499" cy="472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20308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Гериатрия держится на трех китах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9075" y="1447800"/>
            <a:ext cx="8667750" cy="4572000"/>
          </a:xfrm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B2241C"/>
                </a:solidFill>
              </a:rPr>
              <a:t>1.</a:t>
            </a:r>
            <a:r>
              <a:rPr lang="ru-RU" dirty="0">
                <a:solidFill>
                  <a:srgbClr val="002060"/>
                </a:solidFill>
              </a:rPr>
              <a:t> Хронические болезни (возраст-ассоциированные)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B2241C"/>
                </a:solidFill>
              </a:rPr>
              <a:t>2. </a:t>
            </a:r>
            <a:r>
              <a:rPr lang="ru-RU" dirty="0">
                <a:solidFill>
                  <a:srgbClr val="002060"/>
                </a:solidFill>
              </a:rPr>
              <a:t>Социальные проблемы 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B2241C"/>
                </a:solidFill>
              </a:rPr>
              <a:t>3.</a:t>
            </a:r>
            <a:r>
              <a:rPr lang="ru-RU" dirty="0">
                <a:solidFill>
                  <a:srgbClr val="002060"/>
                </a:solidFill>
              </a:rPr>
              <a:t> Биологический возраст («хрупкость», старческая астения)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енис\Desktop\фото_руки\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2" b="5641"/>
          <a:stretch/>
        </p:blipFill>
        <p:spPr bwMode="auto">
          <a:xfrm>
            <a:off x="375014" y="1780637"/>
            <a:ext cx="8405499" cy="472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Проект «100-летний гражданин» </a:t>
            </a:r>
          </a:p>
        </p:txBody>
      </p:sp>
    </p:spTree>
    <p:extLst>
      <p:ext uri="{BB962C8B-B14F-4D97-AF65-F5344CB8AC3E}">
        <p14:creationId xmlns:p14="http://schemas.microsoft.com/office/powerpoint/2010/main" val="41627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134" y="2152712"/>
            <a:ext cx="7593732" cy="398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Autofit/>
          </a:bodyPr>
          <a:lstStyle/>
          <a:p>
            <a:pPr algn="r"/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 России каждый пятый пожилой старше 65 лет, проживающий дома  -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«хрупкий»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пациент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716" y="1992566"/>
            <a:ext cx="8734568" cy="4135272"/>
          </a:xfrm>
          <a:prstGeom prst="roundRect">
            <a:avLst/>
          </a:prstGeom>
          <a:noFill/>
          <a:ln w="31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6498605" y="5756261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2014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080" y="21527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274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14400" y="453144"/>
            <a:ext cx="7772400" cy="93610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Расходы здравоохранения на «хрупких» 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 5 раз выше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4716" y="1501252"/>
            <a:ext cx="8734568" cy="4527697"/>
          </a:xfrm>
          <a:prstGeom prst="roundRect">
            <a:avLst>
              <a:gd name="adj" fmla="val 9822"/>
            </a:avLst>
          </a:prstGeom>
          <a:noFill/>
          <a:ln w="31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817647" y="5690395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ESTHER, Германия, 2014 год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5844943" y="5717691"/>
            <a:ext cx="2958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655816" y="1402896"/>
          <a:ext cx="8150857" cy="448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4" imgW="4271760" imgH="2350080" progId="">
                  <p:embed/>
                </p:oleObj>
              </mc:Choice>
              <mc:Fallback>
                <p:oleObj r:id="rId4" imgW="4271760" imgH="2350080" progId="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16" y="1402896"/>
                        <a:ext cx="8150857" cy="4480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 rot="16200000">
            <a:off x="-481726" y="3417993"/>
            <a:ext cx="2311294" cy="45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3-х месячные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04716" y="6032301"/>
            <a:ext cx="8734568" cy="60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</a:rPr>
              <a:t>Разница между хрупкими и крепкими, независимо</a:t>
            </a:r>
          </a:p>
          <a:p>
            <a:pPr algn="ctr" eaLnBrk="1">
              <a:buClrTx/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</a:rPr>
              <a:t> от </a:t>
            </a:r>
            <a:r>
              <a:rPr lang="ru-RU" altLang="ru-RU" sz="2000" dirty="0" err="1">
                <a:solidFill>
                  <a:srgbClr val="002060"/>
                </a:solidFill>
              </a:rPr>
              <a:t>коморбидности</a:t>
            </a:r>
            <a:r>
              <a:rPr lang="ru-RU" altLang="ru-RU" sz="2000" dirty="0">
                <a:solidFill>
                  <a:srgbClr val="002060"/>
                </a:solidFill>
              </a:rPr>
              <a:t> - 2000 евро за 3 месяца</a:t>
            </a:r>
          </a:p>
        </p:txBody>
      </p:sp>
    </p:spTree>
    <p:extLst>
      <p:ext uri="{BB962C8B-B14F-4D97-AF65-F5344CB8AC3E}">
        <p14:creationId xmlns:p14="http://schemas.microsoft.com/office/powerpoint/2010/main" val="11767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Гериатрия – интенсивный путь реагирования на старение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4626" y="2101043"/>
            <a:ext cx="7936173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 lvl="0" indent="-531813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Развитие гериатрии с фокусом на профилактику и долговременную медицинскую помощь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– интенсивный путь реагирования на старение населения</a:t>
            </a:r>
          </a:p>
          <a:p>
            <a:pPr marL="531813" lvl="0" indent="-531813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531813" lvl="0" indent="-531813" defTabSz="914400">
              <a:lnSpc>
                <a:spcPct val="120000"/>
              </a:lnSpc>
              <a:spcBef>
                <a:spcPts val="1800"/>
              </a:spcBef>
              <a:buClr>
                <a:srgbClr val="3B6195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Увеличение мощности медицинских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и социальных стационаров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– экстенсивный путь реагирования на старение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8710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Основные  принципы работы с пожилым пациентов в гериатрии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7798" y="1787853"/>
            <a:ext cx="810904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5595" y="1787853"/>
            <a:ext cx="7349317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Сохранение функционирования, независимости, 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улучшение качества жизни пожилого человека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27797" y="2663588"/>
            <a:ext cx="810904" cy="607323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55594" y="2663588"/>
            <a:ext cx="7349317" cy="607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Цель - ориентированный подход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27796" y="3405114"/>
            <a:ext cx="810904" cy="607323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55593" y="3405114"/>
            <a:ext cx="7349317" cy="607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Пациент- ориентированный  подход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27795" y="4130721"/>
            <a:ext cx="810904" cy="607323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55592" y="4130721"/>
            <a:ext cx="7349317" cy="607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Взаимодействие с семьей, опекунами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7798" y="4879075"/>
            <a:ext cx="810904" cy="607323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55595" y="4879075"/>
            <a:ext cx="7349317" cy="6073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Преодоление барьеров общения с пациентом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7797" y="5604682"/>
            <a:ext cx="810904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255594" y="5604682"/>
            <a:ext cx="7349317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+mj-lt"/>
              </a:rPr>
              <a:t>Индивидуальный подход </a:t>
            </a:r>
            <a:r>
              <a:rPr lang="ru-RU" sz="1600" i="1" dirty="0">
                <a:latin typeface="+mj-lt"/>
              </a:rPr>
              <a:t>(в условиях отсутствия доказательной базы и сложности применения действующих рекомендации)</a:t>
            </a:r>
          </a:p>
        </p:txBody>
      </p:sp>
    </p:spTree>
    <p:extLst>
      <p:ext uri="{BB962C8B-B14F-4D97-AF65-F5344CB8AC3E}">
        <p14:creationId xmlns:p14="http://schemas.microsoft.com/office/powerpoint/2010/main" val="17298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Основные  принципы организации гериатрической помощи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29521" y="2169992"/>
            <a:ext cx="961030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07445" y="2169992"/>
            <a:ext cx="5636524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Активное выявление потребности </a:t>
            </a:r>
            <a:br>
              <a:rPr lang="ru-RU" sz="2000" b="1" dirty="0">
                <a:latin typeface="+mj-lt"/>
              </a:rPr>
            </a:br>
            <a:r>
              <a:rPr lang="ru-RU" sz="2000" b="1" dirty="0">
                <a:latin typeface="+mj-lt"/>
              </a:rPr>
              <a:t>в гериатрической помощи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29521" y="3113967"/>
            <a:ext cx="961030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07445" y="3113967"/>
            <a:ext cx="5636524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Преемственность ведения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29521" y="4071590"/>
            <a:ext cx="961030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07445" y="4071590"/>
            <a:ext cx="5636524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Акцент на долговременную помощь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29521" y="5015565"/>
            <a:ext cx="961030" cy="764279"/>
          </a:xfrm>
          <a:prstGeom prst="roundRect">
            <a:avLst/>
          </a:prstGeom>
          <a:noFill/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73050" algn="l"/>
              </a:tabLst>
            </a:pP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07445" y="5015565"/>
            <a:ext cx="5636524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+mj-lt"/>
              </a:rPr>
              <a:t>Работа в гериатрической команде</a:t>
            </a:r>
          </a:p>
        </p:txBody>
      </p:sp>
    </p:spTree>
    <p:extLst>
      <p:ext uri="{BB962C8B-B14F-4D97-AF65-F5344CB8AC3E}">
        <p14:creationId xmlns:p14="http://schemas.microsoft.com/office/powerpoint/2010/main" val="11552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68344" y="547863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914400" y="494088"/>
            <a:ext cx="7772400" cy="936104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Маршрутизация пожилого пациента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35874" y="1815151"/>
            <a:ext cx="4872251" cy="7642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+mj-lt"/>
              </a:rPr>
              <a:t>Скрининг</a:t>
            </a:r>
          </a:p>
          <a:p>
            <a:pPr algn="ctr"/>
            <a:r>
              <a:rPr lang="ru-RU" sz="2000" b="1" dirty="0">
                <a:latin typeface="+mj-lt"/>
              </a:rPr>
              <a:t> пациенты 60+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27908" y="2941086"/>
            <a:ext cx="2096061" cy="3821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+mj-lt"/>
              </a:rPr>
              <a:t>«Крепкие»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20030" y="2941086"/>
            <a:ext cx="2096061" cy="3821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+mj-lt"/>
              </a:rPr>
              <a:t>«Хрупкие»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09607" y="3606423"/>
            <a:ext cx="4189863" cy="28899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Гериатр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1768" y="3606424"/>
            <a:ext cx="4189863" cy="17149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Участковый терапевт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00679" y="4185168"/>
            <a:ext cx="3738356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Комплексная гериатрическая оценка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Комплекс мер, направленных </a:t>
            </a:r>
            <a:br>
              <a:rPr lang="ru-RU" sz="1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на улучшение состояние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Реабилитация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Мониторинг результатов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Связь с социальными службами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Патронаж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Работа с родственниками</a:t>
            </a:r>
          </a:p>
          <a:p>
            <a:pPr marL="285750" lvl="0" indent="-285750">
              <a:spcAft>
                <a:spcPts val="200"/>
              </a:spcAft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Связь со службой «тревожной кнопки»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968919" y="4171520"/>
            <a:ext cx="367693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8230" y="4185168"/>
            <a:ext cx="367693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21768" y="4216159"/>
            <a:ext cx="4189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 indent="-12700"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профилактические 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и лечебно-диагностические мероприятия в рамках первичной помощи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0853" y="5419302"/>
            <a:ext cx="3111691" cy="101770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Выполнение рекомендаций</a:t>
            </a:r>
          </a:p>
          <a:p>
            <a:pPr algn="ctr"/>
            <a:r>
              <a:rPr lang="ru-RU" sz="1600" b="1" dirty="0">
                <a:latin typeface="+mj-lt"/>
              </a:rPr>
              <a:t>Гериатра </a:t>
            </a:r>
          </a:p>
        </p:txBody>
      </p:sp>
      <p:sp>
        <p:nvSpPr>
          <p:cNvPr id="32" name="Стрелка вниз 31"/>
          <p:cNvSpPr/>
          <p:nvPr/>
        </p:nvSpPr>
        <p:spPr>
          <a:xfrm>
            <a:off x="2303630" y="2582834"/>
            <a:ext cx="344615" cy="3616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6495752" y="2582834"/>
            <a:ext cx="344615" cy="3616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2144391" y="3323226"/>
            <a:ext cx="344615" cy="3616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6597549" y="3323226"/>
            <a:ext cx="344615" cy="3616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5400000">
            <a:off x="4047639" y="5512463"/>
            <a:ext cx="481189" cy="83138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RGNKC_new">
  <a:themeElements>
    <a:clrScheme name="Другая 2">
      <a:dk1>
        <a:sysClr val="windowText" lastClr="000000"/>
      </a:dk1>
      <a:lt1>
        <a:sysClr val="window" lastClr="FFFFFF"/>
      </a:lt1>
      <a:dk2>
        <a:srgbClr val="3B6195"/>
      </a:dk2>
      <a:lt2>
        <a:srgbClr val="EEECE1"/>
      </a:lt2>
      <a:accent1>
        <a:srgbClr val="3B6195"/>
      </a:accent1>
      <a:accent2>
        <a:srgbClr val="E5232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ГНКЦ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РГНКЦ_без плашки">
  <a:themeElements>
    <a:clrScheme name="Другая 2">
      <a:dk1>
        <a:sysClr val="windowText" lastClr="000000"/>
      </a:dk1>
      <a:lt1>
        <a:sysClr val="window" lastClr="FFFFFF"/>
      </a:lt1>
      <a:dk2>
        <a:srgbClr val="3B6195"/>
      </a:dk2>
      <a:lt2>
        <a:srgbClr val="EEECE1"/>
      </a:lt2>
      <a:accent1>
        <a:srgbClr val="3B6195"/>
      </a:accent1>
      <a:accent2>
        <a:srgbClr val="E5232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ГНКЦ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21">
  <a:themeElements>
    <a:clrScheme name="Другая 2">
      <a:dk1>
        <a:sysClr val="windowText" lastClr="000000"/>
      </a:dk1>
      <a:lt1>
        <a:sysClr val="window" lastClr="FFFFFF"/>
      </a:lt1>
      <a:dk2>
        <a:srgbClr val="3B6195"/>
      </a:dk2>
      <a:lt2>
        <a:srgbClr val="EEECE1"/>
      </a:lt2>
      <a:accent1>
        <a:srgbClr val="3B6195"/>
      </a:accent1>
      <a:accent2>
        <a:srgbClr val="E5232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ГНКЦ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1221">
  <a:themeElements>
    <a:clrScheme name="Другая 2">
      <a:dk1>
        <a:sysClr val="windowText" lastClr="000000"/>
      </a:dk1>
      <a:lt1>
        <a:sysClr val="window" lastClr="FFFFFF"/>
      </a:lt1>
      <a:dk2>
        <a:srgbClr val="3B6195"/>
      </a:dk2>
      <a:lt2>
        <a:srgbClr val="EEECE1"/>
      </a:lt2>
      <a:accent1>
        <a:srgbClr val="3B6195"/>
      </a:accent1>
      <a:accent2>
        <a:srgbClr val="E5232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ГНКЦ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RGNKC_new</Template>
  <TotalTime>2827</TotalTime>
  <Words>480</Words>
  <Application>Microsoft Office PowerPoint</Application>
  <PresentationFormat>Экран (4:3)</PresentationFormat>
  <Paragraphs>157</Paragraphs>
  <Slides>31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 Unicode MS</vt:lpstr>
      <vt:lpstr>Arial</vt:lpstr>
      <vt:lpstr>Calibri</vt:lpstr>
      <vt:lpstr>Century Gothic</vt:lpstr>
      <vt:lpstr>Times New Roman</vt:lpstr>
      <vt:lpstr>Wingdings</vt:lpstr>
      <vt:lpstr>Wingdings 2</vt:lpstr>
      <vt:lpstr>4_RGNKC_new</vt:lpstr>
      <vt:lpstr>1_РГНКЦ_без плашки</vt:lpstr>
      <vt:lpstr>1221</vt:lpstr>
      <vt:lpstr>2_1221</vt:lpstr>
      <vt:lpstr>Гериатрия : продолжительность и качество пожилых людей </vt:lpstr>
      <vt:lpstr>    Гериатрия – это… </vt:lpstr>
      <vt:lpstr>Гериатрия держится на трех китах</vt:lpstr>
      <vt:lpstr>   В России каждый пятый пожилой старше 65 лет, проживающий дома  - «хрупкий» пациент</vt:lpstr>
      <vt:lpstr>Презентация PowerPoint</vt:lpstr>
      <vt:lpstr>    Гериатрия – интенсивный путь реагирования на старение</vt:lpstr>
      <vt:lpstr>    Основные  принципы работы с пожилым пациентов в гериатрии</vt:lpstr>
      <vt:lpstr>    Основные  принципы организации гериатрической помощи </vt:lpstr>
      <vt:lpstr>    Маршрутизация пожилого пациента</vt:lpstr>
      <vt:lpstr>Презентация PowerPoint</vt:lpstr>
      <vt:lpstr>    Основные  принципы организации гериатрической помощи </vt:lpstr>
      <vt:lpstr>    Система долговременной преемственной медицинской помощи людям пожилого и старческого возраста требует междисциплинарного взаимодействия </vt:lpstr>
      <vt:lpstr>   Взаимодействие медицинской  и социальной служб в гериатрии  (пилотный проект «Территория заботы»)</vt:lpstr>
      <vt:lpstr>    Первые итоги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    Проект «100-летний гражданин»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</dc:creator>
  <cp:lastModifiedBy>Tkacheva Olga</cp:lastModifiedBy>
  <cp:revision>224</cp:revision>
  <dcterms:created xsi:type="dcterms:W3CDTF">2016-04-21T16:03:54Z</dcterms:created>
  <dcterms:modified xsi:type="dcterms:W3CDTF">2017-02-15T02:35:55Z</dcterms:modified>
</cp:coreProperties>
</file>