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1" r:id="rId5"/>
    <p:sldId id="262" r:id="rId6"/>
    <p:sldId id="268" r:id="rId7"/>
    <p:sldId id="263" r:id="rId8"/>
    <p:sldId id="269" r:id="rId9"/>
    <p:sldId id="270" r:id="rId10"/>
    <p:sldId id="265" r:id="rId11"/>
    <p:sldId id="264" r:id="rId12"/>
    <p:sldId id="271" r:id="rId13"/>
    <p:sldId id="286" r:id="rId14"/>
    <p:sldId id="272" r:id="rId15"/>
    <p:sldId id="287" r:id="rId16"/>
    <p:sldId id="283" r:id="rId17"/>
    <p:sldId id="267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40;&#1085;&#1085;&#1072;\&#1043;&#1053;&#1048;&#1062;\&#1069;&#1082;&#1086;&#1085;&#1086;&#1084;&#1080;&#1082;&#1072;%20&#1076;&#1080;&#1089;&#1087;&#1072;&#1089;&#1077;&#1088;&#1080;&#1079;&#1072;&#1094;&#1080;&#1080;%202015\&#1054;&#1089;&#1085;&#1086;&#1074;&#1085;&#1099;&#1077;%20&#1088;&#1072;&#1089;&#1095;&#1077;&#1090;&#1099;_&#1074;&#1089;&#1103;%20&#1056;&#1086;&#1089;&#1089;&#1080;&#1103;_&#1089;%20&#1075;&#1072;&#1088;&#1092;&#1080;&#1082;&#1072;&#1084;&#1080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Лист3!$E$105</c:f>
              <c:strCache>
                <c:ptCount val="1"/>
                <c:pt idx="0">
                  <c:v>Трудоспособный возраст</c:v>
                </c:pt>
              </c:strCache>
            </c:strRef>
          </c:tx>
          <c:dLbls>
            <c:dLbl>
              <c:idx val="1"/>
              <c:layout>
                <c:manualLayout>
                  <c:x val="-1.5716075551561379E-2"/>
                  <c:y val="-1.996633497745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83-484C-A88C-B42CFF7E9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Лист3!$D$106:$D$110</c:f>
              <c:strCache>
                <c:ptCount val="5"/>
                <c:pt idx="0">
                  <c:v>Рак молочной железы</c:v>
                </c:pt>
                <c:pt idx="1">
                  <c:v>Рак шейки матки</c:v>
                </c:pt>
                <c:pt idx="2">
                  <c:v>Колректальный рак</c:v>
                </c:pt>
                <c:pt idx="3">
                  <c:v>Рак предстательной железы</c:v>
                </c:pt>
                <c:pt idx="4">
                  <c:v>ССЗ</c:v>
                </c:pt>
              </c:strCache>
            </c:strRef>
          </c:cat>
          <c:val>
            <c:numRef>
              <c:f>Лист3!$E$106:$E$110</c:f>
              <c:numCache>
                <c:formatCode>#,##0</c:formatCode>
                <c:ptCount val="5"/>
                <c:pt idx="0">
                  <c:v>670686.806111012</c:v>
                </c:pt>
                <c:pt idx="1">
                  <c:v>326751.64789114927</c:v>
                </c:pt>
                <c:pt idx="2">
                  <c:v>459032.81117113214</c:v>
                </c:pt>
                <c:pt idx="3">
                  <c:v>4399931.0506050605</c:v>
                </c:pt>
                <c:pt idx="4">
                  <c:v>42214.636061403573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83-484C-A88C-B42CFF7E9FB0}"/>
            </c:ext>
          </c:extLst>
        </c:ser>
        <c:ser>
          <c:idx val="1"/>
          <c:order val="1"/>
          <c:tx>
            <c:strRef>
              <c:f>Лист3!$F$105</c:f>
              <c:strCache>
                <c:ptCount val="1"/>
                <c:pt idx="0">
                  <c:v>Экономически активный возраст</c:v>
                </c:pt>
              </c:strCache>
            </c:strRef>
          </c:tx>
          <c:dLbls>
            <c:dLbl>
              <c:idx val="0"/>
              <c:layout>
                <c:manualLayout>
                  <c:x val="2.7257072446495858E-2"/>
                  <c:y val="-1.09250757729993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83-484C-A88C-B42CFF7E9FB0}"/>
                </c:ext>
              </c:extLst>
            </c:dLbl>
            <c:dLbl>
              <c:idx val="1"/>
              <c:layout>
                <c:manualLayout>
                  <c:x val="3.6416883272595742E-2"/>
                  <c:y val="-1.09251487780183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83-484C-A88C-B42CFF7E9FB0}"/>
                </c:ext>
              </c:extLst>
            </c:dLbl>
            <c:dLbl>
              <c:idx val="2"/>
              <c:layout>
                <c:manualLayout>
                  <c:x val="4.1687287271111303E-2"/>
                  <c:y val="-2.48638516055867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83-484C-A88C-B42CFF7E9FB0}"/>
                </c:ext>
              </c:extLst>
            </c:dLbl>
            <c:dLbl>
              <c:idx val="3"/>
              <c:layout>
                <c:manualLayout>
                  <c:x val="3.6670842953643271E-2"/>
                  <c:y val="-9.98316748872767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83-484C-A88C-B42CFF7E9FB0}"/>
                </c:ext>
              </c:extLst>
            </c:dLbl>
            <c:dLbl>
              <c:idx val="4"/>
              <c:layout>
                <c:manualLayout>
                  <c:x val="3.1321052336319204E-2"/>
                  <c:y val="-2.18500355306433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83-484C-A88C-B42CFF7E9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Лист3!$D$106:$D$110</c:f>
              <c:strCache>
                <c:ptCount val="5"/>
                <c:pt idx="0">
                  <c:v>Рак молочной железы</c:v>
                </c:pt>
                <c:pt idx="1">
                  <c:v>Рак шейки матки</c:v>
                </c:pt>
                <c:pt idx="2">
                  <c:v>Колректальный рак</c:v>
                </c:pt>
                <c:pt idx="3">
                  <c:v>Рак предстательной железы</c:v>
                </c:pt>
                <c:pt idx="4">
                  <c:v>ССЗ</c:v>
                </c:pt>
              </c:strCache>
            </c:strRef>
          </c:cat>
          <c:val>
            <c:numRef>
              <c:f>Лист3!$F$106:$F$110</c:f>
              <c:numCache>
                <c:formatCode>#,##0</c:formatCode>
                <c:ptCount val="5"/>
                <c:pt idx="0">
                  <c:v>112918.87295129687</c:v>
                </c:pt>
                <c:pt idx="1">
                  <c:v>105905.00473888784</c:v>
                </c:pt>
                <c:pt idx="2">
                  <c:v>58178.211843304198</c:v>
                </c:pt>
                <c:pt idx="3">
                  <c:v>175356.77503507552</c:v>
                </c:pt>
                <c:pt idx="4">
                  <c:v>23171.599395264027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583-484C-A88C-B42CFF7E9FB0}"/>
            </c:ext>
          </c:extLst>
        </c:ser>
        <c:dLbls/>
        <c:shape val="box"/>
        <c:axId val="84873600"/>
        <c:axId val="84875136"/>
        <c:axId val="0"/>
      </c:bar3DChart>
      <c:catAx>
        <c:axId val="848736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 i="0"/>
            </a:pPr>
            <a:endParaRPr lang="ru-RU"/>
          </a:p>
        </c:txPr>
        <c:crossAx val="84875136"/>
        <c:crosses val="autoZero"/>
        <c:auto val="1"/>
        <c:lblAlgn val="ctr"/>
        <c:lblOffset val="100"/>
      </c:catAx>
      <c:valAx>
        <c:axId val="84875136"/>
        <c:scaling>
          <c:orientation val="minMax"/>
        </c:scaling>
        <c:axPos val="l"/>
        <c:majorGridlines/>
        <c:numFmt formatCode="#,##0" sourceLinked="1"/>
        <c:tickLblPos val="nextTo"/>
        <c:crossAx val="848736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2A3D4-6F53-4641-9AA5-F3C0A9D6C5CE}" type="doc">
      <dgm:prSet loTypeId="urn:microsoft.com/office/officeart/2005/8/layout/hProcess9" loCatId="process" qsTypeId="urn:microsoft.com/office/officeart/2005/8/quickstyle/simple5" qsCatId="simple" csTypeId="urn:microsoft.com/office/officeart/2005/8/colors/accent3_2" csCatId="accent3" phldr="1"/>
      <dgm:spPr/>
    </dgm:pt>
    <dgm:pt modelId="{2E9649E7-EA7D-46EA-9674-775857DB55E2}">
      <dgm:prSet phldrT="[Текст]"/>
      <dgm:spPr/>
      <dgm:t>
        <a:bodyPr/>
        <a:lstStyle/>
        <a:p>
          <a:r>
            <a:rPr lang="ru-RU" dirty="0" smtClean="0"/>
            <a:t>Популяционная профилактика</a:t>
          </a:r>
          <a:endParaRPr lang="ru-RU" dirty="0"/>
        </a:p>
      </dgm:t>
    </dgm:pt>
    <dgm:pt modelId="{74321E59-A2AB-4F25-A8DA-0FA288C43099}" type="parTrans" cxnId="{504CD404-534F-41B4-87B7-452A639D3287}">
      <dgm:prSet/>
      <dgm:spPr/>
      <dgm:t>
        <a:bodyPr/>
        <a:lstStyle/>
        <a:p>
          <a:endParaRPr lang="ru-RU"/>
        </a:p>
      </dgm:t>
    </dgm:pt>
    <dgm:pt modelId="{1D7AC391-BBB9-4494-9417-65A7B68AF10F}" type="sibTrans" cxnId="{504CD404-534F-41B4-87B7-452A639D3287}">
      <dgm:prSet/>
      <dgm:spPr/>
      <dgm:t>
        <a:bodyPr/>
        <a:lstStyle/>
        <a:p>
          <a:endParaRPr lang="ru-RU"/>
        </a:p>
      </dgm:t>
    </dgm:pt>
    <dgm:pt modelId="{000928D1-8669-40AD-8745-78E3442BA534}">
      <dgm:prSet phldrT="[Текст]"/>
      <dgm:spPr/>
      <dgm:t>
        <a:bodyPr/>
        <a:lstStyle/>
        <a:p>
          <a:r>
            <a:rPr lang="ru-RU" dirty="0" smtClean="0"/>
            <a:t>Профилактика на рабочем месте</a:t>
          </a:r>
          <a:endParaRPr lang="ru-RU" dirty="0"/>
        </a:p>
      </dgm:t>
    </dgm:pt>
    <dgm:pt modelId="{482C8CA6-6C76-41B9-87EF-8F8973BCF31E}" type="parTrans" cxnId="{00EEDF28-505B-4425-B5B2-A3D8FEF49819}">
      <dgm:prSet/>
      <dgm:spPr/>
      <dgm:t>
        <a:bodyPr/>
        <a:lstStyle/>
        <a:p>
          <a:endParaRPr lang="ru-RU"/>
        </a:p>
      </dgm:t>
    </dgm:pt>
    <dgm:pt modelId="{20F96EA2-8E61-4610-9132-623FE4A90AEA}" type="sibTrans" cxnId="{00EEDF28-505B-4425-B5B2-A3D8FEF49819}">
      <dgm:prSet/>
      <dgm:spPr/>
      <dgm:t>
        <a:bodyPr/>
        <a:lstStyle/>
        <a:p>
          <a:endParaRPr lang="ru-RU"/>
        </a:p>
      </dgm:t>
    </dgm:pt>
    <dgm:pt modelId="{F16861A8-8DD3-4617-9722-FDB720901499}">
      <dgm:prSet phldrT="[Текст]"/>
      <dgm:spPr/>
      <dgm:t>
        <a:bodyPr/>
        <a:lstStyle/>
        <a:p>
          <a:r>
            <a:rPr lang="ru-RU" dirty="0" smtClean="0"/>
            <a:t>Профилактика в системе здравоохранения</a:t>
          </a:r>
          <a:endParaRPr lang="ru-RU" dirty="0"/>
        </a:p>
      </dgm:t>
    </dgm:pt>
    <dgm:pt modelId="{9F0CF55C-E99F-4937-A737-148495605FE7}" type="parTrans" cxnId="{0C141760-F684-4639-A018-2CA2D835BC3C}">
      <dgm:prSet/>
      <dgm:spPr/>
      <dgm:t>
        <a:bodyPr/>
        <a:lstStyle/>
        <a:p>
          <a:endParaRPr lang="ru-RU"/>
        </a:p>
      </dgm:t>
    </dgm:pt>
    <dgm:pt modelId="{3F1BE6F8-4A6E-4EA8-8CDE-180B8F975C66}" type="sibTrans" cxnId="{0C141760-F684-4639-A018-2CA2D835BC3C}">
      <dgm:prSet/>
      <dgm:spPr/>
      <dgm:t>
        <a:bodyPr/>
        <a:lstStyle/>
        <a:p>
          <a:endParaRPr lang="ru-RU"/>
        </a:p>
      </dgm:t>
    </dgm:pt>
    <dgm:pt modelId="{DD3EE4E9-6A0F-4F6A-9A66-0887F38C55D9}" type="pres">
      <dgm:prSet presAssocID="{B3A2A3D4-6F53-4641-9AA5-F3C0A9D6C5CE}" presName="CompostProcess" presStyleCnt="0">
        <dgm:presLayoutVars>
          <dgm:dir/>
          <dgm:resizeHandles val="exact"/>
        </dgm:presLayoutVars>
      </dgm:prSet>
      <dgm:spPr/>
    </dgm:pt>
    <dgm:pt modelId="{1B217096-C5B2-46AC-8257-F9B71FBA4601}" type="pres">
      <dgm:prSet presAssocID="{B3A2A3D4-6F53-4641-9AA5-F3C0A9D6C5CE}" presName="arrow" presStyleLbl="bgShp" presStyleIdx="0" presStyleCnt="1"/>
      <dgm:spPr/>
    </dgm:pt>
    <dgm:pt modelId="{BB5CCCD6-9204-488C-9FC8-4371508006EB}" type="pres">
      <dgm:prSet presAssocID="{B3A2A3D4-6F53-4641-9AA5-F3C0A9D6C5CE}" presName="linearProcess" presStyleCnt="0"/>
      <dgm:spPr/>
    </dgm:pt>
    <dgm:pt modelId="{94542482-E37D-4A47-88B9-9C285DE2624C}" type="pres">
      <dgm:prSet presAssocID="{2E9649E7-EA7D-46EA-9674-775857DB55E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66A09-3FF2-4A76-9816-13DEEF9CC9AE}" type="pres">
      <dgm:prSet presAssocID="{1D7AC391-BBB9-4494-9417-65A7B68AF10F}" presName="sibTrans" presStyleCnt="0"/>
      <dgm:spPr/>
    </dgm:pt>
    <dgm:pt modelId="{42497B95-9702-4FC9-B384-E08FC26A0904}" type="pres">
      <dgm:prSet presAssocID="{000928D1-8669-40AD-8745-78E3442BA53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4998B-9D09-4DEC-A9B7-E18F0E9326BC}" type="pres">
      <dgm:prSet presAssocID="{20F96EA2-8E61-4610-9132-623FE4A90AEA}" presName="sibTrans" presStyleCnt="0"/>
      <dgm:spPr/>
    </dgm:pt>
    <dgm:pt modelId="{1D554667-A194-4FE2-B209-F465F88B05E2}" type="pres">
      <dgm:prSet presAssocID="{F16861A8-8DD3-4617-9722-FDB72090149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141760-F684-4639-A018-2CA2D835BC3C}" srcId="{B3A2A3D4-6F53-4641-9AA5-F3C0A9D6C5CE}" destId="{F16861A8-8DD3-4617-9722-FDB720901499}" srcOrd="2" destOrd="0" parTransId="{9F0CF55C-E99F-4937-A737-148495605FE7}" sibTransId="{3F1BE6F8-4A6E-4EA8-8CDE-180B8F975C66}"/>
    <dgm:cxn modelId="{E64DB706-8385-4AC0-925F-D7A5CCD02B2D}" type="presOf" srcId="{2E9649E7-EA7D-46EA-9674-775857DB55E2}" destId="{94542482-E37D-4A47-88B9-9C285DE2624C}" srcOrd="0" destOrd="0" presId="urn:microsoft.com/office/officeart/2005/8/layout/hProcess9"/>
    <dgm:cxn modelId="{351DE302-4704-4523-BA81-7EE325F934ED}" type="presOf" srcId="{F16861A8-8DD3-4617-9722-FDB720901499}" destId="{1D554667-A194-4FE2-B209-F465F88B05E2}" srcOrd="0" destOrd="0" presId="urn:microsoft.com/office/officeart/2005/8/layout/hProcess9"/>
    <dgm:cxn modelId="{504CD404-534F-41B4-87B7-452A639D3287}" srcId="{B3A2A3D4-6F53-4641-9AA5-F3C0A9D6C5CE}" destId="{2E9649E7-EA7D-46EA-9674-775857DB55E2}" srcOrd="0" destOrd="0" parTransId="{74321E59-A2AB-4F25-A8DA-0FA288C43099}" sibTransId="{1D7AC391-BBB9-4494-9417-65A7B68AF10F}"/>
    <dgm:cxn modelId="{EA20F8D1-8425-4836-804E-DA0B1CCD6FD5}" type="presOf" srcId="{B3A2A3D4-6F53-4641-9AA5-F3C0A9D6C5CE}" destId="{DD3EE4E9-6A0F-4F6A-9A66-0887F38C55D9}" srcOrd="0" destOrd="0" presId="urn:microsoft.com/office/officeart/2005/8/layout/hProcess9"/>
    <dgm:cxn modelId="{E53CE061-E42D-4025-80AC-F00964CC6C1A}" type="presOf" srcId="{000928D1-8669-40AD-8745-78E3442BA534}" destId="{42497B95-9702-4FC9-B384-E08FC26A0904}" srcOrd="0" destOrd="0" presId="urn:microsoft.com/office/officeart/2005/8/layout/hProcess9"/>
    <dgm:cxn modelId="{00EEDF28-505B-4425-B5B2-A3D8FEF49819}" srcId="{B3A2A3D4-6F53-4641-9AA5-F3C0A9D6C5CE}" destId="{000928D1-8669-40AD-8745-78E3442BA534}" srcOrd="1" destOrd="0" parTransId="{482C8CA6-6C76-41B9-87EF-8F8973BCF31E}" sibTransId="{20F96EA2-8E61-4610-9132-623FE4A90AEA}"/>
    <dgm:cxn modelId="{CCA447CC-A69A-4D4B-A543-9B89384AC985}" type="presParOf" srcId="{DD3EE4E9-6A0F-4F6A-9A66-0887F38C55D9}" destId="{1B217096-C5B2-46AC-8257-F9B71FBA4601}" srcOrd="0" destOrd="0" presId="urn:microsoft.com/office/officeart/2005/8/layout/hProcess9"/>
    <dgm:cxn modelId="{E9938DB8-CAD8-4916-B037-926BB51EDC27}" type="presParOf" srcId="{DD3EE4E9-6A0F-4F6A-9A66-0887F38C55D9}" destId="{BB5CCCD6-9204-488C-9FC8-4371508006EB}" srcOrd="1" destOrd="0" presId="urn:microsoft.com/office/officeart/2005/8/layout/hProcess9"/>
    <dgm:cxn modelId="{CA43AF23-B093-43B9-842E-1D3A6784B663}" type="presParOf" srcId="{BB5CCCD6-9204-488C-9FC8-4371508006EB}" destId="{94542482-E37D-4A47-88B9-9C285DE2624C}" srcOrd="0" destOrd="0" presId="urn:microsoft.com/office/officeart/2005/8/layout/hProcess9"/>
    <dgm:cxn modelId="{8835F741-D7C0-40A1-B3CE-EDC9CD5A2CB2}" type="presParOf" srcId="{BB5CCCD6-9204-488C-9FC8-4371508006EB}" destId="{3F866A09-3FF2-4A76-9816-13DEEF9CC9AE}" srcOrd="1" destOrd="0" presId="urn:microsoft.com/office/officeart/2005/8/layout/hProcess9"/>
    <dgm:cxn modelId="{A221BB4D-2DBC-416C-967D-1B50E484FCAF}" type="presParOf" srcId="{BB5CCCD6-9204-488C-9FC8-4371508006EB}" destId="{42497B95-9702-4FC9-B384-E08FC26A0904}" srcOrd="2" destOrd="0" presId="urn:microsoft.com/office/officeart/2005/8/layout/hProcess9"/>
    <dgm:cxn modelId="{FC7E2FC8-6D1C-4EA5-8247-FFCFB44CEA46}" type="presParOf" srcId="{BB5CCCD6-9204-488C-9FC8-4371508006EB}" destId="{C164998B-9D09-4DEC-A9B7-E18F0E9326BC}" srcOrd="3" destOrd="0" presId="urn:microsoft.com/office/officeart/2005/8/layout/hProcess9"/>
    <dgm:cxn modelId="{FF7E3EA1-825A-40A9-826B-1AA0283EE3A3}" type="presParOf" srcId="{BB5CCCD6-9204-488C-9FC8-4371508006EB}" destId="{1D554667-A194-4FE2-B209-F465F88B05E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DFE72-31A2-4666-BCA0-0DD8370592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FBF699-9EF2-497D-B14D-0D1BCC0A9A00}">
      <dgm:prSet phldrT="[Текст]"/>
      <dgm:spPr/>
      <dgm:t>
        <a:bodyPr/>
        <a:lstStyle/>
        <a:p>
          <a:r>
            <a:rPr lang="ru-RU" dirty="0" smtClean="0"/>
            <a:t>Здоровье, сектор экономики связанный со здравоохранением</a:t>
          </a:r>
          <a:endParaRPr lang="ru-RU" dirty="0"/>
        </a:p>
      </dgm:t>
    </dgm:pt>
    <dgm:pt modelId="{6EF0084B-AACB-4C5C-8C4C-3FB4524271D5}" type="parTrans" cxnId="{9AFBD965-9789-4B7F-9A99-2AEA96D084E6}">
      <dgm:prSet/>
      <dgm:spPr/>
      <dgm:t>
        <a:bodyPr/>
        <a:lstStyle/>
        <a:p>
          <a:endParaRPr lang="ru-RU"/>
        </a:p>
      </dgm:t>
    </dgm:pt>
    <dgm:pt modelId="{B9AE84D8-AF60-42F9-8561-CFCE0DE0A4C2}" type="sibTrans" cxnId="{9AFBD965-9789-4B7F-9A99-2AEA96D084E6}">
      <dgm:prSet/>
      <dgm:spPr/>
      <dgm:t>
        <a:bodyPr/>
        <a:lstStyle/>
        <a:p>
          <a:endParaRPr lang="ru-RU"/>
        </a:p>
      </dgm:t>
    </dgm:pt>
    <dgm:pt modelId="{C17ACB27-377B-40EC-AD98-57F30418CBD5}">
      <dgm:prSet phldrT="[Текст]"/>
      <dgm:spPr/>
      <dgm:t>
        <a:bodyPr/>
        <a:lstStyle/>
        <a:p>
          <a:r>
            <a:rPr lang="ru-RU" dirty="0" smtClean="0"/>
            <a:t>Эффекты (увеличение продолжительности жизни, качества жизни)</a:t>
          </a:r>
          <a:endParaRPr lang="ru-RU" dirty="0"/>
        </a:p>
      </dgm:t>
    </dgm:pt>
    <dgm:pt modelId="{C1C80D29-FBB1-4E43-A34A-1B41B22E300D}" type="parTrans" cxnId="{507F5C00-BE78-498D-9692-5FED8E0194D6}">
      <dgm:prSet/>
      <dgm:spPr/>
      <dgm:t>
        <a:bodyPr/>
        <a:lstStyle/>
        <a:p>
          <a:endParaRPr lang="ru-RU"/>
        </a:p>
      </dgm:t>
    </dgm:pt>
    <dgm:pt modelId="{2AB72EB6-058B-4E2B-B53B-9EDFBD67BFE5}" type="sibTrans" cxnId="{507F5C00-BE78-498D-9692-5FED8E0194D6}">
      <dgm:prSet/>
      <dgm:spPr/>
      <dgm:t>
        <a:bodyPr/>
        <a:lstStyle/>
        <a:p>
          <a:endParaRPr lang="ru-RU"/>
        </a:p>
      </dgm:t>
    </dgm:pt>
    <dgm:pt modelId="{92D0B002-628D-433C-9CFF-DB7750F66AC0}">
      <dgm:prSet phldrT="[Текст]"/>
      <dgm:spPr/>
      <dgm:t>
        <a:bodyPr/>
        <a:lstStyle/>
        <a:p>
          <a:r>
            <a:rPr lang="ru-RU" dirty="0" smtClean="0"/>
            <a:t>Сектора экономики, за пределами системы здравоохранения</a:t>
          </a:r>
          <a:endParaRPr lang="ru-RU" dirty="0"/>
        </a:p>
      </dgm:t>
    </dgm:pt>
    <dgm:pt modelId="{B43A7E39-8508-4B24-BC92-78C453DD8442}" type="parTrans" cxnId="{8A7B9D22-A14A-449C-BB4C-FE4BCFB16F93}">
      <dgm:prSet/>
      <dgm:spPr/>
      <dgm:t>
        <a:bodyPr/>
        <a:lstStyle/>
        <a:p>
          <a:endParaRPr lang="ru-RU"/>
        </a:p>
      </dgm:t>
    </dgm:pt>
    <dgm:pt modelId="{982A53A5-255E-4893-AD59-B4F44D9D16C3}" type="sibTrans" cxnId="{8A7B9D22-A14A-449C-BB4C-FE4BCFB16F93}">
      <dgm:prSet/>
      <dgm:spPr/>
      <dgm:t>
        <a:bodyPr/>
        <a:lstStyle/>
        <a:p>
          <a:endParaRPr lang="ru-RU"/>
        </a:p>
      </dgm:t>
    </dgm:pt>
    <dgm:pt modelId="{F5CE965A-0FF4-4F9B-A383-7106C7FD8670}">
      <dgm:prSet phldrT="[Текст]"/>
      <dgm:spPr/>
      <dgm:t>
        <a:bodyPr/>
        <a:lstStyle/>
        <a:p>
          <a:r>
            <a:rPr lang="ru-RU" dirty="0" smtClean="0"/>
            <a:t>Производительность труда (потери заработной платы)</a:t>
          </a:r>
          <a:endParaRPr lang="ru-RU" dirty="0"/>
        </a:p>
      </dgm:t>
    </dgm:pt>
    <dgm:pt modelId="{D81557F5-070D-4C50-A154-6E2487163123}" type="parTrans" cxnId="{E5EB2456-310B-41BA-921E-6309AB4DC333}">
      <dgm:prSet/>
      <dgm:spPr/>
      <dgm:t>
        <a:bodyPr/>
        <a:lstStyle/>
        <a:p>
          <a:endParaRPr lang="ru-RU"/>
        </a:p>
      </dgm:t>
    </dgm:pt>
    <dgm:pt modelId="{642DD1E3-3C96-42F6-A197-AC5A9FC01EF2}" type="sibTrans" cxnId="{E5EB2456-310B-41BA-921E-6309AB4DC333}">
      <dgm:prSet/>
      <dgm:spPr/>
      <dgm:t>
        <a:bodyPr/>
        <a:lstStyle/>
        <a:p>
          <a:endParaRPr lang="ru-RU"/>
        </a:p>
      </dgm:t>
    </dgm:pt>
    <dgm:pt modelId="{641E5223-0421-4954-B1A6-D74C92D0657E}">
      <dgm:prSet phldrT="[Текст]"/>
      <dgm:spPr/>
      <dgm:t>
        <a:bodyPr/>
        <a:lstStyle/>
        <a:p>
          <a:r>
            <a:rPr lang="ru-RU" dirty="0" smtClean="0"/>
            <a:t>Затраты </a:t>
          </a:r>
          <a:endParaRPr lang="ru-RU" dirty="0"/>
        </a:p>
      </dgm:t>
    </dgm:pt>
    <dgm:pt modelId="{D4406AAC-4964-45E9-828A-64B08279241A}" type="parTrans" cxnId="{810EBF19-420C-49BF-A68B-54E2EEC5151B}">
      <dgm:prSet/>
      <dgm:spPr/>
      <dgm:t>
        <a:bodyPr/>
        <a:lstStyle/>
        <a:p>
          <a:endParaRPr lang="ru-RU"/>
        </a:p>
      </dgm:t>
    </dgm:pt>
    <dgm:pt modelId="{B99D5828-FE2B-42B1-82CE-F8173CBE03E0}" type="sibTrans" cxnId="{810EBF19-420C-49BF-A68B-54E2EEC5151B}">
      <dgm:prSet/>
      <dgm:spPr/>
      <dgm:t>
        <a:bodyPr/>
        <a:lstStyle/>
        <a:p>
          <a:endParaRPr lang="ru-RU"/>
        </a:p>
      </dgm:t>
    </dgm:pt>
    <dgm:pt modelId="{117A272B-8753-49E3-8F35-A6E0AB71401B}">
      <dgm:prSet phldrT="[Текст]"/>
      <dgm:spPr/>
      <dgm:t>
        <a:bodyPr/>
        <a:lstStyle/>
        <a:p>
          <a:r>
            <a:rPr lang="ru-RU" dirty="0" smtClean="0"/>
            <a:t>Социальные услуги</a:t>
          </a:r>
          <a:endParaRPr lang="ru-RU" dirty="0"/>
        </a:p>
      </dgm:t>
    </dgm:pt>
    <dgm:pt modelId="{81E64CFC-7D2B-4C93-A5F3-0EDAF7F9F9C4}" type="parTrans" cxnId="{54CCCE31-B23D-4FA4-9A12-4B038F2BB1A4}">
      <dgm:prSet/>
      <dgm:spPr/>
      <dgm:t>
        <a:bodyPr/>
        <a:lstStyle/>
        <a:p>
          <a:endParaRPr lang="ru-RU"/>
        </a:p>
      </dgm:t>
    </dgm:pt>
    <dgm:pt modelId="{15F281FA-5E79-44A4-A1A3-3E4269172699}" type="sibTrans" cxnId="{54CCCE31-B23D-4FA4-9A12-4B038F2BB1A4}">
      <dgm:prSet/>
      <dgm:spPr/>
      <dgm:t>
        <a:bodyPr/>
        <a:lstStyle/>
        <a:p>
          <a:endParaRPr lang="ru-RU"/>
        </a:p>
      </dgm:t>
    </dgm:pt>
    <dgm:pt modelId="{CFC6010A-DFC5-4FEB-BADE-2668B7FAA1C3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347BA32E-D20F-463B-8CCA-28F758BA23CA}" type="parTrans" cxnId="{AF11863F-F0EE-49AA-B8D1-09DABF821699}">
      <dgm:prSet/>
      <dgm:spPr/>
      <dgm:t>
        <a:bodyPr/>
        <a:lstStyle/>
        <a:p>
          <a:endParaRPr lang="ru-RU"/>
        </a:p>
      </dgm:t>
    </dgm:pt>
    <dgm:pt modelId="{97567852-24B9-4E27-BFF7-2DAB1BF1C1BC}" type="sibTrans" cxnId="{AF11863F-F0EE-49AA-B8D1-09DABF821699}">
      <dgm:prSet/>
      <dgm:spPr/>
      <dgm:t>
        <a:bodyPr/>
        <a:lstStyle/>
        <a:p>
          <a:endParaRPr lang="ru-RU"/>
        </a:p>
      </dgm:t>
    </dgm:pt>
    <dgm:pt modelId="{299121F7-838D-4042-9986-3B076A3AB709}">
      <dgm:prSet phldrT="[Текст]"/>
      <dgm:spPr/>
      <dgm:t>
        <a:bodyPr/>
        <a:lstStyle/>
        <a:p>
          <a:r>
            <a:rPr lang="ru-RU" dirty="0" smtClean="0"/>
            <a:t>Окружающая среда (образование токсических </a:t>
          </a:r>
          <a:r>
            <a:rPr lang="ru-RU" dirty="0" err="1" smtClean="0"/>
            <a:t>поллютантов</a:t>
          </a:r>
          <a:r>
            <a:rPr lang="ru-RU" dirty="0" smtClean="0"/>
            <a:t> вследствие вмешательства)</a:t>
          </a:r>
          <a:endParaRPr lang="ru-RU" dirty="0"/>
        </a:p>
      </dgm:t>
    </dgm:pt>
    <dgm:pt modelId="{7003AA21-5946-4B87-B80A-C4ED44CCF592}" type="parTrans" cxnId="{B8A1D02D-ED6E-42E1-9609-FEB168620A2F}">
      <dgm:prSet/>
      <dgm:spPr/>
      <dgm:t>
        <a:bodyPr/>
        <a:lstStyle/>
        <a:p>
          <a:endParaRPr lang="ru-RU"/>
        </a:p>
      </dgm:t>
    </dgm:pt>
    <dgm:pt modelId="{67C3FF50-701E-4E9F-BDBE-EC23A8ACA719}" type="sibTrans" cxnId="{B8A1D02D-ED6E-42E1-9609-FEB168620A2F}">
      <dgm:prSet/>
      <dgm:spPr/>
      <dgm:t>
        <a:bodyPr/>
        <a:lstStyle/>
        <a:p>
          <a:endParaRPr lang="ru-RU"/>
        </a:p>
      </dgm:t>
    </dgm:pt>
    <dgm:pt modelId="{B03EDBE7-15B6-4DCE-AECB-A339B6703A71}">
      <dgm:prSet phldrT="[Текст]"/>
      <dgm:spPr/>
      <dgm:t>
        <a:bodyPr/>
        <a:lstStyle/>
        <a:p>
          <a:r>
            <a:rPr lang="ru-RU" dirty="0" smtClean="0"/>
            <a:t>Потребление</a:t>
          </a:r>
          <a:endParaRPr lang="ru-RU" dirty="0"/>
        </a:p>
      </dgm:t>
    </dgm:pt>
    <dgm:pt modelId="{777618E5-CCB0-46E7-ADEF-585760753A7D}" type="parTrans" cxnId="{384111F7-DB3E-4033-A515-F6232EF0B333}">
      <dgm:prSet/>
      <dgm:spPr/>
      <dgm:t>
        <a:bodyPr/>
        <a:lstStyle/>
        <a:p>
          <a:endParaRPr lang="ru-RU"/>
        </a:p>
      </dgm:t>
    </dgm:pt>
    <dgm:pt modelId="{94B3F2F5-5279-4ABC-B366-F88FA99F3B32}" type="sibTrans" cxnId="{384111F7-DB3E-4033-A515-F6232EF0B333}">
      <dgm:prSet/>
      <dgm:spPr/>
      <dgm:t>
        <a:bodyPr/>
        <a:lstStyle/>
        <a:p>
          <a:endParaRPr lang="ru-RU"/>
        </a:p>
      </dgm:t>
    </dgm:pt>
    <dgm:pt modelId="{E1B469CC-5D8E-450D-9B86-33A20F75AE95}" type="pres">
      <dgm:prSet presAssocID="{30BDFE72-31A2-4666-BCA0-0DD8370592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53616-54FC-43BF-8292-B1076B52EA7C}" type="pres">
      <dgm:prSet presAssocID="{BAFBF699-9EF2-497D-B14D-0D1BCC0A9A0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0377F-852C-43D0-89E4-429DBCE5056D}" type="pres">
      <dgm:prSet presAssocID="{BAFBF699-9EF2-497D-B14D-0D1BCC0A9A0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4EADC-2799-44EC-B68D-9B411300C88A}" type="pres">
      <dgm:prSet presAssocID="{92D0B002-628D-433C-9CFF-DB7750F66AC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8739D-3722-46F3-B19D-B8CE663BFE2A}" type="pres">
      <dgm:prSet presAssocID="{92D0B002-628D-433C-9CFF-DB7750F66AC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63E7CF-5A27-490B-88C0-09EC8CC2BD85}" type="presOf" srcId="{30BDFE72-31A2-4666-BCA0-0DD837059270}" destId="{E1B469CC-5D8E-450D-9B86-33A20F75AE95}" srcOrd="0" destOrd="0" presId="urn:microsoft.com/office/officeart/2005/8/layout/vList2"/>
    <dgm:cxn modelId="{2A030394-9EAD-47F0-B783-16958105931D}" type="presOf" srcId="{B03EDBE7-15B6-4DCE-AECB-A339B6703A71}" destId="{7CA8739D-3722-46F3-B19D-B8CE663BFE2A}" srcOrd="0" destOrd="2" presId="urn:microsoft.com/office/officeart/2005/8/layout/vList2"/>
    <dgm:cxn modelId="{8D5120BF-89BF-4B76-A6B8-494ECBACFAB7}" type="presOf" srcId="{BAFBF699-9EF2-497D-B14D-0D1BCC0A9A00}" destId="{1DB53616-54FC-43BF-8292-B1076B52EA7C}" srcOrd="0" destOrd="0" presId="urn:microsoft.com/office/officeart/2005/8/layout/vList2"/>
    <dgm:cxn modelId="{42B9E5B1-6629-426D-9694-32C6655187D9}" type="presOf" srcId="{C17ACB27-377B-40EC-AD98-57F30418CBD5}" destId="{1DD0377F-852C-43D0-89E4-429DBCE5056D}" srcOrd="0" destOrd="0" presId="urn:microsoft.com/office/officeart/2005/8/layout/vList2"/>
    <dgm:cxn modelId="{AC7BCF3F-3D20-4468-865F-31311FCFF7D3}" type="presOf" srcId="{117A272B-8753-49E3-8F35-A6E0AB71401B}" destId="{7CA8739D-3722-46F3-B19D-B8CE663BFE2A}" srcOrd="0" destOrd="1" presId="urn:microsoft.com/office/officeart/2005/8/layout/vList2"/>
    <dgm:cxn modelId="{C37E0072-57B5-4CD6-808B-BF39DB6A7F34}" type="presOf" srcId="{641E5223-0421-4954-B1A6-D74C92D0657E}" destId="{1DD0377F-852C-43D0-89E4-429DBCE5056D}" srcOrd="0" destOrd="1" presId="urn:microsoft.com/office/officeart/2005/8/layout/vList2"/>
    <dgm:cxn modelId="{B8A1D02D-ED6E-42E1-9609-FEB168620A2F}" srcId="{92D0B002-628D-433C-9CFF-DB7750F66AC0}" destId="{299121F7-838D-4042-9986-3B076A3AB709}" srcOrd="4" destOrd="0" parTransId="{7003AA21-5946-4B87-B80A-C4ED44CCF592}" sibTransId="{67C3FF50-701E-4E9F-BDBE-EC23A8ACA719}"/>
    <dgm:cxn modelId="{5B7FA42B-A98E-4C9A-B468-AF82DFBACA8A}" type="presOf" srcId="{F5CE965A-0FF4-4F9B-A383-7106C7FD8670}" destId="{7CA8739D-3722-46F3-B19D-B8CE663BFE2A}" srcOrd="0" destOrd="0" presId="urn:microsoft.com/office/officeart/2005/8/layout/vList2"/>
    <dgm:cxn modelId="{E5EB2456-310B-41BA-921E-6309AB4DC333}" srcId="{92D0B002-628D-433C-9CFF-DB7750F66AC0}" destId="{F5CE965A-0FF4-4F9B-A383-7106C7FD8670}" srcOrd="0" destOrd="0" parTransId="{D81557F5-070D-4C50-A154-6E2487163123}" sibTransId="{642DD1E3-3C96-42F6-A197-AC5A9FC01EF2}"/>
    <dgm:cxn modelId="{507F5C00-BE78-498D-9692-5FED8E0194D6}" srcId="{BAFBF699-9EF2-497D-B14D-0D1BCC0A9A00}" destId="{C17ACB27-377B-40EC-AD98-57F30418CBD5}" srcOrd="0" destOrd="0" parTransId="{C1C80D29-FBB1-4E43-A34A-1B41B22E300D}" sibTransId="{2AB72EB6-058B-4E2B-B53B-9EDFBD67BFE5}"/>
    <dgm:cxn modelId="{DE4DB761-D4F7-4A82-A60B-00D04B0D2B04}" type="presOf" srcId="{CFC6010A-DFC5-4FEB-BADE-2668B7FAA1C3}" destId="{7CA8739D-3722-46F3-B19D-B8CE663BFE2A}" srcOrd="0" destOrd="3" presId="urn:microsoft.com/office/officeart/2005/8/layout/vList2"/>
    <dgm:cxn modelId="{5A4C789A-4DD8-4B08-B87B-2FEC2C4111EE}" type="presOf" srcId="{92D0B002-628D-433C-9CFF-DB7750F66AC0}" destId="{F3F4EADC-2799-44EC-B68D-9B411300C88A}" srcOrd="0" destOrd="0" presId="urn:microsoft.com/office/officeart/2005/8/layout/vList2"/>
    <dgm:cxn modelId="{384111F7-DB3E-4033-A515-F6232EF0B333}" srcId="{92D0B002-628D-433C-9CFF-DB7750F66AC0}" destId="{B03EDBE7-15B6-4DCE-AECB-A339B6703A71}" srcOrd="2" destOrd="0" parTransId="{777618E5-CCB0-46E7-ADEF-585760753A7D}" sibTransId="{94B3F2F5-5279-4ABC-B366-F88FA99F3B32}"/>
    <dgm:cxn modelId="{9AFBD965-9789-4B7F-9A99-2AEA96D084E6}" srcId="{30BDFE72-31A2-4666-BCA0-0DD837059270}" destId="{BAFBF699-9EF2-497D-B14D-0D1BCC0A9A00}" srcOrd="0" destOrd="0" parTransId="{6EF0084B-AACB-4C5C-8C4C-3FB4524271D5}" sibTransId="{B9AE84D8-AF60-42F9-8561-CFCE0DE0A4C2}"/>
    <dgm:cxn modelId="{810EBF19-420C-49BF-A68B-54E2EEC5151B}" srcId="{BAFBF699-9EF2-497D-B14D-0D1BCC0A9A00}" destId="{641E5223-0421-4954-B1A6-D74C92D0657E}" srcOrd="1" destOrd="0" parTransId="{D4406AAC-4964-45E9-828A-64B08279241A}" sibTransId="{B99D5828-FE2B-42B1-82CE-F8173CBE03E0}"/>
    <dgm:cxn modelId="{58034251-1BD6-48F0-8982-8FFE72AA36E2}" type="presOf" srcId="{299121F7-838D-4042-9986-3B076A3AB709}" destId="{7CA8739D-3722-46F3-B19D-B8CE663BFE2A}" srcOrd="0" destOrd="4" presId="urn:microsoft.com/office/officeart/2005/8/layout/vList2"/>
    <dgm:cxn modelId="{54CCCE31-B23D-4FA4-9A12-4B038F2BB1A4}" srcId="{92D0B002-628D-433C-9CFF-DB7750F66AC0}" destId="{117A272B-8753-49E3-8F35-A6E0AB71401B}" srcOrd="1" destOrd="0" parTransId="{81E64CFC-7D2B-4C93-A5F3-0EDAF7F9F9C4}" sibTransId="{15F281FA-5E79-44A4-A1A3-3E4269172699}"/>
    <dgm:cxn modelId="{8A7B9D22-A14A-449C-BB4C-FE4BCFB16F93}" srcId="{30BDFE72-31A2-4666-BCA0-0DD837059270}" destId="{92D0B002-628D-433C-9CFF-DB7750F66AC0}" srcOrd="1" destOrd="0" parTransId="{B43A7E39-8508-4B24-BC92-78C453DD8442}" sibTransId="{982A53A5-255E-4893-AD59-B4F44D9D16C3}"/>
    <dgm:cxn modelId="{AF11863F-F0EE-49AA-B8D1-09DABF821699}" srcId="{92D0B002-628D-433C-9CFF-DB7750F66AC0}" destId="{CFC6010A-DFC5-4FEB-BADE-2668B7FAA1C3}" srcOrd="3" destOrd="0" parTransId="{347BA32E-D20F-463B-8CCA-28F758BA23CA}" sibTransId="{97567852-24B9-4E27-BFF7-2DAB1BF1C1BC}"/>
    <dgm:cxn modelId="{01AFBFA7-41ED-491D-A977-291DC3C942CA}" type="presParOf" srcId="{E1B469CC-5D8E-450D-9B86-33A20F75AE95}" destId="{1DB53616-54FC-43BF-8292-B1076B52EA7C}" srcOrd="0" destOrd="0" presId="urn:microsoft.com/office/officeart/2005/8/layout/vList2"/>
    <dgm:cxn modelId="{B5CE6E40-0A96-442E-892F-A45E4F084D29}" type="presParOf" srcId="{E1B469CC-5D8E-450D-9B86-33A20F75AE95}" destId="{1DD0377F-852C-43D0-89E4-429DBCE5056D}" srcOrd="1" destOrd="0" presId="urn:microsoft.com/office/officeart/2005/8/layout/vList2"/>
    <dgm:cxn modelId="{6ED02E9F-3C42-4437-92A7-20100E1834C6}" type="presParOf" srcId="{E1B469CC-5D8E-450D-9B86-33A20F75AE95}" destId="{F3F4EADC-2799-44EC-B68D-9B411300C88A}" srcOrd="2" destOrd="0" presId="urn:microsoft.com/office/officeart/2005/8/layout/vList2"/>
    <dgm:cxn modelId="{39FFE99D-ECA0-40EF-9D57-57A892A0C846}" type="presParOf" srcId="{E1B469CC-5D8E-450D-9B86-33A20F75AE95}" destId="{7CA8739D-3722-46F3-B19D-B8CE663BFE2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9BCF4-59E4-4848-91E3-284554E2499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310E13-AF56-4495-9547-EC23DD76B8A9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600" b="1" dirty="0" smtClean="0"/>
            <a:t>Если добиться значительного охвата и высокого качества, то можно улучшить исходы</a:t>
          </a:r>
          <a:endParaRPr lang="en-US" sz="1600" b="1" dirty="0" smtClean="0"/>
        </a:p>
        <a:p>
          <a:r>
            <a:rPr lang="ru-RU" sz="1400" dirty="0" smtClean="0">
              <a:solidFill>
                <a:srgbClr val="FFFF00"/>
              </a:solidFill>
            </a:rPr>
            <a:t>Диспансеризация</a:t>
          </a:r>
          <a:r>
            <a:rPr lang="en-US" sz="1400" dirty="0" smtClean="0">
              <a:solidFill>
                <a:srgbClr val="FFFF00"/>
              </a:solidFill>
            </a:rPr>
            <a:t>: </a:t>
          </a:r>
          <a:r>
            <a:rPr lang="ru-RU" sz="1400" dirty="0" smtClean="0">
              <a:solidFill>
                <a:srgbClr val="FFFF00"/>
              </a:solidFill>
            </a:rPr>
            <a:t>что смертность от рака снизится на 20</a:t>
          </a:r>
          <a:r>
            <a:rPr lang="en-US" sz="1400" dirty="0" smtClean="0">
              <a:solidFill>
                <a:srgbClr val="FFFF00"/>
              </a:solidFill>
            </a:rPr>
            <a:t>%</a:t>
          </a:r>
          <a:r>
            <a:rPr lang="ru-RU" sz="1400" dirty="0" smtClean="0">
              <a:solidFill>
                <a:srgbClr val="FFFF00"/>
              </a:solidFill>
            </a:rPr>
            <a:t>, а смертность от ССЗ на </a:t>
          </a:r>
          <a:r>
            <a:rPr lang="en-US" sz="1400" dirty="0" smtClean="0">
              <a:solidFill>
                <a:srgbClr val="FFFF00"/>
              </a:solidFill>
            </a:rPr>
            <a:t>13-20%  </a:t>
          </a:r>
          <a:r>
            <a:rPr lang="ru-RU" sz="1400" dirty="0" smtClean="0">
              <a:solidFill>
                <a:srgbClr val="FFFF00"/>
              </a:solidFill>
            </a:rPr>
            <a:t>за </a:t>
          </a:r>
          <a:r>
            <a:rPr lang="en-US" sz="1400" dirty="0" smtClean="0">
              <a:solidFill>
                <a:srgbClr val="FFFF00"/>
              </a:solidFill>
            </a:rPr>
            <a:t>10 </a:t>
          </a:r>
          <a:r>
            <a:rPr lang="ru-RU" sz="1400" dirty="0" smtClean="0">
              <a:solidFill>
                <a:srgbClr val="FFFF00"/>
              </a:solidFill>
            </a:rPr>
            <a:t>лет</a:t>
          </a:r>
          <a:r>
            <a:rPr lang="en-US" sz="1400" dirty="0" smtClean="0">
              <a:solidFill>
                <a:srgbClr val="FFFF00"/>
              </a:solidFill>
            </a:rPr>
            <a:t> (</a:t>
          </a:r>
          <a:r>
            <a:rPr lang="ru-RU" sz="1400" dirty="0" smtClean="0">
              <a:solidFill>
                <a:srgbClr val="FFFF00"/>
              </a:solidFill>
            </a:rPr>
            <a:t>исследования и </a:t>
          </a:r>
          <a:r>
            <a:rPr lang="ru-RU" sz="1400" dirty="0" err="1" smtClean="0">
              <a:solidFill>
                <a:srgbClr val="FFFF00"/>
              </a:solidFill>
            </a:rPr>
            <a:t>метаанализы</a:t>
          </a:r>
          <a:r>
            <a:rPr lang="en-US" sz="1400" dirty="0" smtClean="0">
              <a:solidFill>
                <a:srgbClr val="FFFF00"/>
              </a:solidFill>
            </a:rPr>
            <a:t>)   </a:t>
          </a:r>
          <a:endParaRPr lang="ru-RU" sz="1400" dirty="0">
            <a:solidFill>
              <a:srgbClr val="FFFF00"/>
            </a:solidFill>
          </a:endParaRPr>
        </a:p>
      </dgm:t>
    </dgm:pt>
    <dgm:pt modelId="{D56417DE-268A-4C25-9BEC-3C730141D222}" type="parTrans" cxnId="{A0973800-0BE7-441D-865F-38895D223292}">
      <dgm:prSet/>
      <dgm:spPr/>
      <dgm:t>
        <a:bodyPr/>
        <a:lstStyle/>
        <a:p>
          <a:endParaRPr lang="ru-RU"/>
        </a:p>
      </dgm:t>
    </dgm:pt>
    <dgm:pt modelId="{A1223C0D-92DA-40F5-93C2-1147F886BBA6}" type="sibTrans" cxnId="{A0973800-0BE7-441D-865F-38895D223292}">
      <dgm:prSet/>
      <dgm:spPr/>
      <dgm:t>
        <a:bodyPr/>
        <a:lstStyle/>
        <a:p>
          <a:endParaRPr lang="ru-RU"/>
        </a:p>
      </dgm:t>
    </dgm:pt>
    <dgm:pt modelId="{500D207D-0C8A-4863-8EF5-530182720B53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300" b="1" dirty="0" smtClean="0"/>
            <a:t>Это означает меньше случаев смерти и новых случаев заболеваний, что можно рассчитать, в том числе </a:t>
          </a:r>
          <a:r>
            <a:rPr lang="ru-RU" sz="1400" b="1" dirty="0" smtClean="0"/>
            <a:t>сохраненные</a:t>
          </a:r>
          <a:r>
            <a:rPr lang="ru-RU" sz="1300" b="1" dirty="0" smtClean="0"/>
            <a:t> годы </a:t>
          </a:r>
          <a:r>
            <a:rPr lang="ru-RU" sz="1400" b="1" dirty="0" smtClean="0"/>
            <a:t>жизни</a:t>
          </a:r>
          <a:endParaRPr lang="en-US" sz="1400" b="1" dirty="0" smtClean="0"/>
        </a:p>
        <a:p>
          <a:r>
            <a:rPr lang="ru-RU" sz="1300" dirty="0" smtClean="0">
              <a:solidFill>
                <a:srgbClr val="FFFF00"/>
              </a:solidFill>
            </a:rPr>
            <a:t>Диспансеризация</a:t>
          </a:r>
          <a:r>
            <a:rPr lang="en-US" sz="1300" dirty="0" smtClean="0">
              <a:solidFill>
                <a:srgbClr val="FFFF00"/>
              </a:solidFill>
            </a:rPr>
            <a:t>:  </a:t>
          </a:r>
          <a:r>
            <a:rPr lang="ru-RU" sz="1300" dirty="0" smtClean="0">
              <a:solidFill>
                <a:srgbClr val="FFFF00"/>
              </a:solidFill>
            </a:rPr>
            <a:t>мы рассчитали  число предотвращенных смертей в течение ближайших 10 лет в каждой возрастной группе в соответствие с охватом и затем определи число сохраненных лет жизни </a:t>
          </a:r>
          <a:endParaRPr lang="ru-RU" sz="1300" dirty="0">
            <a:solidFill>
              <a:srgbClr val="FFFF00"/>
            </a:solidFill>
          </a:endParaRPr>
        </a:p>
      </dgm:t>
    </dgm:pt>
    <dgm:pt modelId="{4366C08F-B074-4AE5-87A7-5885668E4BEB}" type="parTrans" cxnId="{DEE4C4A5-34C8-44E5-B056-878BAD392CCA}">
      <dgm:prSet/>
      <dgm:spPr/>
      <dgm:t>
        <a:bodyPr/>
        <a:lstStyle/>
        <a:p>
          <a:endParaRPr lang="ru-RU"/>
        </a:p>
      </dgm:t>
    </dgm:pt>
    <dgm:pt modelId="{990D4E68-79A1-4720-A2EC-9EE346DB7893}" type="sibTrans" cxnId="{DEE4C4A5-34C8-44E5-B056-878BAD392CCA}">
      <dgm:prSet/>
      <dgm:spPr/>
      <dgm:t>
        <a:bodyPr/>
        <a:lstStyle/>
        <a:p>
          <a:endParaRPr lang="ru-RU"/>
        </a:p>
      </dgm:t>
    </dgm:pt>
    <dgm:pt modelId="{142DFC76-A611-4F52-885C-3D25D669A14B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 smtClean="0"/>
            <a:t>Снижение смертности может быть конвертировано в деньги путем использования  показателей ВВП/ВРП</a:t>
          </a:r>
          <a:r>
            <a:rPr lang="en-US" b="1" dirty="0" smtClean="0"/>
            <a:t>.   </a:t>
          </a:r>
          <a:r>
            <a:rPr lang="ru-RU" b="1" dirty="0" smtClean="0"/>
            <a:t>Снижение заболеваемости обозначает меньшие затраты на лечение</a:t>
          </a:r>
          <a:endParaRPr lang="en-US" b="1" dirty="0" smtClean="0"/>
        </a:p>
        <a:p>
          <a:r>
            <a:rPr lang="ru-RU" dirty="0" smtClean="0">
              <a:solidFill>
                <a:srgbClr val="FFFF00"/>
              </a:solidFill>
            </a:rPr>
            <a:t>Диспансеризация </a:t>
          </a:r>
          <a:r>
            <a:rPr lang="en-US" dirty="0" smtClean="0">
              <a:solidFill>
                <a:srgbClr val="FFFF00"/>
              </a:solidFill>
            </a:rPr>
            <a:t>:</a:t>
          </a:r>
          <a:r>
            <a:rPr lang="ru-RU" dirty="0" smtClean="0">
              <a:solidFill>
                <a:srgbClr val="FFFF00"/>
              </a:solidFill>
            </a:rPr>
            <a:t> сохраненные годы жизни умножили на ВВП на душу населения</a:t>
          </a:r>
          <a:endParaRPr lang="ru-RU" dirty="0">
            <a:solidFill>
              <a:srgbClr val="FFFF00"/>
            </a:solidFill>
          </a:endParaRPr>
        </a:p>
      </dgm:t>
    </dgm:pt>
    <dgm:pt modelId="{FA1928F1-432D-4352-ACA8-D925FB8CD949}" type="parTrans" cxnId="{0C0804CC-3593-49F1-97C2-40B3E021ED2D}">
      <dgm:prSet/>
      <dgm:spPr/>
      <dgm:t>
        <a:bodyPr/>
        <a:lstStyle/>
        <a:p>
          <a:endParaRPr lang="ru-RU"/>
        </a:p>
      </dgm:t>
    </dgm:pt>
    <dgm:pt modelId="{63AD2B36-EF7E-4E23-9EAD-6011961D7D41}" type="sibTrans" cxnId="{0C0804CC-3593-49F1-97C2-40B3E021ED2D}">
      <dgm:prSet/>
      <dgm:spPr/>
      <dgm:t>
        <a:bodyPr/>
        <a:lstStyle/>
        <a:p>
          <a:endParaRPr lang="ru-RU"/>
        </a:p>
      </dgm:t>
    </dgm:pt>
    <dgm:pt modelId="{6BF01B15-6DCF-4D89-8154-C87B42D7C8B0}" type="pres">
      <dgm:prSet presAssocID="{3709BCF4-59E4-4848-91E3-284554E2499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CD6A5-EC9F-492B-9EA1-8AD538E49AF0}" type="pres">
      <dgm:prSet presAssocID="{3709BCF4-59E4-4848-91E3-284554E24997}" presName="dummyMaxCanvas" presStyleCnt="0">
        <dgm:presLayoutVars/>
      </dgm:prSet>
      <dgm:spPr/>
    </dgm:pt>
    <dgm:pt modelId="{C87EABCD-C88A-45C5-B64A-6CA4234D60F1}" type="pres">
      <dgm:prSet presAssocID="{3709BCF4-59E4-4848-91E3-284554E24997}" presName="ThreeNodes_1" presStyleLbl="node1" presStyleIdx="0" presStyleCnt="3" custScaleX="101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2317F-86B1-4505-93B7-795FE126F8AE}" type="pres">
      <dgm:prSet presAssocID="{3709BCF4-59E4-4848-91E3-284554E2499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66D40-9E7A-4AE2-B0BC-982AAE507E00}" type="pres">
      <dgm:prSet presAssocID="{3709BCF4-59E4-4848-91E3-284554E2499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6D7C5-5D66-43BD-A22D-8353B93FBFE3}" type="pres">
      <dgm:prSet presAssocID="{3709BCF4-59E4-4848-91E3-284554E2499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8F125-D9AD-4804-BB6D-603FF603DCA0}" type="pres">
      <dgm:prSet presAssocID="{3709BCF4-59E4-4848-91E3-284554E2499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E7BED-E57A-4F0D-8D27-5D5BE69DF5D9}" type="pres">
      <dgm:prSet presAssocID="{3709BCF4-59E4-4848-91E3-284554E2499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E1DF9-1ECE-4E4A-9F4E-532661FA9764}" type="pres">
      <dgm:prSet presAssocID="{3709BCF4-59E4-4848-91E3-284554E2499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A7366-A4CF-406D-AE52-02005AE42AED}" type="pres">
      <dgm:prSet presAssocID="{3709BCF4-59E4-4848-91E3-284554E2499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D41FD-12CF-42D7-8122-08081B73AEA3}" type="presOf" srcId="{990D4E68-79A1-4720-A2EC-9EE346DB7893}" destId="{2D18F125-D9AD-4804-BB6D-603FF603DCA0}" srcOrd="0" destOrd="0" presId="urn:microsoft.com/office/officeart/2005/8/layout/vProcess5"/>
    <dgm:cxn modelId="{A0973800-0BE7-441D-865F-38895D223292}" srcId="{3709BCF4-59E4-4848-91E3-284554E24997}" destId="{93310E13-AF56-4495-9547-EC23DD76B8A9}" srcOrd="0" destOrd="0" parTransId="{D56417DE-268A-4C25-9BEC-3C730141D222}" sibTransId="{A1223C0D-92DA-40F5-93C2-1147F886BBA6}"/>
    <dgm:cxn modelId="{A7109314-4B5D-4198-A66E-6DCA29176835}" type="presOf" srcId="{93310E13-AF56-4495-9547-EC23DD76B8A9}" destId="{0E7E7BED-E57A-4F0D-8D27-5D5BE69DF5D9}" srcOrd="1" destOrd="0" presId="urn:microsoft.com/office/officeart/2005/8/layout/vProcess5"/>
    <dgm:cxn modelId="{84F4563E-626B-4645-A2B1-5011C0B051AB}" type="presOf" srcId="{93310E13-AF56-4495-9547-EC23DD76B8A9}" destId="{C87EABCD-C88A-45C5-B64A-6CA4234D60F1}" srcOrd="0" destOrd="0" presId="urn:microsoft.com/office/officeart/2005/8/layout/vProcess5"/>
    <dgm:cxn modelId="{6C294901-9BB9-4B6A-BA55-AFF007AA891E}" type="presOf" srcId="{142DFC76-A611-4F52-885C-3D25D669A14B}" destId="{BFFA7366-A4CF-406D-AE52-02005AE42AED}" srcOrd="1" destOrd="0" presId="urn:microsoft.com/office/officeart/2005/8/layout/vProcess5"/>
    <dgm:cxn modelId="{F76517CE-E07F-4CD0-B641-D0FD53C2D5EA}" type="presOf" srcId="{3709BCF4-59E4-4848-91E3-284554E24997}" destId="{6BF01B15-6DCF-4D89-8154-C87B42D7C8B0}" srcOrd="0" destOrd="0" presId="urn:microsoft.com/office/officeart/2005/8/layout/vProcess5"/>
    <dgm:cxn modelId="{86E5944C-4151-4DA1-8A94-DA7FA2FAF9DA}" type="presOf" srcId="{A1223C0D-92DA-40F5-93C2-1147F886BBA6}" destId="{0986D7C5-5D66-43BD-A22D-8353B93FBFE3}" srcOrd="0" destOrd="0" presId="urn:microsoft.com/office/officeart/2005/8/layout/vProcess5"/>
    <dgm:cxn modelId="{DEE4C4A5-34C8-44E5-B056-878BAD392CCA}" srcId="{3709BCF4-59E4-4848-91E3-284554E24997}" destId="{500D207D-0C8A-4863-8EF5-530182720B53}" srcOrd="1" destOrd="0" parTransId="{4366C08F-B074-4AE5-87A7-5885668E4BEB}" sibTransId="{990D4E68-79A1-4720-A2EC-9EE346DB7893}"/>
    <dgm:cxn modelId="{0C0804CC-3593-49F1-97C2-40B3E021ED2D}" srcId="{3709BCF4-59E4-4848-91E3-284554E24997}" destId="{142DFC76-A611-4F52-885C-3D25D669A14B}" srcOrd="2" destOrd="0" parTransId="{FA1928F1-432D-4352-ACA8-D925FB8CD949}" sibTransId="{63AD2B36-EF7E-4E23-9EAD-6011961D7D41}"/>
    <dgm:cxn modelId="{C171C749-00A8-4641-8454-3CE7DCE4DDB5}" type="presOf" srcId="{500D207D-0C8A-4863-8EF5-530182720B53}" destId="{3EA2317F-86B1-4505-93B7-795FE126F8AE}" srcOrd="0" destOrd="0" presId="urn:microsoft.com/office/officeart/2005/8/layout/vProcess5"/>
    <dgm:cxn modelId="{87D0E5A5-FE60-4BB9-B0CF-44B0652DB3C4}" type="presOf" srcId="{500D207D-0C8A-4863-8EF5-530182720B53}" destId="{7A2E1DF9-1ECE-4E4A-9F4E-532661FA9764}" srcOrd="1" destOrd="0" presId="urn:microsoft.com/office/officeart/2005/8/layout/vProcess5"/>
    <dgm:cxn modelId="{D5F8D449-167C-4069-9B17-1DCC8CFCA663}" type="presOf" srcId="{142DFC76-A611-4F52-885C-3D25D669A14B}" destId="{41A66D40-9E7A-4AE2-B0BC-982AAE507E00}" srcOrd="0" destOrd="0" presId="urn:microsoft.com/office/officeart/2005/8/layout/vProcess5"/>
    <dgm:cxn modelId="{C2BD4293-3F40-4626-858A-169D0B7DA5BD}" type="presParOf" srcId="{6BF01B15-6DCF-4D89-8154-C87B42D7C8B0}" destId="{723CD6A5-EC9F-492B-9EA1-8AD538E49AF0}" srcOrd="0" destOrd="0" presId="urn:microsoft.com/office/officeart/2005/8/layout/vProcess5"/>
    <dgm:cxn modelId="{F6F0BFBA-AC87-40D3-8833-45C3AC724D09}" type="presParOf" srcId="{6BF01B15-6DCF-4D89-8154-C87B42D7C8B0}" destId="{C87EABCD-C88A-45C5-B64A-6CA4234D60F1}" srcOrd="1" destOrd="0" presId="urn:microsoft.com/office/officeart/2005/8/layout/vProcess5"/>
    <dgm:cxn modelId="{E22C74DA-EA25-4E75-8711-EE4ADE4801A5}" type="presParOf" srcId="{6BF01B15-6DCF-4D89-8154-C87B42D7C8B0}" destId="{3EA2317F-86B1-4505-93B7-795FE126F8AE}" srcOrd="2" destOrd="0" presId="urn:microsoft.com/office/officeart/2005/8/layout/vProcess5"/>
    <dgm:cxn modelId="{125B679B-8385-49D8-830D-F5D80BA076DF}" type="presParOf" srcId="{6BF01B15-6DCF-4D89-8154-C87B42D7C8B0}" destId="{41A66D40-9E7A-4AE2-B0BC-982AAE507E00}" srcOrd="3" destOrd="0" presId="urn:microsoft.com/office/officeart/2005/8/layout/vProcess5"/>
    <dgm:cxn modelId="{D54C0915-EC41-4CF9-9DF9-4043462BD684}" type="presParOf" srcId="{6BF01B15-6DCF-4D89-8154-C87B42D7C8B0}" destId="{0986D7C5-5D66-43BD-A22D-8353B93FBFE3}" srcOrd="4" destOrd="0" presId="urn:microsoft.com/office/officeart/2005/8/layout/vProcess5"/>
    <dgm:cxn modelId="{8EDE613D-C4BA-4F8A-8237-C4DBA91482C5}" type="presParOf" srcId="{6BF01B15-6DCF-4D89-8154-C87B42D7C8B0}" destId="{2D18F125-D9AD-4804-BB6D-603FF603DCA0}" srcOrd="5" destOrd="0" presId="urn:microsoft.com/office/officeart/2005/8/layout/vProcess5"/>
    <dgm:cxn modelId="{4D90AC99-589C-4F4B-B5E0-FE87A88BDF40}" type="presParOf" srcId="{6BF01B15-6DCF-4D89-8154-C87B42D7C8B0}" destId="{0E7E7BED-E57A-4F0D-8D27-5D5BE69DF5D9}" srcOrd="6" destOrd="0" presId="urn:microsoft.com/office/officeart/2005/8/layout/vProcess5"/>
    <dgm:cxn modelId="{A74DFD71-52AD-4C8F-8F6E-6F9DAA90C4A7}" type="presParOf" srcId="{6BF01B15-6DCF-4D89-8154-C87B42D7C8B0}" destId="{7A2E1DF9-1ECE-4E4A-9F4E-532661FA9764}" srcOrd="7" destOrd="0" presId="urn:microsoft.com/office/officeart/2005/8/layout/vProcess5"/>
    <dgm:cxn modelId="{FF5B56BF-188A-42A8-9D74-24723DE629BE}" type="presParOf" srcId="{6BF01B15-6DCF-4D89-8154-C87B42D7C8B0}" destId="{BFFA7366-A4CF-406D-AE52-02005AE42AE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17096-C5B2-46AC-8257-F9B71FBA4601}">
      <dsp:nvSpPr>
        <dsp:cNvPr id="0" name=""/>
        <dsp:cNvSpPr/>
      </dsp:nvSpPr>
      <dsp:spPr>
        <a:xfrm>
          <a:off x="788669" y="0"/>
          <a:ext cx="8938260" cy="223224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542482-E37D-4A47-88B9-9C285DE2624C}">
      <dsp:nvSpPr>
        <dsp:cNvPr id="0" name=""/>
        <dsp:cNvSpPr/>
      </dsp:nvSpPr>
      <dsp:spPr>
        <a:xfrm>
          <a:off x="11296" y="669674"/>
          <a:ext cx="3384708" cy="8928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Популяционная профилактика</a:t>
          </a:r>
          <a:endParaRPr lang="ru-RU" sz="2200" kern="1200" dirty="0"/>
        </a:p>
      </dsp:txBody>
      <dsp:txXfrm>
        <a:off x="11296" y="669674"/>
        <a:ext cx="3384708" cy="892898"/>
      </dsp:txXfrm>
    </dsp:sp>
    <dsp:sp modelId="{42497B95-9702-4FC9-B384-E08FC26A0904}">
      <dsp:nvSpPr>
        <dsp:cNvPr id="0" name=""/>
        <dsp:cNvSpPr/>
      </dsp:nvSpPr>
      <dsp:spPr>
        <a:xfrm>
          <a:off x="3565445" y="669674"/>
          <a:ext cx="3384708" cy="8928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Профилактика на рабочем месте</a:t>
          </a:r>
          <a:endParaRPr lang="ru-RU" sz="2200" kern="1200" dirty="0"/>
        </a:p>
      </dsp:txBody>
      <dsp:txXfrm>
        <a:off x="3565445" y="669674"/>
        <a:ext cx="3384708" cy="892898"/>
      </dsp:txXfrm>
    </dsp:sp>
    <dsp:sp modelId="{1D554667-A194-4FE2-B209-F465F88B05E2}">
      <dsp:nvSpPr>
        <dsp:cNvPr id="0" name=""/>
        <dsp:cNvSpPr/>
      </dsp:nvSpPr>
      <dsp:spPr>
        <a:xfrm>
          <a:off x="7119595" y="669674"/>
          <a:ext cx="3384708" cy="8928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Профилактика в системе здравоохранения</a:t>
          </a:r>
          <a:endParaRPr lang="ru-RU" sz="2200" kern="1200" dirty="0"/>
        </a:p>
      </dsp:txBody>
      <dsp:txXfrm>
        <a:off x="7119595" y="669674"/>
        <a:ext cx="3384708" cy="8928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B53616-54FC-43BF-8292-B1076B52EA7C}">
      <dsp:nvSpPr>
        <dsp:cNvPr id="0" name=""/>
        <dsp:cNvSpPr/>
      </dsp:nvSpPr>
      <dsp:spPr>
        <a:xfrm>
          <a:off x="0" y="171960"/>
          <a:ext cx="11150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Здоровье, сектор экономики связанный со здравоохранением</a:t>
          </a:r>
          <a:endParaRPr lang="ru-RU" sz="2700" kern="1200" dirty="0"/>
        </a:p>
      </dsp:txBody>
      <dsp:txXfrm>
        <a:off x="0" y="171960"/>
        <a:ext cx="11150600" cy="647595"/>
      </dsp:txXfrm>
    </dsp:sp>
    <dsp:sp modelId="{1DD0377F-852C-43D0-89E4-429DBCE5056D}">
      <dsp:nvSpPr>
        <dsp:cNvPr id="0" name=""/>
        <dsp:cNvSpPr/>
      </dsp:nvSpPr>
      <dsp:spPr>
        <a:xfrm>
          <a:off x="0" y="819555"/>
          <a:ext cx="11150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03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Эффекты (увеличение продолжительности жизни, качества жизни)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Затраты </a:t>
          </a:r>
          <a:endParaRPr lang="ru-RU" sz="2100" kern="1200" dirty="0"/>
        </a:p>
      </dsp:txBody>
      <dsp:txXfrm>
        <a:off x="0" y="819555"/>
        <a:ext cx="11150600" cy="726570"/>
      </dsp:txXfrm>
    </dsp:sp>
    <dsp:sp modelId="{F3F4EADC-2799-44EC-B68D-9B411300C88A}">
      <dsp:nvSpPr>
        <dsp:cNvPr id="0" name=""/>
        <dsp:cNvSpPr/>
      </dsp:nvSpPr>
      <dsp:spPr>
        <a:xfrm>
          <a:off x="0" y="1546125"/>
          <a:ext cx="11150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Сектора экономики, за пределами системы здравоохранения</a:t>
          </a:r>
          <a:endParaRPr lang="ru-RU" sz="2700" kern="1200" dirty="0"/>
        </a:p>
      </dsp:txBody>
      <dsp:txXfrm>
        <a:off x="0" y="1546125"/>
        <a:ext cx="11150600" cy="647595"/>
      </dsp:txXfrm>
    </dsp:sp>
    <dsp:sp modelId="{7CA8739D-3722-46F3-B19D-B8CE663BFE2A}">
      <dsp:nvSpPr>
        <dsp:cNvPr id="0" name=""/>
        <dsp:cNvSpPr/>
      </dsp:nvSpPr>
      <dsp:spPr>
        <a:xfrm>
          <a:off x="0" y="2193720"/>
          <a:ext cx="11150600" cy="184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03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Производительность труда (потери заработной платы)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Социальные услуги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Потребление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Образование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Окружающая среда (образование токсических </a:t>
          </a:r>
          <a:r>
            <a:rPr lang="ru-RU" sz="2100" kern="1200" dirty="0" err="1" smtClean="0"/>
            <a:t>поллютантов</a:t>
          </a:r>
          <a:r>
            <a:rPr lang="ru-RU" sz="2100" kern="1200" dirty="0" smtClean="0"/>
            <a:t> вследствие вмешательства)</a:t>
          </a:r>
          <a:endParaRPr lang="ru-RU" sz="2100" kern="1200" dirty="0"/>
        </a:p>
      </dsp:txBody>
      <dsp:txXfrm>
        <a:off x="0" y="2193720"/>
        <a:ext cx="11150600" cy="18443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EABCD-C88A-45C5-B64A-6CA4234D60F1}">
      <dsp:nvSpPr>
        <dsp:cNvPr id="0" name=""/>
        <dsp:cNvSpPr/>
      </dsp:nvSpPr>
      <dsp:spPr>
        <a:xfrm>
          <a:off x="-41084" y="0"/>
          <a:ext cx="9491219" cy="137939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Если добиться значительного охвата и высокого качества, то можно улучшить исходы</a:t>
          </a:r>
          <a:endParaRPr lang="en-US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Диспансеризация</a:t>
          </a:r>
          <a:r>
            <a:rPr lang="en-US" sz="1400" kern="1200" dirty="0" smtClean="0">
              <a:solidFill>
                <a:srgbClr val="FFFF00"/>
              </a:solidFill>
            </a:rPr>
            <a:t>: </a:t>
          </a:r>
          <a:r>
            <a:rPr lang="ru-RU" sz="1400" kern="1200" dirty="0" smtClean="0">
              <a:solidFill>
                <a:srgbClr val="FFFF00"/>
              </a:solidFill>
            </a:rPr>
            <a:t>что смертность от рака снизится на 20</a:t>
          </a:r>
          <a:r>
            <a:rPr lang="en-US" sz="1400" kern="1200" dirty="0" smtClean="0">
              <a:solidFill>
                <a:srgbClr val="FFFF00"/>
              </a:solidFill>
            </a:rPr>
            <a:t>%</a:t>
          </a:r>
          <a:r>
            <a:rPr lang="ru-RU" sz="1400" kern="1200" dirty="0" smtClean="0">
              <a:solidFill>
                <a:srgbClr val="FFFF00"/>
              </a:solidFill>
            </a:rPr>
            <a:t>, а смертность от ССЗ на </a:t>
          </a:r>
          <a:r>
            <a:rPr lang="en-US" sz="1400" kern="1200" dirty="0" smtClean="0">
              <a:solidFill>
                <a:srgbClr val="FFFF00"/>
              </a:solidFill>
            </a:rPr>
            <a:t>13-20%  </a:t>
          </a:r>
          <a:r>
            <a:rPr lang="ru-RU" sz="1400" kern="1200" dirty="0" smtClean="0">
              <a:solidFill>
                <a:srgbClr val="FFFF00"/>
              </a:solidFill>
            </a:rPr>
            <a:t>за </a:t>
          </a:r>
          <a:r>
            <a:rPr lang="en-US" sz="1400" kern="1200" dirty="0" smtClean="0">
              <a:solidFill>
                <a:srgbClr val="FFFF00"/>
              </a:solidFill>
            </a:rPr>
            <a:t>10 </a:t>
          </a:r>
          <a:r>
            <a:rPr lang="ru-RU" sz="1400" kern="1200" dirty="0" smtClean="0">
              <a:solidFill>
                <a:srgbClr val="FFFF00"/>
              </a:solidFill>
            </a:rPr>
            <a:t>лет</a:t>
          </a:r>
          <a:r>
            <a:rPr lang="en-US" sz="1400" kern="1200" dirty="0" smtClean="0">
              <a:solidFill>
                <a:srgbClr val="FFFF00"/>
              </a:solidFill>
            </a:rPr>
            <a:t> (</a:t>
          </a:r>
          <a:r>
            <a:rPr lang="ru-RU" sz="1400" kern="1200" dirty="0" smtClean="0">
              <a:solidFill>
                <a:srgbClr val="FFFF00"/>
              </a:solidFill>
            </a:rPr>
            <a:t>исследования и </a:t>
          </a:r>
          <a:r>
            <a:rPr lang="ru-RU" sz="1400" kern="1200" dirty="0" err="1" smtClean="0">
              <a:solidFill>
                <a:srgbClr val="FFFF00"/>
              </a:solidFill>
            </a:rPr>
            <a:t>метаанализы</a:t>
          </a:r>
          <a:r>
            <a:rPr lang="en-US" sz="1400" kern="1200" dirty="0" smtClean="0">
              <a:solidFill>
                <a:srgbClr val="FFFF00"/>
              </a:solidFill>
            </a:rPr>
            <a:t>)   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-41084" y="0"/>
        <a:ext cx="8058747" cy="1379391"/>
      </dsp:txXfrm>
    </dsp:sp>
    <dsp:sp modelId="{3EA2317F-86B1-4505-93B7-795FE126F8AE}">
      <dsp:nvSpPr>
        <dsp:cNvPr id="0" name=""/>
        <dsp:cNvSpPr/>
      </dsp:nvSpPr>
      <dsp:spPr>
        <a:xfrm>
          <a:off x="864044" y="1609289"/>
          <a:ext cx="9326880" cy="137939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Это означает меньше случаев смерти и новых случаев заболеваний, что можно рассчитать, в том числе </a:t>
          </a:r>
          <a:r>
            <a:rPr lang="ru-RU" sz="1400" b="1" kern="1200" dirty="0" smtClean="0"/>
            <a:t>сохраненные</a:t>
          </a:r>
          <a:r>
            <a:rPr lang="ru-RU" sz="1300" b="1" kern="1200" dirty="0" smtClean="0"/>
            <a:t> годы </a:t>
          </a:r>
          <a:r>
            <a:rPr lang="ru-RU" sz="1400" b="1" kern="1200" dirty="0" smtClean="0"/>
            <a:t>жизни</a:t>
          </a:r>
          <a:endParaRPr lang="en-US" sz="1400" b="1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FFFF00"/>
              </a:solidFill>
            </a:rPr>
            <a:t>Диспансеризация</a:t>
          </a:r>
          <a:r>
            <a:rPr lang="en-US" sz="1300" kern="1200" dirty="0" smtClean="0">
              <a:solidFill>
                <a:srgbClr val="FFFF00"/>
              </a:solidFill>
            </a:rPr>
            <a:t>:  </a:t>
          </a:r>
          <a:r>
            <a:rPr lang="ru-RU" sz="1300" kern="1200" dirty="0" smtClean="0">
              <a:solidFill>
                <a:srgbClr val="FFFF00"/>
              </a:solidFill>
            </a:rPr>
            <a:t>мы рассчитали  число предотвращенных смертей в течение ближайших 10 лет в каждой возрастной группе в соответствие с охватом и затем определи число сохраненных лет жизни </a:t>
          </a:r>
          <a:endParaRPr lang="ru-RU" sz="1300" kern="1200" dirty="0">
            <a:solidFill>
              <a:srgbClr val="FFFF00"/>
            </a:solidFill>
          </a:endParaRPr>
        </a:p>
      </dsp:txBody>
      <dsp:txXfrm>
        <a:off x="864044" y="1609289"/>
        <a:ext cx="7607315" cy="1379391"/>
      </dsp:txXfrm>
    </dsp:sp>
    <dsp:sp modelId="{41A66D40-9E7A-4AE2-B0BC-982AAE507E00}">
      <dsp:nvSpPr>
        <dsp:cNvPr id="0" name=""/>
        <dsp:cNvSpPr/>
      </dsp:nvSpPr>
      <dsp:spPr>
        <a:xfrm>
          <a:off x="1687004" y="3218579"/>
          <a:ext cx="9326880" cy="137939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Снижение смертности может быть конвертировано в деньги путем использования  показателей ВВП/ВРП</a:t>
          </a:r>
          <a:r>
            <a:rPr lang="en-US" sz="1600" b="1" kern="1200" dirty="0" smtClean="0"/>
            <a:t>.   </a:t>
          </a:r>
          <a:r>
            <a:rPr lang="ru-RU" sz="1600" b="1" kern="1200" dirty="0" smtClean="0"/>
            <a:t>Снижение заболеваемости обозначает меньшие затраты на лечение</a:t>
          </a:r>
          <a:endParaRPr lang="en-US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Диспансеризация </a:t>
          </a:r>
          <a:r>
            <a:rPr lang="en-US" sz="1600" kern="1200" dirty="0" smtClean="0">
              <a:solidFill>
                <a:srgbClr val="FFFF00"/>
              </a:solidFill>
            </a:rPr>
            <a:t>:</a:t>
          </a:r>
          <a:r>
            <a:rPr lang="ru-RU" sz="1600" kern="1200" dirty="0" smtClean="0">
              <a:solidFill>
                <a:srgbClr val="FFFF00"/>
              </a:solidFill>
            </a:rPr>
            <a:t> сохраненные годы жизни умножили на ВВП на душу населения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1687004" y="3218579"/>
        <a:ext cx="7607315" cy="1379391"/>
      </dsp:txXfrm>
    </dsp:sp>
    <dsp:sp modelId="{0986D7C5-5D66-43BD-A22D-8353B93FBFE3}">
      <dsp:nvSpPr>
        <dsp:cNvPr id="0" name=""/>
        <dsp:cNvSpPr/>
      </dsp:nvSpPr>
      <dsp:spPr>
        <a:xfrm>
          <a:off x="8471360" y="1046038"/>
          <a:ext cx="896604" cy="8966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471360" y="1046038"/>
        <a:ext cx="896604" cy="896604"/>
      </dsp:txXfrm>
    </dsp:sp>
    <dsp:sp modelId="{2D18F125-D9AD-4804-BB6D-603FF603DCA0}">
      <dsp:nvSpPr>
        <dsp:cNvPr id="0" name=""/>
        <dsp:cNvSpPr/>
      </dsp:nvSpPr>
      <dsp:spPr>
        <a:xfrm>
          <a:off x="9294320" y="2646132"/>
          <a:ext cx="896604" cy="8966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294320" y="2646132"/>
        <a:ext cx="896604" cy="89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BC42C-5D55-463C-9268-99D783C68C2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C2A6F-CB2D-4C13-AEAA-BAB9FAD9D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74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Любое  популяционное вмешательство, позволяющее достичь небольшого снижения факторов риска позволят не только улучшить состояние здоровья, но и достичь существенной экономии затрат системы здравоохранения. В Британском исследовании проведено моделирования экономического эффекта комплекса популяционных профилактических мер, направленных на снижение сердечно-сосудистого риска.</a:t>
            </a:r>
          </a:p>
          <a:p>
            <a:pPr>
              <a:defRPr/>
            </a:pPr>
            <a:r>
              <a:rPr lang="ru-RU" dirty="0">
                <a:latin typeface="+mn-lt"/>
              </a:rPr>
              <a:t>Показано, что снижение риска всего на 1% в масштабах популяции привело бы к снижению затрат системы здравоохранения в масштабах всей Великобритании на 30 млн. фунтов стерлингов в год.</a:t>
            </a:r>
          </a:p>
          <a:p>
            <a:pPr>
              <a:defRPr/>
            </a:pPr>
            <a:r>
              <a:rPr lang="ru-RU" dirty="0">
                <a:latin typeface="+mn-lt"/>
              </a:rPr>
              <a:t>Отдельный анализ такой мер, как ограничение потребления соли за счет законодательным мер до 3 г в день привело бы к снижению частоты сердечно-сосудистых событий на 30 000 в год. А экономия затрат системы здравоохранения составила бы 40 млн. фунтов стерлингов в год.</a:t>
            </a:r>
          </a:p>
          <a:p>
            <a:pPr>
              <a:defRPr/>
            </a:pPr>
            <a:r>
              <a:rPr lang="ru-RU" dirty="0">
                <a:latin typeface="+mn-lt"/>
              </a:rPr>
              <a:t>Наибольший экономический эффект в популяционных масштабах имели бы законодательные меры по ограничению содержания </a:t>
            </a:r>
            <a:r>
              <a:rPr lang="ru-RU" dirty="0" err="1">
                <a:latin typeface="+mn-lt"/>
              </a:rPr>
              <a:t>трансжиров</a:t>
            </a:r>
            <a:r>
              <a:rPr lang="ru-RU" dirty="0">
                <a:latin typeface="+mn-lt"/>
              </a:rPr>
              <a:t> в готовых продуктах и полуфабрикатов (не более 0,5% от общей калорийности). Это привело бы с сохранению 570 000 лет жизни. Экономия затрат составила бы 230 млн. фунтов стерлингов в год. </a:t>
            </a:r>
          </a:p>
          <a:p>
            <a:pPr>
              <a:defRPr/>
            </a:pPr>
            <a:endParaRPr lang="ru-RU" dirty="0">
              <a:latin typeface="+mn-lt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868" indent="-27994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797" indent="-223959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7716" indent="-22395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5635" indent="-223959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C1483C-A2A9-47AD-AEB8-3C9417780C69}" type="slidenum">
              <a:rPr lang="ru-RU" sz="1200"/>
              <a:pPr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868" indent="-27994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797" indent="-223959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7716" indent="-22395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5635" indent="-223959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F410CC-C9BB-4260-B5D9-3C8E751415EB}" type="slidenum">
              <a:rPr lang="ru-RU" sz="1200"/>
              <a:pPr/>
              <a:t>14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F9-5B31-4508-85DA-01FE317510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052E-6234-4530-8876-85C9EB98C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49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F9-5B31-4508-85DA-01FE317510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052E-6234-4530-8876-85C9EB98C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04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F9-5B31-4508-85DA-01FE317510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052E-6234-4530-8876-85C9EB98C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26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991852" y="6518276"/>
            <a:ext cx="1035049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665B-62D4-47C7-867C-589CBC5556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253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F9-5B31-4508-85DA-01FE317510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052E-6234-4530-8876-85C9EB98C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22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F9-5B31-4508-85DA-01FE317510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052E-6234-4530-8876-85C9EB98C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39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F9-5B31-4508-85DA-01FE317510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052E-6234-4530-8876-85C9EB98C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7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F9-5B31-4508-85DA-01FE317510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052E-6234-4530-8876-85C9EB98C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41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F9-5B31-4508-85DA-01FE317510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052E-6234-4530-8876-85C9EB98C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77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F9-5B31-4508-85DA-01FE317510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052E-6234-4530-8876-85C9EB98C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41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F9-5B31-4508-85DA-01FE317510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052E-6234-4530-8876-85C9EB98C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02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B3F9-5B31-4508-85DA-01FE317510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052E-6234-4530-8876-85C9EB98C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91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B3F9-5B31-4508-85DA-01FE317510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D052E-6234-4530-8876-85C9EB98C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41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Schmucker%20J%5bAuthor%5d&amp;cauthor=true&amp;cauthor_uid=2363186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262657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86754" y="683093"/>
            <a:ext cx="9144000" cy="2387600"/>
          </a:xfrm>
        </p:spPr>
        <p:txBody>
          <a:bodyPr>
            <a:normAutofit/>
          </a:bodyPr>
          <a:lstStyle/>
          <a:p>
            <a:r>
              <a:rPr lang="ru-RU" alt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Социально-экономическая эффективность профилактических вмешательств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15036" y="3772366"/>
            <a:ext cx="9144000" cy="2072621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Васильевна Концевая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д.м.н.</a:t>
            </a:r>
            <a:endParaRPr lang="en-US" altLang="ru-RU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лаборатории </a:t>
            </a:r>
            <a:endParaRPr lang="ru-RU" altLang="ru-RU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«Государственный научно-исследовательский центр профилактической медицины» МЗ 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 15 февраля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44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38952" y="0"/>
            <a:ext cx="11443447" cy="1325563"/>
          </a:xfrm>
        </p:spPr>
        <p:txBody>
          <a:bodyPr/>
          <a:lstStyle/>
          <a:p>
            <a:r>
              <a:rPr lang="ru-RU" sz="2800" dirty="0" smtClean="0"/>
              <a:t>Повышение налогов как профилактическая мера в отношении нездорового питания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5526094"/>
              </p:ext>
            </p:extLst>
          </p:nvPr>
        </p:nvGraphicFramePr>
        <p:xfrm>
          <a:off x="334433" y="1479090"/>
          <a:ext cx="11425766" cy="394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5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8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43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Страна</a:t>
                      </a:r>
                      <a:endParaRPr lang="ru-RU" sz="1400" dirty="0"/>
                    </a:p>
                  </a:txBody>
                  <a:tcPr marL="121925" marR="121925" marT="45722" marB="45722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</a:t>
                      </a:r>
                      <a:endParaRPr lang="ru-RU" sz="1400" dirty="0"/>
                    </a:p>
                  </a:txBody>
                  <a:tcPr marL="121925" marR="121925" marT="45722" marB="45722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Эффект</a:t>
                      </a:r>
                      <a:endParaRPr lang="ru-RU" sz="1400" dirty="0"/>
                    </a:p>
                  </a:txBody>
                  <a:tcPr marL="121925" marR="121925"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235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Дания</a:t>
                      </a:r>
                      <a:endParaRPr lang="ru-RU" sz="1800" dirty="0"/>
                    </a:p>
                  </a:txBody>
                  <a:tcPr marL="121925" marR="121925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Акцизный</a:t>
                      </a:r>
                      <a:r>
                        <a:rPr lang="ru-RU" sz="1800" baseline="0" dirty="0" smtClean="0"/>
                        <a:t> налог на продукты с насыщенными жирами, налог отменен</a:t>
                      </a:r>
                      <a:endParaRPr lang="ru-RU" sz="1800" dirty="0"/>
                    </a:p>
                  </a:txBody>
                  <a:tcPr marL="121925" marR="121925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Увеличение налоговых сборов, сокращение потребления</a:t>
                      </a:r>
                      <a:r>
                        <a:rPr lang="ru-RU" sz="1800" baseline="0" dirty="0" smtClean="0"/>
                        <a:t> некоторых продуктов с высоким содержанием жира на 10-15%</a:t>
                      </a:r>
                      <a:endParaRPr lang="ru-RU" sz="1800" dirty="0"/>
                    </a:p>
                  </a:txBody>
                  <a:tcPr marL="121925" marR="121925"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357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Финляндия</a:t>
                      </a:r>
                      <a:endParaRPr lang="ru-RU" sz="1800" dirty="0"/>
                    </a:p>
                  </a:txBody>
                  <a:tcPr marL="121925" marR="121925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Налоги на сладости, мороженное и сладкие напитки </a:t>
                      </a:r>
                      <a:endParaRPr lang="ru-RU" sz="1800" dirty="0"/>
                    </a:p>
                  </a:txBody>
                  <a:tcPr marL="121925" marR="121925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Увеличение налоговых сборов, снижение</a:t>
                      </a:r>
                      <a:r>
                        <a:rPr lang="ru-RU" sz="1800" baseline="0" dirty="0" smtClean="0"/>
                        <a:t> потребления сладостей и сладких напитков</a:t>
                      </a:r>
                      <a:endParaRPr lang="ru-RU" sz="1800" dirty="0"/>
                    </a:p>
                  </a:txBody>
                  <a:tcPr marL="121925" marR="121925"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235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Венгрия</a:t>
                      </a:r>
                      <a:endParaRPr lang="ru-RU" sz="1800" dirty="0"/>
                    </a:p>
                  </a:txBody>
                  <a:tcPr marL="121925" marR="121925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Налоги на сладкие напитки, энергетические</a:t>
                      </a:r>
                      <a:r>
                        <a:rPr lang="ru-RU" sz="1800" baseline="0" dirty="0" smtClean="0"/>
                        <a:t> напитки, соленые </a:t>
                      </a:r>
                      <a:r>
                        <a:rPr lang="ru-RU" sz="1800" baseline="0" dirty="0" err="1" smtClean="0"/>
                        <a:t>снэки</a:t>
                      </a:r>
                      <a:r>
                        <a:rPr lang="ru-RU" sz="1800" baseline="0" dirty="0" smtClean="0"/>
                        <a:t>, сладкий алкоголь,  фруктовые джемы и мороженное </a:t>
                      </a:r>
                      <a:endParaRPr lang="ru-RU" sz="1800" dirty="0"/>
                    </a:p>
                  </a:txBody>
                  <a:tcPr marL="121925" marR="121925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Увеличение налоговых сборов,  снижение потребления этих проектов,  изменение состава продуктов производителями</a:t>
                      </a:r>
                      <a:endParaRPr lang="ru-RU" sz="1800" dirty="0"/>
                    </a:p>
                  </a:txBody>
                  <a:tcPr marL="121925" marR="121925" marT="45722" marB="457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7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Франция </a:t>
                      </a:r>
                    </a:p>
                    <a:p>
                      <a:endParaRPr lang="ru-RU" sz="1800" dirty="0"/>
                    </a:p>
                  </a:txBody>
                  <a:tcPr marL="121925" marR="121925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Налоги</a:t>
                      </a:r>
                      <a:r>
                        <a:rPr lang="ru-RU" sz="1800" baseline="0" dirty="0" smtClean="0"/>
                        <a:t> на сладкие напитки</a:t>
                      </a:r>
                      <a:endParaRPr lang="ru-RU" sz="1800" dirty="0"/>
                    </a:p>
                  </a:txBody>
                  <a:tcPr marL="121925" marR="121925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Увеличение налоговых сборов, снижение продаж сладких напитков</a:t>
                      </a:r>
                      <a:endParaRPr lang="ru-RU" sz="1800" dirty="0"/>
                    </a:p>
                  </a:txBody>
                  <a:tcPr marL="121925" marR="121925" marT="45722" marB="457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8701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146A7C-F552-4ACE-8A47-FDA9CC8AFCE3}" type="slidenum">
              <a:rPr lang="ru-RU" altLang="ru-RU" sz="1000" smtClean="0">
                <a:solidFill>
                  <a:schemeClr val="bg1"/>
                </a:solidFill>
                <a:latin typeface="Calibri" pitchFamily="34" charset="0"/>
              </a:rPr>
              <a:pPr/>
              <a:t>10</a:t>
            </a:fld>
            <a:endParaRPr lang="ru-RU" altLang="ru-RU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702" name="TextBox 5"/>
          <p:cNvSpPr txBox="1">
            <a:spLocks noChangeArrowheads="1"/>
          </p:cNvSpPr>
          <p:nvPr/>
        </p:nvSpPr>
        <p:spPr bwMode="auto">
          <a:xfrm>
            <a:off x="334433" y="6092826"/>
            <a:ext cx="38287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Using price policies to promote healthier diets, WHO 2015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4525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8557684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Популяционная профилактика в масштабах британской популяции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434" y="1989138"/>
            <a:ext cx="54737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Снижение риска сердечно-сосудистых заболеваний на </a:t>
            </a:r>
            <a:r>
              <a:rPr lang="ru-RU" sz="1600" dirty="0">
                <a:solidFill>
                  <a:srgbClr val="FF0000"/>
                </a:solidFill>
              </a:rPr>
              <a:t>1%</a:t>
            </a:r>
          </a:p>
          <a:p>
            <a:pPr algn="ctr">
              <a:defRPr/>
            </a:pPr>
            <a:r>
              <a:rPr lang="ru-RU" sz="1600" dirty="0"/>
              <a:t>в масштабах популяции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7467" y="3213101"/>
            <a:ext cx="4417484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/>
              <a:t>Предотвращение  30 000 </a:t>
            </a:r>
            <a:r>
              <a:rPr lang="ru-RU" sz="1200" dirty="0" err="1"/>
              <a:t>сердечо-сосудистых</a:t>
            </a:r>
            <a:r>
              <a:rPr lang="ru-RU" sz="1200" dirty="0"/>
              <a:t> </a:t>
            </a:r>
          </a:p>
          <a:p>
            <a:pPr>
              <a:defRPr/>
            </a:pPr>
            <a:r>
              <a:rPr lang="ru-RU" sz="1200" dirty="0"/>
              <a:t>событий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2218" y="1989138"/>
            <a:ext cx="45127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/>
              <a:t>Экономия </a:t>
            </a:r>
            <a:r>
              <a:rPr lang="ru-RU" sz="1200" b="1" dirty="0">
                <a:solidFill>
                  <a:srgbClr val="FF0000"/>
                </a:solidFill>
              </a:rPr>
              <a:t>3</a:t>
            </a:r>
            <a:r>
              <a:rPr lang="ru-RU" sz="1200" b="1">
                <a:solidFill>
                  <a:srgbClr val="FF0000"/>
                </a:solidFill>
              </a:rPr>
              <a:t>0 </a:t>
            </a:r>
            <a:r>
              <a:rPr lang="ru-RU" sz="1200" b="1" dirty="0">
                <a:solidFill>
                  <a:srgbClr val="FF0000"/>
                </a:solidFill>
              </a:rPr>
              <a:t>млн. фунтов стерлингов </a:t>
            </a:r>
            <a:r>
              <a:rPr lang="ru-RU" sz="1200" dirty="0"/>
              <a:t>в год</a:t>
            </a:r>
          </a:p>
          <a:p>
            <a:pPr>
              <a:defRPr/>
            </a:pPr>
            <a:r>
              <a:rPr lang="ru-RU" sz="1200" dirty="0"/>
              <a:t>за счет снижения затрат системы здравоохранения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434" y="3500439"/>
            <a:ext cx="54737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Законодательное ограничение потребление соли до </a:t>
            </a:r>
            <a:r>
              <a:rPr lang="ru-RU" sz="1600" dirty="0">
                <a:solidFill>
                  <a:srgbClr val="FF0000"/>
                </a:solidFill>
              </a:rPr>
              <a:t>3 г день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7467" y="3789363"/>
            <a:ext cx="44174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/>
              <a:t>Экономия </a:t>
            </a:r>
            <a:r>
              <a:rPr lang="ru-RU" sz="1200" b="1" dirty="0">
                <a:solidFill>
                  <a:srgbClr val="FF0000"/>
                </a:solidFill>
              </a:rPr>
              <a:t>40 млн. фунтов стерлингов </a:t>
            </a:r>
            <a:r>
              <a:rPr lang="ru-RU" sz="1200" dirty="0"/>
              <a:t>в год</a:t>
            </a:r>
          </a:p>
          <a:p>
            <a:pPr>
              <a:defRPr/>
            </a:pPr>
            <a:r>
              <a:rPr lang="ru-RU" sz="1200" dirty="0"/>
              <a:t>за счет снижения затрат системы здравоохранения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434" y="4868863"/>
            <a:ext cx="5473700" cy="83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Законодательное ограничение содержания транжиров в готовых продуктах </a:t>
            </a:r>
          </a:p>
          <a:p>
            <a:pPr algn="ctr">
              <a:defRPr/>
            </a:pPr>
            <a:r>
              <a:rPr lang="ru-RU" sz="1600" dirty="0"/>
              <a:t>до </a:t>
            </a:r>
            <a:r>
              <a:rPr lang="ru-RU" sz="1600" dirty="0">
                <a:solidFill>
                  <a:srgbClr val="FF0000"/>
                </a:solidFill>
              </a:rPr>
              <a:t>0,5% от общей калорийности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2218" y="4868863"/>
            <a:ext cx="4415367" cy="2778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/>
              <a:t>Сохранение 570 000 лет жизни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2218" y="5300663"/>
            <a:ext cx="441536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/>
              <a:t>Экономия </a:t>
            </a:r>
            <a:r>
              <a:rPr lang="ru-RU" sz="1200" b="1" dirty="0">
                <a:solidFill>
                  <a:srgbClr val="FF0000"/>
                </a:solidFill>
              </a:rPr>
              <a:t>230  млн. фунтов стерлингов </a:t>
            </a:r>
            <a:r>
              <a:rPr lang="ru-RU" sz="1200" dirty="0"/>
              <a:t>в год</a:t>
            </a:r>
          </a:p>
          <a:p>
            <a:pPr>
              <a:defRPr/>
            </a:pPr>
            <a:r>
              <a:rPr lang="ru-RU" sz="1200" dirty="0"/>
              <a:t>за счет снижения затрат системы здравоохранения</a:t>
            </a:r>
          </a:p>
        </p:txBody>
      </p: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>
            <a:off x="5808134" y="2281526"/>
            <a:ext cx="1344084" cy="13941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5" idx="1"/>
          </p:cNvCxnSpPr>
          <p:nvPr/>
        </p:nvCxnSpPr>
        <p:spPr>
          <a:xfrm flipV="1">
            <a:off x="5808134" y="3443288"/>
            <a:ext cx="1439333" cy="27305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8" idx="1"/>
          </p:cNvCxnSpPr>
          <p:nvPr/>
        </p:nvCxnSpPr>
        <p:spPr>
          <a:xfrm>
            <a:off x="5808134" y="3860801"/>
            <a:ext cx="1439333" cy="15939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1"/>
          </p:cNvCxnSpPr>
          <p:nvPr/>
        </p:nvCxnSpPr>
        <p:spPr>
          <a:xfrm flipV="1">
            <a:off x="5808134" y="5006976"/>
            <a:ext cx="1344084" cy="15081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1"/>
          </p:cNvCxnSpPr>
          <p:nvPr/>
        </p:nvCxnSpPr>
        <p:spPr>
          <a:xfrm>
            <a:off x="5808134" y="5373689"/>
            <a:ext cx="1344084" cy="15780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0" name="TextBox 24"/>
          <p:cNvSpPr txBox="1">
            <a:spLocks noChangeArrowheads="1"/>
          </p:cNvSpPr>
          <p:nvPr/>
        </p:nvSpPr>
        <p:spPr bwMode="auto">
          <a:xfrm>
            <a:off x="409377" y="6014245"/>
            <a:ext cx="11521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dirty="0"/>
              <a:t>Barton </a:t>
            </a:r>
            <a:r>
              <a:rPr lang="ru-RU" sz="1200" dirty="0"/>
              <a:t>Р. </a:t>
            </a:r>
            <a:r>
              <a:rPr lang="en-US" sz="1200" b="1" dirty="0"/>
              <a:t>Effectiveness and cost effectiveness of cardiovascular</a:t>
            </a:r>
            <a:r>
              <a:rPr lang="ru-RU" sz="1200" b="1" dirty="0"/>
              <a:t> </a:t>
            </a:r>
            <a:r>
              <a:rPr lang="en-US" sz="1200" b="1" dirty="0"/>
              <a:t>disease prevention in whole populations: </a:t>
            </a:r>
            <a:r>
              <a:rPr lang="en-US" sz="1200" b="1" dirty="0" err="1"/>
              <a:t>modelling</a:t>
            </a:r>
            <a:r>
              <a:rPr lang="ru-RU" sz="1200" b="1" dirty="0"/>
              <a:t> </a:t>
            </a:r>
            <a:r>
              <a:rPr lang="en-US" sz="1200" b="1" dirty="0"/>
              <a:t>study</a:t>
            </a:r>
            <a:r>
              <a:rPr lang="ru-RU" sz="1200" b="1" dirty="0"/>
              <a:t>. </a:t>
            </a:r>
            <a:r>
              <a:rPr lang="en-US" sz="1200" i="1" dirty="0"/>
              <a:t>BMJ 2011;343:d4044 </a:t>
            </a:r>
            <a:r>
              <a:rPr lang="en-US" sz="1200" i="1" dirty="0" err="1"/>
              <a:t>doi</a:t>
            </a:r>
            <a:r>
              <a:rPr lang="en-US" sz="1200" i="1" dirty="0"/>
              <a:t>: 10.1136/bmj.d4044</a:t>
            </a:r>
            <a:endParaRPr lang="ru-RU" sz="1200" dirty="0"/>
          </a:p>
        </p:txBody>
      </p:sp>
      <p:pic>
        <p:nvPicPr>
          <p:cNvPr id="26641" name="Picture 2" descr="C:\Users\111\Desktop\graph_shooting_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2033" y="0"/>
            <a:ext cx="279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55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CFE8C9-790B-4BB6-9DF6-0339CEE73A6B}" type="slidenum">
              <a:rPr lang="ru-RU" altLang="ru-RU" sz="1000" smtClean="0">
                <a:solidFill>
                  <a:schemeClr val="bg1"/>
                </a:solidFill>
                <a:latin typeface="Calibri" pitchFamily="34" charset="0"/>
              </a:rPr>
              <a:pPr/>
              <a:t>12</a:t>
            </a:fld>
            <a:endParaRPr lang="ru-RU" altLang="ru-RU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985" y="90302"/>
            <a:ext cx="5433109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52565" y="1979421"/>
            <a:ext cx="60342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ХНИЗ тормозят развитие экономики</a:t>
            </a:r>
          </a:p>
          <a:p>
            <a:endParaRPr lang="ru-RU" dirty="0" smtClean="0"/>
          </a:p>
          <a:p>
            <a:r>
              <a:rPr lang="ru-RU" dirty="0" smtClean="0"/>
              <a:t>Увеличение налогов на нездоровый образ жизни </a:t>
            </a:r>
          </a:p>
          <a:p>
            <a:endParaRPr lang="ru-RU" dirty="0" smtClean="0"/>
          </a:p>
          <a:p>
            <a:r>
              <a:rPr lang="ru-RU" dirty="0" smtClean="0"/>
              <a:t>способствует увеличению налоговых сборов и улучшению здоровья населения</a:t>
            </a:r>
          </a:p>
          <a:p>
            <a:endParaRPr lang="ru-RU" dirty="0" smtClean="0"/>
          </a:p>
          <a:p>
            <a:r>
              <a:rPr lang="ru-RU" dirty="0" smtClean="0"/>
              <a:t>Профилактика ХНИЗ целесообразна с экономической точки зрения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920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Заболевания и их факторы риска, значение для работодателя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9536" y="1628800"/>
            <a:ext cx="82809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Заболевания и факторы риска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528" y="2420889"/>
            <a:ext cx="18002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err="1"/>
              <a:t>Абстенизм</a:t>
            </a:r>
            <a:r>
              <a:rPr lang="ru-RU" sz="1400" b="1" dirty="0"/>
              <a:t> – отсутствие</a:t>
            </a:r>
          </a:p>
          <a:p>
            <a:pPr algn="ctr"/>
            <a:r>
              <a:rPr lang="ru-RU" sz="1400" b="1" dirty="0"/>
              <a:t>работника по причине временной нетрудоспособности</a:t>
            </a:r>
          </a:p>
          <a:p>
            <a:pPr algn="ctr"/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79776" y="2420889"/>
            <a:ext cx="194421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err="1"/>
              <a:t>Презентизм</a:t>
            </a:r>
            <a:r>
              <a:rPr lang="ru-RU" sz="1400" b="1" dirty="0"/>
              <a:t> – снижение производительности труда  при наличии работника на рабочем месте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9900" y="2441952"/>
            <a:ext cx="158417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/>
              <a:t>Затраты на медицинское обслуживание работников</a:t>
            </a:r>
          </a:p>
          <a:p>
            <a:endParaRPr lang="ru-RU" sz="1400" b="1" dirty="0"/>
          </a:p>
          <a:p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99836" y="2420888"/>
            <a:ext cx="2376264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/>
              <a:t>Потеря квалифицированных работников в случае преждевременной смерти и </a:t>
            </a:r>
            <a:r>
              <a:rPr lang="ru-RU" sz="1400" b="1" dirty="0" err="1"/>
              <a:t>инвалидизиующих</a:t>
            </a:r>
            <a:r>
              <a:rPr lang="ru-RU" sz="1400" b="1" dirty="0"/>
              <a:t> заболеваний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5560" y="4365105"/>
            <a:ext cx="77048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Снижение выработки продукции</a:t>
            </a:r>
          </a:p>
          <a:p>
            <a:pPr algn="ctr"/>
            <a:r>
              <a:rPr lang="ru-RU" sz="1600" dirty="0"/>
              <a:t>и ухудшение экономических показателей работы предприятия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2567608" y="2060848"/>
            <a:ext cx="484632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727848" y="2060848"/>
            <a:ext cx="484632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104112" y="2060848"/>
            <a:ext cx="484632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9336360" y="1988840"/>
            <a:ext cx="484632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495600" y="3861048"/>
            <a:ext cx="484632" cy="50405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727848" y="3789040"/>
            <a:ext cx="484632" cy="57606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248128" y="3805883"/>
            <a:ext cx="484632" cy="5952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9336360" y="3789040"/>
            <a:ext cx="484632" cy="57606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6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133" y="2027238"/>
            <a:ext cx="6282267" cy="446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4785" y="1270000"/>
            <a:ext cx="6377516" cy="738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 b="1">
                <a:solidFill>
                  <a:srgbClr val="233028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Возврат на инвестиции в программы оздоровления на крупнейших предприятиях США</a:t>
            </a:r>
          </a:p>
          <a:p>
            <a:pPr algn="ctr"/>
            <a:endParaRPr lang="ru-RU" sz="1400" b="1">
              <a:solidFill>
                <a:srgbClr val="233028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36868" name="TextBox 9"/>
          <p:cNvSpPr txBox="1">
            <a:spLocks noChangeArrowheads="1"/>
          </p:cNvSpPr>
          <p:nvPr/>
        </p:nvSpPr>
        <p:spPr bwMode="auto">
          <a:xfrm>
            <a:off x="0" y="6602413"/>
            <a:ext cx="11144251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000"/>
              <a:t>Источник: </a:t>
            </a:r>
            <a:r>
              <a:rPr lang="en-US" sz="1000"/>
              <a:t>Chapman</a:t>
            </a:r>
            <a:r>
              <a:rPr lang="ru-RU" sz="1000"/>
              <a:t> </a:t>
            </a:r>
            <a:r>
              <a:rPr lang="en-US" sz="1000"/>
              <a:t>LS. Meta-Evaluation of Worksite Health</a:t>
            </a:r>
            <a:r>
              <a:rPr lang="ru-RU" sz="1000"/>
              <a:t> </a:t>
            </a:r>
            <a:r>
              <a:rPr lang="en-US" sz="1000"/>
              <a:t>Promotion Economic Return Studies:</a:t>
            </a:r>
            <a:r>
              <a:rPr lang="ru-RU" sz="1000"/>
              <a:t> </a:t>
            </a:r>
            <a:r>
              <a:rPr lang="en-US" sz="1000"/>
              <a:t>2012 Update</a:t>
            </a:r>
            <a:endParaRPr lang="ru-RU" sz="1000"/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85" y="2008188"/>
            <a:ext cx="5185833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0717" y="1270000"/>
            <a:ext cx="52578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 b="1">
                <a:solidFill>
                  <a:srgbClr val="233028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Снижение экономического ущерба работодателя при внедрении программ оздоровления</a:t>
            </a:r>
          </a:p>
        </p:txBody>
      </p:sp>
      <p:sp>
        <p:nvSpPr>
          <p:cNvPr id="36871" name="Заголовок 2"/>
          <p:cNvSpPr>
            <a:spLocks noGrp="1"/>
          </p:cNvSpPr>
          <p:nvPr>
            <p:ph type="title"/>
          </p:nvPr>
        </p:nvSpPr>
        <p:spPr>
          <a:xfrm>
            <a:off x="818535" y="73025"/>
            <a:ext cx="10515600" cy="1325563"/>
          </a:xfrm>
        </p:spPr>
        <p:txBody>
          <a:bodyPr/>
          <a:lstStyle/>
          <a:p>
            <a:r>
              <a:rPr lang="ru-RU" sz="2800" dirty="0" smtClean="0"/>
              <a:t>Экономический эффект профилактики на рабочем месте для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15208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58" y="203596"/>
            <a:ext cx="11158184" cy="1325563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/>
              <a:t>Эффективность программы управления здоровьем персонала в АК «</a:t>
            </a:r>
            <a:r>
              <a:rPr lang="ru-RU" sz="2800" b="1" dirty="0" err="1"/>
              <a:t>Русал</a:t>
            </a:r>
            <a:r>
              <a:rPr lang="ru-RU" sz="2800" b="1" dirty="0"/>
              <a:t>»: существенное снижение временной нетрудоспособности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627" y="1772815"/>
            <a:ext cx="6548818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7529" y="5805265"/>
            <a:ext cx="5717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Сборник корпоративных практик «Здоровье на рабочем месте», РССП, Москва 2011</a:t>
            </a:r>
          </a:p>
        </p:txBody>
      </p:sp>
      <p:pic>
        <p:nvPicPr>
          <p:cNvPr id="6" name="Рисунок 5" descr="Rusa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0136" y="4221089"/>
            <a:ext cx="2915816" cy="15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0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379863" y="142852"/>
            <a:ext cx="105073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Экономический эффект программы первичной профилактики на рабочем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месте (авиационное НИИ):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затраты, ассоциированные с ССЗ и ФР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951515" y="1447800"/>
          <a:ext cx="9732484" cy="4038600"/>
        </p:xfrm>
        <a:graphic>
          <a:graphicData uri="http://schemas.openxmlformats.org/presentationml/2006/ole">
            <p:oleObj spid="_x0000_s3085" name="Worksheet" r:id="rId3" imgW="8229561" imgH="5333910" progId="">
              <p:embed/>
            </p:oleObj>
          </a:graphicData>
        </a:graphic>
      </p:graphicFrame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30942" y="5982930"/>
            <a:ext cx="84567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В группе вмешательства затраты сократились как за </a:t>
            </a:r>
            <a:r>
              <a:rPr lang="ru-RU" dirty="0" smtClean="0"/>
              <a:t>счет сокращения </a:t>
            </a:r>
            <a:r>
              <a:rPr lang="ru-RU" dirty="0"/>
              <a:t>ВН,</a:t>
            </a:r>
          </a:p>
          <a:p>
            <a:r>
              <a:rPr lang="ru-RU" dirty="0"/>
              <a:t>так и за счет сокращения обращений за медицинской помощью </a:t>
            </a:r>
          </a:p>
        </p:txBody>
      </p:sp>
    </p:spTree>
    <p:extLst>
      <p:ext uri="{BB962C8B-B14F-4D97-AF65-F5344CB8AC3E}">
        <p14:creationId xmlns:p14="http://schemas.microsoft.com/office/powerpoint/2010/main" xmlns="" val="1645403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93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 smtClean="0"/>
              <a:t>Медицинский услуги в отношении НИЗ, характеризующиеся высокой экономической эффективностью</a:t>
            </a:r>
            <a:endParaRPr lang="ru-RU" sz="3200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333625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ru-RU" smtClean="0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220134" y="5903914"/>
            <a:ext cx="115210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Implementation tools: package of essential noncommunicable (PEN) disease interventions for primary care in low-resource settings. WHO 2013</a:t>
            </a:r>
            <a:endParaRPr lang="ru-RU" sz="14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0625613"/>
              </p:ext>
            </p:extLst>
          </p:nvPr>
        </p:nvGraphicFramePr>
        <p:xfrm>
          <a:off x="624418" y="1700213"/>
          <a:ext cx="10369549" cy="328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5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8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Заболевание</a:t>
                      </a:r>
                      <a:endParaRPr lang="ru-RU" sz="1400" dirty="0"/>
                    </a:p>
                  </a:txBody>
                  <a:tcPr marL="121925" marR="121925" marT="45733" marB="45733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Вмешательство</a:t>
                      </a:r>
                      <a:endParaRPr lang="ru-RU" sz="1400" dirty="0"/>
                    </a:p>
                  </a:txBody>
                  <a:tcPr marL="121925" marR="121925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9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Рак</a:t>
                      </a:r>
                      <a:endParaRPr lang="ru-RU" sz="1600" dirty="0"/>
                    </a:p>
                  </a:txBody>
                  <a:tcPr marL="121925" marR="121925" marT="45733" marB="45733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Профилактика рака печени за счет вакцинации от гепатита В</a:t>
                      </a:r>
                      <a:r>
                        <a:rPr lang="en-US" sz="1600" baseline="0" dirty="0" smtClean="0"/>
                        <a:t>; </a:t>
                      </a:r>
                      <a:r>
                        <a:rPr lang="ru-RU" sz="1600" baseline="0" dirty="0" smtClean="0"/>
                        <a:t>профилактика рака шейки матки за счет скрининга (визуальный осмотр с уксусной кислотой и лечение </a:t>
                      </a:r>
                      <a:r>
                        <a:rPr lang="ru-RU" sz="1600" baseline="0" dirty="0" err="1" smtClean="0"/>
                        <a:t>предраковых</a:t>
                      </a:r>
                      <a:r>
                        <a:rPr lang="ru-RU" sz="1600" baseline="0" dirty="0" smtClean="0"/>
                        <a:t> состояний)</a:t>
                      </a:r>
                      <a:endParaRPr lang="ru-RU" sz="1600" dirty="0"/>
                    </a:p>
                  </a:txBody>
                  <a:tcPr marL="121925" marR="121925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5647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Сердечно-сосудистые</a:t>
                      </a:r>
                      <a:r>
                        <a:rPr lang="ru-RU" sz="1600" dirty="0" smtClean="0"/>
                        <a:t> заболевания и сахарный диабет</a:t>
                      </a:r>
                      <a:endParaRPr lang="ru-RU" sz="1600" dirty="0"/>
                    </a:p>
                  </a:txBody>
                  <a:tcPr marL="121925" marR="121925" marT="45733" marB="45733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Многокомпанентная</a:t>
                      </a:r>
                      <a:r>
                        <a:rPr lang="ru-RU" sz="1600" dirty="0" smtClean="0"/>
                        <a:t> терапия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ru-RU" sz="1600" baseline="0" dirty="0" smtClean="0"/>
                        <a:t>включая контроля уровня глюкозы крови при сахарном диабете</a:t>
                      </a:r>
                      <a:r>
                        <a:rPr lang="en-US" sz="1600" baseline="0" dirty="0" smtClean="0"/>
                        <a:t>)</a:t>
                      </a:r>
                      <a:r>
                        <a:rPr lang="ru-RU" sz="1600" baseline="0" dirty="0" smtClean="0"/>
                        <a:t> для лиц, перенесших инфаркт миокарда или инсульт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ru-RU" sz="1600" baseline="0" dirty="0" smtClean="0"/>
                        <a:t> и лиц с высоким риском (</a:t>
                      </a:r>
                      <a:r>
                        <a:rPr lang="en-US" sz="1600" baseline="0" dirty="0" smtClean="0"/>
                        <a:t>&gt;30%) </a:t>
                      </a:r>
                      <a:r>
                        <a:rPr lang="ru-RU" sz="1600" baseline="0" dirty="0" err="1" smtClean="0"/>
                        <a:t>сердечно-сосудистых</a:t>
                      </a:r>
                      <a:r>
                        <a:rPr lang="ru-RU" sz="1600" baseline="0" dirty="0" smtClean="0"/>
                        <a:t> событий в следующие 10 лет; обеспечение аспирином лиц, перенесших инфаркт миокарда</a:t>
                      </a:r>
                      <a:r>
                        <a:rPr lang="en-US" sz="1600" baseline="0" dirty="0" smtClean="0"/>
                        <a:t>.</a:t>
                      </a:r>
                      <a:endParaRPr lang="ru-RU" sz="1600" dirty="0"/>
                    </a:p>
                  </a:txBody>
                  <a:tcPr marL="121925" marR="121925"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48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" y="115888"/>
            <a:ext cx="11952817" cy="1143000"/>
          </a:xfrm>
        </p:spPr>
        <p:txBody>
          <a:bodyPr/>
          <a:lstStyle/>
          <a:p>
            <a:r>
              <a:rPr lang="ru-RU" sz="2800" smtClean="0"/>
              <a:t>Экономическая целесообразность профилактических вмешательства: анализ проведенный </a:t>
            </a:r>
            <a:r>
              <a:rPr lang="en-US" sz="2800" smtClean="0"/>
              <a:t>Medicare</a:t>
            </a:r>
            <a:endParaRPr lang="ru-RU" sz="28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9670637"/>
              </p:ext>
            </p:extLst>
          </p:nvPr>
        </p:nvGraphicFramePr>
        <p:xfrm>
          <a:off x="264585" y="1262063"/>
          <a:ext cx="11425766" cy="504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5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9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55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Вмешательство </a:t>
                      </a:r>
                      <a:endParaRPr lang="ru-RU" sz="1600" dirty="0"/>
                    </a:p>
                  </a:txBody>
                  <a:tcPr marL="121925" marR="121925" marT="45706" marB="45706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Эффект</a:t>
                      </a:r>
                      <a:endParaRPr lang="ru-RU" sz="1600" dirty="0"/>
                    </a:p>
                  </a:txBody>
                  <a:tcPr marL="121925" marR="121925" marT="45706" marB="45706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088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Скрининг рака шейки матки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$1666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год сохраненной жизни, экономически целесообразно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Скрининг на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колоректальный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рак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$9000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$14,000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год сохраненной жизни по сравнению с отсутствием скрининга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088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Скрининг уровней холестерина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 одного РКИ подтверждающего эффективность снижения холестерина  у пожилых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088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ДНК кала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 преимуществ по сравнению с используемыми стратегиями скрининга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Компьютерная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колонография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сравнению с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колоноскопией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меньший эффект при больших затратах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0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Консультирование</a:t>
                      </a:r>
                      <a:r>
                        <a:rPr lang="ru-RU" sz="1600" baseline="0" dirty="0" smtClean="0"/>
                        <a:t> по отказу от курения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 из наиболее экономически целесообразных вмешательства на сегодняшний день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656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Скрининг на депрессию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Клинический и экономический эффект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22926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Скрининг и профилактическое консультирование по злоупотреблению алкоголем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Экономически целесообразен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$1755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1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QALY</a:t>
                      </a:r>
                      <a:endParaRPr lang="ru-RU" sz="1600" dirty="0"/>
                    </a:p>
                  </a:txBody>
                  <a:tcPr marL="121925" marR="121925" marT="45706" marB="4570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3043" name="TextBox 4"/>
          <p:cNvSpPr txBox="1">
            <a:spLocks noChangeArrowheads="1"/>
          </p:cNvSpPr>
          <p:nvPr/>
        </p:nvSpPr>
        <p:spPr bwMode="auto">
          <a:xfrm>
            <a:off x="279401" y="6262689"/>
            <a:ext cx="6798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100"/>
              <a:t>Chambers JF. Medicare’s use of cost-effectiveness analysis for prevention(but not for treatment). Health policy, 2015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xmlns="" val="10374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247967" cy="922337"/>
          </a:xfrm>
        </p:spPr>
        <p:txBody>
          <a:bodyPr/>
          <a:lstStyle/>
          <a:p>
            <a:r>
              <a:rPr lang="en-US" sz="2400" dirty="0" smtClean="0"/>
              <a:t> </a:t>
            </a:r>
            <a:r>
              <a:rPr lang="ru-RU" sz="2400" dirty="0" smtClean="0"/>
              <a:t>Достижение целевых уровней АД: экономический анализ рекомендаций по АГ 2014 года (США), лица без сопутствующих ССЗ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30251" y="1341438"/>
          <a:ext cx="10972801" cy="265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92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21920" marR="121920" marT="45731" marB="45731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Мужчины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Женщины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6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АГ, 2 степень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АГ, 1 степень, СД или</a:t>
                      </a:r>
                      <a:r>
                        <a:rPr lang="ru-RU" sz="1400" baseline="0" dirty="0" smtClean="0"/>
                        <a:t> ХБП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АГ, 1 степень, без СД или</a:t>
                      </a:r>
                      <a:r>
                        <a:rPr lang="ru-RU" sz="1400" baseline="0" dirty="0" smtClean="0"/>
                        <a:t> ХБП</a:t>
                      </a:r>
                      <a:endParaRPr lang="ru-RU" sz="1400" dirty="0" smtClean="0"/>
                    </a:p>
                  </a:txBody>
                  <a:tcPr marL="121920" marR="12192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АГ, 2 степень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АГ, 1 степень, СД или</a:t>
                      </a:r>
                      <a:r>
                        <a:rPr lang="ru-RU" sz="1400" baseline="0" dirty="0" smtClean="0"/>
                        <a:t> ХБП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АГ, 1 степень, без СД или</a:t>
                      </a:r>
                      <a:r>
                        <a:rPr lang="ru-RU" sz="1400" baseline="0" dirty="0" smtClean="0"/>
                        <a:t> ХБП</a:t>
                      </a:r>
                      <a:endParaRPr lang="ru-RU" sz="1400" dirty="0" smtClean="0"/>
                    </a:p>
                  </a:txBody>
                  <a:tcPr marL="121920" marR="121920" marT="45731" marB="4573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33-44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Возврат инвестиций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13 000</a:t>
                      </a:r>
                      <a:r>
                        <a:rPr lang="en-US" sz="1400" dirty="0" smtClean="0"/>
                        <a:t>$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40 000$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26 000$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125 000$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181</a:t>
                      </a:r>
                      <a:r>
                        <a:rPr lang="en-US" sz="1400" baseline="0" dirty="0" smtClean="0"/>
                        <a:t> 000$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45-59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Возврат инвестиций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Возврат инвестиций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Возврат инвестиций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Возврат инвестиций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16 000$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22 000$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2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60-74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Возврат инвестиций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Возврат инвестиций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Возврат инвестиций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Возврат инвестиций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3 000$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7 000$</a:t>
                      </a:r>
                      <a:endParaRPr lang="ru-RU" sz="1400" dirty="0"/>
                    </a:p>
                  </a:txBody>
                  <a:tcPr marL="121920" marR="121920"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4081" name="TextBox 3"/>
          <p:cNvSpPr txBox="1">
            <a:spLocks noChangeArrowheads="1"/>
          </p:cNvSpPr>
          <p:nvPr/>
        </p:nvSpPr>
        <p:spPr bwMode="auto">
          <a:xfrm>
            <a:off x="1" y="6062663"/>
            <a:ext cx="119528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Moran</a:t>
            </a:r>
            <a:r>
              <a:rPr lang="ru-RU" sz="1200"/>
              <a:t> </a:t>
            </a:r>
            <a:r>
              <a:rPr lang="en-US" sz="1200"/>
              <a:t>A.E, M.D., Odden M.S., Thanataveerat A. Cost-Effectiveness of Hypertension Therapy</a:t>
            </a:r>
            <a:r>
              <a:rPr lang="ru-RU" sz="1200"/>
              <a:t> </a:t>
            </a:r>
            <a:r>
              <a:rPr lang="en-US" sz="1200"/>
              <a:t>According to 2014 Guidelines. </a:t>
            </a:r>
            <a:r>
              <a:rPr lang="en-US" sz="1200" b="1"/>
              <a:t>N Engl J Med 2015;372:447-55.</a:t>
            </a:r>
            <a:endParaRPr lang="ru-RU" sz="1200"/>
          </a:p>
        </p:txBody>
      </p:sp>
      <p:sp>
        <p:nvSpPr>
          <p:cNvPr id="6" name="TextBox 5"/>
          <p:cNvSpPr txBox="1"/>
          <p:nvPr/>
        </p:nvSpPr>
        <p:spPr>
          <a:xfrm>
            <a:off x="814918" y="4149725"/>
            <a:ext cx="3348567" cy="306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Экономия затрат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318" y="4630739"/>
            <a:ext cx="25114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Экономически целесообразно</a:t>
            </a:r>
          </a:p>
          <a:p>
            <a:pPr>
              <a:defRPr/>
            </a:pPr>
            <a:r>
              <a:rPr lang="ru-RU" sz="1400" dirty="0"/>
              <a:t>(</a:t>
            </a:r>
            <a:r>
              <a:rPr lang="en-US" sz="1400" dirty="0"/>
              <a:t>ICER&lt;50 000$)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57951" y="4135439"/>
            <a:ext cx="233269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Промежуточное значение</a:t>
            </a:r>
          </a:p>
          <a:p>
            <a:pPr>
              <a:defRPr/>
            </a:pPr>
            <a:r>
              <a:rPr lang="ru-RU" sz="1400" dirty="0"/>
              <a:t>(</a:t>
            </a:r>
            <a:r>
              <a:rPr lang="en-US" sz="1400" dirty="0"/>
              <a:t>ICER≥</a:t>
            </a:r>
            <a:r>
              <a:rPr lang="ru-RU" sz="1400" dirty="0"/>
              <a:t>50 000 </a:t>
            </a:r>
            <a:r>
              <a:rPr lang="en-US" sz="1400" dirty="0"/>
              <a:t>and &lt;150 000$)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57951" y="4754564"/>
            <a:ext cx="269740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Экономически нецелесообразно</a:t>
            </a:r>
          </a:p>
          <a:p>
            <a:pPr>
              <a:defRPr/>
            </a:pPr>
            <a:r>
              <a:rPr lang="ru-RU" sz="1400" dirty="0"/>
              <a:t>(</a:t>
            </a:r>
            <a:r>
              <a:rPr lang="en-US" sz="1400" dirty="0"/>
              <a:t>ICER≥1</a:t>
            </a:r>
            <a:r>
              <a:rPr lang="ru-RU" sz="1400" dirty="0"/>
              <a:t>50 000</a:t>
            </a:r>
          </a:p>
        </p:txBody>
      </p:sp>
      <p:sp>
        <p:nvSpPr>
          <p:cNvPr id="44086" name="TextBox 2"/>
          <p:cNvSpPr txBox="1">
            <a:spLocks noChangeArrowheads="1"/>
          </p:cNvSpPr>
          <p:nvPr/>
        </p:nvSpPr>
        <p:spPr bwMode="auto">
          <a:xfrm>
            <a:off x="287868" y="5634039"/>
            <a:ext cx="5471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600"/>
              <a:t>Учены затраты медикаментозную терапию и визиты к врачу</a:t>
            </a:r>
          </a:p>
        </p:txBody>
      </p:sp>
    </p:spTree>
    <p:extLst>
      <p:ext uri="{BB962C8B-B14F-4D97-AF65-F5344CB8AC3E}">
        <p14:creationId xmlns:p14="http://schemas.microsoft.com/office/powerpoint/2010/main" xmlns="" val="35576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38200" y="188913"/>
            <a:ext cx="10922000" cy="889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Экономические аргументы в пользу инвестиций в профилактику ХНИЗ</a:t>
            </a: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0BBCFC-C56A-4ACE-BB66-F056E9B498C8}" type="slidenum">
              <a:rPr lang="ru-RU" altLang="ru-RU" sz="1000" smtClean="0">
                <a:solidFill>
                  <a:schemeClr val="bg1"/>
                </a:solidFill>
                <a:latin typeface="Calibri" pitchFamily="34" charset="0"/>
              </a:rPr>
              <a:pPr/>
              <a:t>2</a:t>
            </a:fld>
            <a:endParaRPr lang="ru-RU" altLang="ru-RU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052" y="1341438"/>
            <a:ext cx="4032249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Экономический ущерб</a:t>
            </a:r>
          </a:p>
          <a:p>
            <a:pPr algn="ctr">
              <a:defRPr/>
            </a:pPr>
            <a:r>
              <a:rPr lang="ru-RU" sz="1600" dirty="0"/>
              <a:t>заболеваний и факторов риска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8617" y="1349375"/>
            <a:ext cx="4800600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Экономический эффект профилактических вмешательств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052" y="2349501"/>
            <a:ext cx="403224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ХНИЗ и их факторы риска являются причиной потерь здоровья, жизни и денег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685" y="3716339"/>
            <a:ext cx="4032249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Этот ущерб можно снизить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8618" y="2349501"/>
            <a:ext cx="4703233" cy="33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Инвестиции в здоровье людей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1251" y="3381375"/>
            <a:ext cx="24003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Улучшение здоровья в пределах готовности платить за 1 </a:t>
            </a:r>
            <a:r>
              <a:rPr lang="en-US" sz="1600" dirty="0"/>
              <a:t>QALY</a:t>
            </a:r>
            <a:endParaRPr lang="ru-RU" sz="1600" dirty="0"/>
          </a:p>
          <a:p>
            <a:pPr algn="ctr">
              <a:defRPr/>
            </a:pPr>
            <a:r>
              <a:rPr lang="ru-RU" sz="1600" dirty="0"/>
              <a:t>(лечение)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72034" y="3381375"/>
            <a:ext cx="220768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/>
              <a:t>Возврат инвестиций</a:t>
            </a:r>
          </a:p>
          <a:p>
            <a:pPr algn="ctr">
              <a:defRPr/>
            </a:pPr>
            <a:r>
              <a:rPr lang="ru-RU" sz="1600" dirty="0"/>
              <a:t>(многие </a:t>
            </a:r>
            <a:r>
              <a:rPr lang="ru-RU" sz="1600" dirty="0" smtClean="0"/>
              <a:t>профилактические </a:t>
            </a:r>
            <a:r>
              <a:rPr lang="ru-RU" sz="1600" dirty="0"/>
              <a:t>меры</a:t>
            </a:r>
            <a:r>
              <a:rPr lang="ru-RU" sz="1600" dirty="0" smtClean="0"/>
              <a:t>) </a:t>
            </a:r>
            <a:endParaRPr lang="ru-RU" sz="16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194984" y="1925638"/>
            <a:ext cx="378883" cy="42386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175934" y="3179764"/>
            <a:ext cx="378884" cy="53657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498417" y="1927226"/>
            <a:ext cx="378883" cy="42227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012517" y="2689225"/>
            <a:ext cx="378883" cy="6921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9700684" y="2714625"/>
            <a:ext cx="378883" cy="6667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1" name="Прямая со стрелкой 20"/>
          <p:cNvCxnSpPr>
            <a:stCxn id="10" idx="3"/>
            <a:endCxn id="11" idx="1"/>
          </p:cNvCxnSpPr>
          <p:nvPr/>
        </p:nvCxnSpPr>
        <p:spPr>
          <a:xfrm flipV="1">
            <a:off x="4588934" y="2519364"/>
            <a:ext cx="1699684" cy="136683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80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39184" y="188913"/>
            <a:ext cx="11808883" cy="1143000"/>
          </a:xfrm>
        </p:spPr>
        <p:txBody>
          <a:bodyPr/>
          <a:lstStyle/>
          <a:p>
            <a:r>
              <a:rPr lang="ru-RU" sz="2400" smtClean="0"/>
              <a:t>Диспансеризация в Российской Федерации</a:t>
            </a:r>
            <a:r>
              <a:rPr lang="en-US" sz="2400" smtClean="0"/>
              <a:t>: </a:t>
            </a:r>
            <a:r>
              <a:rPr lang="ru-RU" sz="2400" smtClean="0"/>
              <a:t>пример расчетов краткосрочной экономической эффективности для Министерства здравоохранения </a:t>
            </a:r>
            <a:r>
              <a:rPr lang="en-US" sz="2400" smtClean="0"/>
              <a:t>(2014)</a:t>
            </a:r>
            <a:endParaRPr lang="ru-RU" sz="24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4417" y="1628775"/>
          <a:ext cx="10972800" cy="266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15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20" marR="121920" marT="45725" marB="457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 </a:t>
                      </a:r>
                      <a:r>
                        <a:rPr lang="ru-RU" sz="1800" dirty="0" smtClean="0"/>
                        <a:t>новых случаев</a:t>
                      </a:r>
                      <a:endParaRPr lang="ru-RU" sz="1800" dirty="0"/>
                    </a:p>
                  </a:txBody>
                  <a:tcPr marL="121920" marR="121920" marT="45725" marB="457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Общие затраты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ru-RU" sz="1800" baseline="0" dirty="0" smtClean="0"/>
                        <a:t>руб.</a:t>
                      </a:r>
                      <a:endParaRPr lang="ru-RU" sz="1800" dirty="0"/>
                    </a:p>
                  </a:txBody>
                  <a:tcPr marL="121920" marR="121920" marT="45725" marB="457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Затраты на 1 случай</a:t>
                      </a:r>
                      <a:endParaRPr lang="ru-RU" sz="1800" dirty="0"/>
                    </a:p>
                  </a:txBody>
                  <a:tcPr marL="121920" marR="121920" marT="45725" marB="457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1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Рак молочной железы</a:t>
                      </a:r>
                      <a:endParaRPr lang="ru-RU" sz="1800" dirty="0"/>
                    </a:p>
                  </a:txBody>
                  <a:tcPr marL="121920" marR="121920" marT="45725" marB="457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31 371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3 217 694 005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102 569,1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Рак шейки матки</a:t>
                      </a:r>
                      <a:endParaRPr lang="ru-RU" sz="1800" dirty="0"/>
                    </a:p>
                  </a:txBody>
                  <a:tcPr marL="121920" marR="121920" marT="45725" marB="457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7 045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3 040 365 115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431 563,5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56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Колоректальный</a:t>
                      </a:r>
                      <a:r>
                        <a:rPr lang="ru-RU" sz="1800" baseline="0" dirty="0" smtClean="0"/>
                        <a:t> рак</a:t>
                      </a:r>
                      <a:endParaRPr lang="ru-RU" sz="1800" dirty="0"/>
                    </a:p>
                  </a:txBody>
                  <a:tcPr marL="121920" marR="121920" marT="45725" marB="457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10 057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1 462 027 408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145 374,1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ССЗ</a:t>
                      </a:r>
                      <a:endParaRPr lang="ru-RU" sz="1800" dirty="0"/>
                    </a:p>
                  </a:txBody>
                  <a:tcPr marL="121920" marR="121920" marT="45725" marB="457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3 098 543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3 814 535 619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1 231,1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5091" name="TextBox 5"/>
          <p:cNvSpPr txBox="1">
            <a:spLocks noChangeArrowheads="1"/>
          </p:cNvSpPr>
          <p:nvPr/>
        </p:nvSpPr>
        <p:spPr bwMode="auto">
          <a:xfrm>
            <a:off x="431801" y="4437063"/>
            <a:ext cx="11377084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1400" dirty="0"/>
              <a:t>Просто рассчитать</a:t>
            </a:r>
            <a:r>
              <a:rPr lang="en-US" sz="1400" dirty="0"/>
              <a:t>, 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ru-RU" sz="1400" dirty="0"/>
              <a:t>Можно посчитать сразу после проведения программы</a:t>
            </a:r>
            <a:r>
              <a:rPr lang="en-US" sz="1400" dirty="0"/>
              <a:t>, 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ru-RU" sz="1400" dirty="0"/>
              <a:t>Можно продемонстрировать относительную экономическую эффективность для разных вмешательства</a:t>
            </a:r>
            <a:endParaRPr lang="en-US" sz="1400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ru-RU" sz="1400" dirty="0"/>
              <a:t>Затраты на выявления 1 случая рака не малые, но если сравнить их с затратами на лечение 3 и 4 стадии рака (3-4 млн. </a:t>
            </a:r>
            <a:r>
              <a:rPr lang="ru-RU" sz="1400" dirty="0" err="1"/>
              <a:t>руб</a:t>
            </a:r>
            <a:r>
              <a:rPr lang="ru-RU" sz="1400" dirty="0"/>
              <a:t>), то они не такие высокие.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7932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9403" y="1700809"/>
          <a:ext cx="10972800" cy="459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31800" y="188913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+mn-lt"/>
              </a:rPr>
              <a:t>Диспансеризация в Российской Федерации</a:t>
            </a:r>
            <a:r>
              <a:rPr lang="en-US" sz="2800" b="1" dirty="0">
                <a:latin typeface="+mn-lt"/>
              </a:rPr>
              <a:t>: </a:t>
            </a:r>
            <a:r>
              <a:rPr lang="ru-RU" sz="2800" b="1" dirty="0">
                <a:latin typeface="+mn-lt"/>
              </a:rPr>
              <a:t>моделирования экономической эффективности для Министерства здравоохранения</a:t>
            </a:r>
            <a:r>
              <a:rPr lang="en-US" sz="2800" b="1" dirty="0">
                <a:latin typeface="+mn-lt"/>
              </a:rPr>
              <a:t>(2014)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7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34434" y="1196752"/>
          <a:ext cx="9697077" cy="419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843618" y="3141663"/>
            <a:ext cx="7776633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10223500" y="2852738"/>
            <a:ext cx="172931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/>
              <a:t>Рекомендованный ВОЗ порог готовности платить </a:t>
            </a:r>
            <a:r>
              <a:rPr lang="en-US" sz="1400"/>
              <a:t> (3 </a:t>
            </a:r>
            <a:r>
              <a:rPr lang="ru-RU" sz="1400"/>
              <a:t>ВВП на душу населения</a:t>
            </a:r>
            <a:r>
              <a:rPr lang="en-US" sz="1400"/>
              <a:t>) </a:t>
            </a:r>
            <a:endParaRPr lang="ru-RU" sz="1400"/>
          </a:p>
        </p:txBody>
      </p:sp>
      <p:sp>
        <p:nvSpPr>
          <p:cNvPr id="47110" name="Заголовок 1"/>
          <p:cNvSpPr txBox="1">
            <a:spLocks/>
          </p:cNvSpPr>
          <p:nvPr/>
        </p:nvSpPr>
        <p:spPr bwMode="auto">
          <a:xfrm>
            <a:off x="143934" y="0"/>
            <a:ext cx="118088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/>
              <a:t>Диспансеризация в Российской Федерации </a:t>
            </a:r>
            <a:r>
              <a:rPr lang="en-US"/>
              <a:t>(2014)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0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891988" y="0"/>
            <a:ext cx="10515600" cy="1325563"/>
          </a:xfrm>
        </p:spPr>
        <p:txBody>
          <a:bodyPr/>
          <a:lstStyle/>
          <a:p>
            <a:r>
              <a:rPr lang="ru-RU" dirty="0" smtClean="0"/>
              <a:t>Заключение</a:t>
            </a: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626658" y="1330419"/>
            <a:ext cx="10515600" cy="4725987"/>
          </a:xfrm>
        </p:spPr>
        <p:txBody>
          <a:bodyPr/>
          <a:lstStyle/>
          <a:p>
            <a:r>
              <a:rPr lang="ru-RU" dirty="0" smtClean="0"/>
              <a:t>Имеется убедительная доказательная база экономической эффективности профилактических мер.</a:t>
            </a:r>
          </a:p>
          <a:p>
            <a:r>
              <a:rPr lang="ru-RU" dirty="0" smtClean="0"/>
              <a:t>Коррекция факторов риска на популяционном уровне во многих случаях характеризуется возвратом инвестиций.</a:t>
            </a:r>
          </a:p>
          <a:p>
            <a:r>
              <a:rPr lang="ru-RU" dirty="0" smtClean="0"/>
              <a:t>Необходимо широкое информирование лиц, принимающих решения и работодателей об экономической эффективности профилактики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FED3B4-5B21-4CF1-867B-6F021F997F9B}" type="slidenum">
              <a:rPr lang="ru-RU" altLang="ru-RU" sz="1000" smtClean="0">
                <a:solidFill>
                  <a:schemeClr val="bg1"/>
                </a:solidFill>
                <a:latin typeface="Calibri" pitchFamily="34" charset="0"/>
              </a:rPr>
              <a:pPr/>
              <a:t>23</a:t>
            </a:fld>
            <a:endParaRPr lang="ru-RU" altLang="ru-RU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1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782734" y="4292600"/>
            <a:ext cx="5069417" cy="909638"/>
          </a:xfrm>
        </p:spPr>
        <p:txBody>
          <a:bodyPr/>
          <a:lstStyle/>
          <a:p>
            <a:pPr marL="0" indent="0" algn="r" eaLnBrk="1" hangingPunct="1">
              <a:buFont typeface="Arial" pitchFamily="34" charset="0"/>
              <a:buNone/>
            </a:pPr>
            <a:r>
              <a:rPr lang="ru-RU" altLang="ru-RU" sz="1600" smtClean="0"/>
              <a:t>Концевая Анна Васильевна</a:t>
            </a:r>
          </a:p>
          <a:p>
            <a:pPr marL="0" indent="0" algn="r" eaLnBrk="1" hangingPunct="1">
              <a:buFont typeface="Arial" pitchFamily="34" charset="0"/>
              <a:buNone/>
            </a:pPr>
            <a:r>
              <a:rPr lang="en-US" altLang="ru-RU" sz="1600" smtClean="0"/>
              <a:t>koncanna@yandex.ru</a:t>
            </a:r>
            <a:endParaRPr lang="ru-RU" altLang="ru-RU" sz="16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95401" y="1773238"/>
            <a:ext cx="9556751" cy="18351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 за внимание!</a:t>
            </a:r>
            <a:endParaRPr lang="ru-RU" sz="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8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72017" y="188913"/>
            <a:ext cx="10972800" cy="1008062"/>
          </a:xfrm>
        </p:spPr>
        <p:txBody>
          <a:bodyPr/>
          <a:lstStyle/>
          <a:p>
            <a:r>
              <a:rPr lang="ru-RU" sz="3200" dirty="0" smtClean="0"/>
              <a:t>Экономический ущерб сердечно-сосудистых заболеваний в РФ (или «стоимость бездействия»)</a:t>
            </a:r>
          </a:p>
        </p:txBody>
      </p:sp>
      <p:graphicFrame>
        <p:nvGraphicFramePr>
          <p:cNvPr id="15363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3375024"/>
              </p:ext>
            </p:extLst>
          </p:nvPr>
        </p:nvGraphicFramePr>
        <p:xfrm>
          <a:off x="334434" y="1628775"/>
          <a:ext cx="4605119" cy="2535238"/>
        </p:xfrm>
        <a:graphic>
          <a:graphicData uri="http://schemas.openxmlformats.org/presentationml/2006/ole">
            <p:oleObj spid="_x0000_s1050" name="Worksheet" r:id="rId3" imgW="7896299" imgH="4219446" progId="Excel.Sheet.8">
              <p:embed/>
            </p:oleObj>
          </a:graphicData>
        </a:graphic>
      </p:graphicFrame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34434" y="1628776"/>
            <a:ext cx="9287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 b="1"/>
              <a:t>Млрд. руб.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182034" y="5229335"/>
            <a:ext cx="10792012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/>
              <a:t>Экономический ущерб сердечно-сосудистых заболеваний в РФ эквивалентен 3% ВВП. </a:t>
            </a:r>
            <a:endParaRPr lang="en-US" sz="1600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/>
              <a:t>Затраты </a:t>
            </a:r>
            <a:r>
              <a:rPr lang="ru-RU" sz="1600" dirty="0"/>
              <a:t>системы здравоохранения – это лишь «вершина» айсберга и основные экономические потери обусловлены преждевременной </a:t>
            </a:r>
            <a:r>
              <a:rPr lang="ru-RU" sz="1600" dirty="0" smtClean="0"/>
              <a:t>смертностью</a:t>
            </a:r>
            <a:endParaRPr lang="en-US" sz="1600" dirty="0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472018" y="6137276"/>
            <a:ext cx="32817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/>
              <a:t>Оганов Р.Г,  Концевая А.В. И др. КВПиП, 2013 </a:t>
            </a:r>
          </a:p>
        </p:txBody>
      </p:sp>
      <p:pic>
        <p:nvPicPr>
          <p:cNvPr id="9" name="Picture 2" descr="C:\Users\Anna\Desktop\56c98fe4344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040" y="1440050"/>
            <a:ext cx="5649012" cy="3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8040" y="1536443"/>
            <a:ext cx="2299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Прямые затраты системы здравоохранения</a:t>
            </a:r>
          </a:p>
          <a:p>
            <a:r>
              <a:rPr lang="ru-RU" sz="1400" b="1" dirty="0" smtClean="0"/>
              <a:t>21,3%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78040" y="3171560"/>
            <a:ext cx="1997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Потери в экономике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78,7%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4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34434" y="188913"/>
            <a:ext cx="11523133" cy="889000"/>
          </a:xfrm>
        </p:spPr>
        <p:txBody>
          <a:bodyPr/>
          <a:lstStyle/>
          <a:p>
            <a:r>
              <a:rPr lang="ru-RU" sz="2800" smtClean="0"/>
              <a:t>Потери глобального/мирового ВВП ассоциированные факторами риска и вооруженными конфликтами 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591FA4-DA97-4E15-8933-EF6CB934AE17}" type="slidenum">
              <a:rPr lang="ru-RU" altLang="ru-RU" sz="1000" smtClean="0">
                <a:solidFill>
                  <a:schemeClr val="bg1"/>
                </a:solidFill>
                <a:latin typeface="Calibri" pitchFamily="34" charset="0"/>
              </a:rPr>
              <a:pPr/>
              <a:t>4</a:t>
            </a:fld>
            <a:endParaRPr lang="ru-RU" altLang="ru-RU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413" name="Picture 2" descr="C:\Users\User\Desktop\png_MGI_Obesity_exhibit1_final_NEW km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1" y="1196975"/>
            <a:ext cx="114173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051" y="6205538"/>
            <a:ext cx="4645824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McKinsey Global Institute</a:t>
            </a:r>
            <a:r>
              <a:rPr lang="ru-RU" sz="1050" dirty="0"/>
              <a:t>. </a:t>
            </a:r>
            <a:r>
              <a:rPr lang="en-US" sz="1050" dirty="0"/>
              <a:t>Overcoming obesity: An initial economic analysis</a:t>
            </a:r>
            <a:r>
              <a:rPr lang="ru-RU" sz="1050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xmlns="" val="4248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829235" y="149973"/>
            <a:ext cx="10515600" cy="735014"/>
          </a:xfrm>
        </p:spPr>
        <p:txBody>
          <a:bodyPr/>
          <a:lstStyle/>
          <a:p>
            <a:pPr algn="ctr"/>
            <a:r>
              <a:rPr lang="ru-RU" dirty="0" smtClean="0"/>
              <a:t>Дисбаланс инвестиций в  здоровье </a:t>
            </a:r>
          </a:p>
        </p:txBody>
      </p:sp>
      <p:sp>
        <p:nvSpPr>
          <p:cNvPr id="102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11083B-5226-4848-B217-AD31C1E4F630}" type="slidenum">
              <a:rPr lang="ru-RU" altLang="ru-RU" sz="1000" smtClean="0">
                <a:solidFill>
                  <a:schemeClr val="bg1"/>
                </a:solidFill>
                <a:latin typeface="Calibri" pitchFamily="34" charset="0"/>
              </a:rPr>
              <a:pPr/>
              <a:t>5</a:t>
            </a:fld>
            <a:endParaRPr lang="ru-RU" altLang="ru-RU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747184" y="1433513"/>
          <a:ext cx="9929283" cy="4494212"/>
        </p:xfrm>
        <a:graphic>
          <a:graphicData uri="http://schemas.openxmlformats.org/presentationml/2006/ole">
            <p:oleObj spid="_x0000_s2073" r:id="rId3" imgW="7449958" imgH="4493141" progId="Excel.Chart.8">
              <p:embed/>
            </p:oleObj>
          </a:graphicData>
        </a:graphic>
      </p:graphicFrame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832101" y="4797425"/>
            <a:ext cx="16319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Генетика 10%</a:t>
            </a:r>
          </a:p>
        </p:txBody>
      </p:sp>
      <p:sp>
        <p:nvSpPr>
          <p:cNvPr id="1030" name="TextBox 1"/>
          <p:cNvSpPr txBox="1">
            <a:spLocks noChangeArrowheads="1"/>
          </p:cNvSpPr>
          <p:nvPr/>
        </p:nvSpPr>
        <p:spPr bwMode="auto">
          <a:xfrm>
            <a:off x="2836334" y="4365625"/>
            <a:ext cx="16319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Окружающая среда </a:t>
            </a:r>
          </a:p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10%</a:t>
            </a:r>
          </a:p>
        </p:txBody>
      </p:sp>
      <p:sp>
        <p:nvSpPr>
          <p:cNvPr id="1031" name="TextBox 1"/>
          <p:cNvSpPr txBox="1">
            <a:spLocks noChangeArrowheads="1"/>
          </p:cNvSpPr>
          <p:nvPr/>
        </p:nvSpPr>
        <p:spPr bwMode="auto">
          <a:xfrm>
            <a:off x="2836334" y="3429000"/>
            <a:ext cx="16319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Образ жизни</a:t>
            </a:r>
          </a:p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30%</a:t>
            </a:r>
          </a:p>
        </p:txBody>
      </p:sp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2857500" y="2060575"/>
            <a:ext cx="163406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Социально-</a:t>
            </a:r>
          </a:p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экономические </a:t>
            </a:r>
          </a:p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факторы 40%</a:t>
            </a:r>
          </a:p>
        </p:txBody>
      </p:sp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7334251" y="3284539"/>
            <a:ext cx="1729316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Медицинские услуги</a:t>
            </a:r>
          </a:p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/лечение</a:t>
            </a:r>
          </a:p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88%</a:t>
            </a:r>
          </a:p>
        </p:txBody>
      </p:sp>
      <p:sp>
        <p:nvSpPr>
          <p:cNvPr id="1034" name="TextBox 1"/>
          <p:cNvSpPr txBox="1">
            <a:spLocks noChangeArrowheads="1"/>
          </p:cNvSpPr>
          <p:nvPr/>
        </p:nvSpPr>
        <p:spPr bwMode="auto">
          <a:xfrm>
            <a:off x="7382934" y="1744663"/>
            <a:ext cx="16319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Другое  8%</a:t>
            </a:r>
          </a:p>
        </p:txBody>
      </p:sp>
      <p:sp>
        <p:nvSpPr>
          <p:cNvPr id="1035" name="TextBox 1"/>
          <p:cNvSpPr txBox="1">
            <a:spLocks noChangeArrowheads="1"/>
          </p:cNvSpPr>
          <p:nvPr/>
        </p:nvSpPr>
        <p:spPr bwMode="auto">
          <a:xfrm>
            <a:off x="7334251" y="1557338"/>
            <a:ext cx="163194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000" b="1">
                <a:solidFill>
                  <a:schemeClr val="bg1"/>
                </a:solidFill>
                <a:latin typeface="Calibri" pitchFamily="34" charset="0"/>
              </a:rPr>
              <a:t>Профилактика 4%</a:t>
            </a:r>
          </a:p>
        </p:txBody>
      </p:sp>
      <p:sp>
        <p:nvSpPr>
          <p:cNvPr id="1036" name="TextBox 15"/>
          <p:cNvSpPr txBox="1">
            <a:spLocks noChangeArrowheads="1"/>
          </p:cNvSpPr>
          <p:nvPr/>
        </p:nvSpPr>
        <p:spPr bwMode="auto">
          <a:xfrm>
            <a:off x="2883426" y="1238637"/>
            <a:ext cx="17732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 dirty="0"/>
              <a:t>Детерминанты здоровья</a:t>
            </a:r>
          </a:p>
        </p:txBody>
      </p:sp>
      <p:sp>
        <p:nvSpPr>
          <p:cNvPr id="1037" name="TextBox 16"/>
          <p:cNvSpPr txBox="1">
            <a:spLocks noChangeArrowheads="1"/>
          </p:cNvSpPr>
          <p:nvPr/>
        </p:nvSpPr>
        <p:spPr bwMode="auto">
          <a:xfrm>
            <a:off x="6971297" y="1238638"/>
            <a:ext cx="2455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 dirty="0"/>
              <a:t>Затраты системы здравоохранения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559301" y="3933826"/>
            <a:ext cx="2774951" cy="1439863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559301" y="1700213"/>
            <a:ext cx="2774951" cy="230505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21"/>
          <p:cNvSpPr txBox="1">
            <a:spLocks noChangeArrowheads="1"/>
          </p:cNvSpPr>
          <p:nvPr/>
        </p:nvSpPr>
        <p:spPr bwMode="auto">
          <a:xfrm>
            <a:off x="912285" y="6070601"/>
            <a:ext cx="374438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OECD, EU, 2014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xmlns="" val="26910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Три основных сегмента профилактики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15413" y="1052738"/>
          <a:ext cx="10515600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AAA988-6805-4365-A2C0-84C0CE633EB5}" type="slidenum">
              <a:rPr lang="ru-RU" altLang="ru-RU" sz="1000" smtClean="0">
                <a:solidFill>
                  <a:schemeClr val="bg1"/>
                </a:solidFill>
                <a:latin typeface="Calibri" pitchFamily="34" charset="0"/>
              </a:rPr>
              <a:pPr/>
              <a:t>6</a:t>
            </a:fld>
            <a:endParaRPr lang="ru-RU" altLang="ru-RU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334433" y="3644901"/>
            <a:ext cx="1161838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800"/>
              <a:t>Какова эффективность мер?</a:t>
            </a:r>
          </a:p>
          <a:p>
            <a:r>
              <a:rPr lang="ru-RU" sz="1800"/>
              <a:t>Как быстро развивается эффект?</a:t>
            </a:r>
          </a:p>
          <a:p>
            <a:r>
              <a:rPr lang="ru-RU" sz="1800"/>
              <a:t>Какие меры обладают наибольшей доказательной базой и наиболее эффективны?</a:t>
            </a:r>
          </a:p>
          <a:p>
            <a:r>
              <a:rPr lang="ru-RU" sz="1800"/>
              <a:t>Кто инвестирует средства? Чей бюджет?</a:t>
            </a:r>
          </a:p>
          <a:p>
            <a:r>
              <a:rPr lang="ru-RU" sz="1800"/>
              <a:t>Какие меры обладают наибольшей экономической целесообразность? И за какой период?</a:t>
            </a:r>
          </a:p>
          <a:p>
            <a:r>
              <a:rPr lang="ru-RU" sz="1800"/>
              <a:t>Какие аргументы использовать для увлечения доступности инвестиций? </a:t>
            </a:r>
          </a:p>
          <a:p>
            <a:r>
              <a:rPr lang="ru-RU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764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60293" y="78254"/>
            <a:ext cx="11004177" cy="1325563"/>
          </a:xfrm>
        </p:spPr>
        <p:txBody>
          <a:bodyPr/>
          <a:lstStyle/>
          <a:p>
            <a:pPr algn="ctr"/>
            <a:r>
              <a:rPr lang="ru-RU" sz="2800" b="1" dirty="0" smtClean="0"/>
              <a:t>Эффекты медицинских/профилактических вмешательств с глобальных позиций 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778934" y="5916614"/>
            <a:ext cx="108500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Sanders,</a:t>
            </a:r>
            <a:r>
              <a:rPr lang="ru-RU" sz="1400" dirty="0"/>
              <a:t> </a:t>
            </a:r>
            <a:r>
              <a:rPr lang="en-US" sz="1400" dirty="0"/>
              <a:t>GD. Recommendations for Conduct,</a:t>
            </a:r>
            <a:r>
              <a:rPr lang="ru-RU" sz="1400" dirty="0"/>
              <a:t> </a:t>
            </a:r>
            <a:r>
              <a:rPr lang="en-US" sz="1400" dirty="0"/>
              <a:t>Methodological Practices,</a:t>
            </a:r>
            <a:r>
              <a:rPr lang="ru-RU" sz="1400" dirty="0"/>
              <a:t> </a:t>
            </a:r>
            <a:r>
              <a:rPr lang="en-US" sz="1400" dirty="0"/>
              <a:t>and Reporting of Cost-effectiveness Analyses</a:t>
            </a:r>
            <a:r>
              <a:rPr lang="ru-RU" sz="1400" dirty="0"/>
              <a:t> </a:t>
            </a:r>
            <a:r>
              <a:rPr lang="en-US" sz="1400" dirty="0"/>
              <a:t>Second Panel on Cost-Effectiveness in Health and Medicine. </a:t>
            </a:r>
            <a:r>
              <a:rPr lang="en-US" sz="1400" i="1" dirty="0"/>
              <a:t>JAMA</a:t>
            </a:r>
            <a:r>
              <a:rPr lang="en-US" sz="1400" dirty="0"/>
              <a:t>. 2016;316(10):1093-1103. doi:10.1001/jama.2016.12195</a:t>
            </a:r>
            <a:endParaRPr lang="ru-RU" sz="14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3654965"/>
              </p:ext>
            </p:extLst>
          </p:nvPr>
        </p:nvGraphicFramePr>
        <p:xfrm>
          <a:off x="461553" y="1562113"/>
          <a:ext cx="111506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631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82601" y="188913"/>
            <a:ext cx="11038417" cy="647700"/>
          </a:xfrm>
        </p:spPr>
        <p:txBody>
          <a:bodyPr>
            <a:normAutofit fontScale="90000"/>
          </a:bodyPr>
          <a:lstStyle/>
          <a:p>
            <a:r>
              <a:rPr lang="en-US" smtClean="0"/>
              <a:t>“Best buys” </a:t>
            </a:r>
            <a:r>
              <a:rPr lang="ru-RU" smtClean="0"/>
              <a:t>популяционной профилактики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21784" y="981075"/>
          <a:ext cx="10515600" cy="418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756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88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Фактор</a:t>
                      </a:r>
                      <a:r>
                        <a:rPr lang="ru-RU" sz="1400" baseline="0" dirty="0" smtClean="0"/>
                        <a:t> риска</a:t>
                      </a:r>
                      <a:endParaRPr lang="ru-RU" sz="1400" dirty="0"/>
                    </a:p>
                  </a:txBody>
                  <a:tcPr marL="121920" marR="121920" marT="45736" marB="4573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Вмешательства</a:t>
                      </a:r>
                      <a:endParaRPr lang="ru-RU" sz="1400" dirty="0"/>
                    </a:p>
                  </a:txBody>
                  <a:tcPr marL="121920" marR="121920" marT="45736" marB="457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30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Курение</a:t>
                      </a:r>
                      <a:endParaRPr lang="ru-RU" sz="1400" dirty="0"/>
                    </a:p>
                  </a:txBody>
                  <a:tcPr marL="121920" marR="121920" marT="45736" marB="4573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Увеличение налогов </a:t>
                      </a:r>
                    </a:p>
                    <a:p>
                      <a:r>
                        <a:rPr lang="ru-RU" sz="1800" dirty="0" smtClean="0"/>
                        <a:t>Запрет курения на</a:t>
                      </a:r>
                      <a:r>
                        <a:rPr lang="ru-RU" sz="1800" baseline="0" dirty="0" smtClean="0"/>
                        <a:t> рабочем месте и общественных местах</a:t>
                      </a:r>
                    </a:p>
                    <a:p>
                      <a:r>
                        <a:rPr lang="ru-RU" sz="1800" baseline="0" dirty="0" smtClean="0"/>
                        <a:t>Предупреждение и информирование</a:t>
                      </a:r>
                    </a:p>
                    <a:p>
                      <a:r>
                        <a:rPr lang="ru-RU" sz="1800" baseline="0" dirty="0" smtClean="0"/>
                        <a:t>Запрет на рекламу и спонсорство</a:t>
                      </a:r>
                      <a:endParaRPr lang="ru-RU" sz="1800" dirty="0"/>
                    </a:p>
                  </a:txBody>
                  <a:tcPr marL="121920" marR="121920" marT="45736" marB="4573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Избыточное потребление алкоголя</a:t>
                      </a:r>
                      <a:endParaRPr lang="ru-RU" sz="1400" dirty="0"/>
                    </a:p>
                  </a:txBody>
                  <a:tcPr marL="121920" marR="121920" marT="45736" marB="4573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Увеличение</a:t>
                      </a:r>
                      <a:r>
                        <a:rPr lang="ru-RU" sz="1800" baseline="0" dirty="0" smtClean="0"/>
                        <a:t> налогов</a:t>
                      </a:r>
                    </a:p>
                    <a:p>
                      <a:r>
                        <a:rPr lang="ru-RU" sz="1800" baseline="0" dirty="0" smtClean="0"/>
                        <a:t>Ограничение доступа к продаваемому алкоголю</a:t>
                      </a:r>
                    </a:p>
                    <a:p>
                      <a:r>
                        <a:rPr lang="ru-RU" sz="1800" baseline="0" dirty="0" smtClean="0"/>
                        <a:t>Запрет на рекламу алкоголя</a:t>
                      </a:r>
                      <a:endParaRPr lang="ru-RU" sz="1800" dirty="0"/>
                    </a:p>
                  </a:txBody>
                  <a:tcPr marL="121920" marR="121920" marT="45736" marB="4573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30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Неправильное питание и низкая физическая активность</a:t>
                      </a:r>
                      <a:endParaRPr lang="ru-RU" sz="1400" dirty="0"/>
                    </a:p>
                  </a:txBody>
                  <a:tcPr marL="121920" marR="121920" marT="45736" marB="4573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Снижение</a:t>
                      </a:r>
                      <a:r>
                        <a:rPr lang="ru-RU" sz="1800" baseline="0" dirty="0" smtClean="0"/>
                        <a:t> потребления соли с пищей</a:t>
                      </a:r>
                    </a:p>
                    <a:p>
                      <a:r>
                        <a:rPr lang="ru-RU" sz="1800" baseline="0" dirty="0" smtClean="0"/>
                        <a:t>Замещение насыщенных жиров ненасыщенными</a:t>
                      </a:r>
                    </a:p>
                    <a:p>
                      <a:r>
                        <a:rPr lang="ru-RU" sz="1800" baseline="0" dirty="0" smtClean="0"/>
                        <a:t>Кампании в СМИ по вопросам рационального питания и физической активности</a:t>
                      </a:r>
                      <a:endParaRPr lang="ru-RU" sz="1800" dirty="0"/>
                    </a:p>
                  </a:txBody>
                  <a:tcPr marL="121920" marR="121920" marT="45736" marB="4573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766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4657BD-C8D6-4246-83CE-73AD62374E0A}" type="slidenum">
              <a:rPr lang="ru-RU" altLang="ru-RU" sz="1000" smtClean="0">
                <a:solidFill>
                  <a:schemeClr val="bg1"/>
                </a:solidFill>
                <a:latin typeface="Calibri" pitchFamily="34" charset="0"/>
              </a:rPr>
              <a:pPr/>
              <a:t>8</a:t>
            </a:fld>
            <a:endParaRPr lang="ru-RU" altLang="ru-RU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69" name="Прямоугольник 5"/>
          <p:cNvSpPr>
            <a:spLocks noChangeArrowheads="1"/>
          </p:cNvSpPr>
          <p:nvPr/>
        </p:nvSpPr>
        <p:spPr bwMode="auto">
          <a:xfrm>
            <a:off x="336551" y="6021388"/>
            <a:ext cx="11328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/>
              <a:t>From Burden to “Best Buys”: Reducing the Economic Impact of Non-Communicable Diseases in Low- and Middle-Income Countries, World economic forum, WHO,  2011 </a:t>
            </a:r>
            <a:endParaRPr lang="ru-RU" sz="1000"/>
          </a:p>
        </p:txBody>
      </p:sp>
      <p:sp>
        <p:nvSpPr>
          <p:cNvPr id="27670" name="TextBox 1"/>
          <p:cNvSpPr txBox="1">
            <a:spLocks noChangeArrowheads="1"/>
          </p:cNvSpPr>
          <p:nvPr/>
        </p:nvSpPr>
        <p:spPr bwMode="auto">
          <a:xfrm>
            <a:off x="241301" y="5373688"/>
            <a:ext cx="1152101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/>
              <a:t>“Best buys”</a:t>
            </a:r>
            <a:r>
              <a:rPr lang="ru-RU" sz="1600"/>
              <a:t> – меры, эффективность которых, в том числе экономическая, не вызывает сомнений в странах со всеми уровнями дохода </a:t>
            </a:r>
          </a:p>
        </p:txBody>
      </p:sp>
    </p:spTree>
    <p:extLst>
      <p:ext uri="{BB962C8B-B14F-4D97-AF65-F5344CB8AC3E}">
        <p14:creationId xmlns:p14="http://schemas.microsoft.com/office/powerpoint/2010/main" xmlns="" val="41245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14917" y="92075"/>
            <a:ext cx="10515600" cy="889000"/>
          </a:xfrm>
        </p:spPr>
        <p:txBody>
          <a:bodyPr>
            <a:normAutofit fontScale="90000"/>
          </a:bodyPr>
          <a:lstStyle/>
          <a:p>
            <a:r>
              <a:rPr lang="ru-RU" sz="3200" smtClean="0"/>
              <a:t>Запрет курения в общественных местах: значимый эффекты в течение года  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736500-54CC-4523-B40B-CA996DD5EBE5}" type="slidenum">
              <a:rPr lang="ru-RU" altLang="ru-RU" sz="1000" smtClean="0">
                <a:solidFill>
                  <a:schemeClr val="bg1"/>
                </a:solidFill>
                <a:latin typeface="Calibri" pitchFamily="34" charset="0"/>
              </a:rPr>
              <a:pPr/>
              <a:t>9</a:t>
            </a:fld>
            <a:endParaRPr lang="ru-RU" altLang="ru-RU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1" y="987425"/>
            <a:ext cx="10369549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39184" y="5076826"/>
            <a:ext cx="1076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800"/>
              <a:t>Запрет курения в общественных местах – мало затратная профилактическая мера, которая практически сразу приводит к сокращению дорогостоящих госпитализаций при ИМ 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175684" y="6000751"/>
            <a:ext cx="1089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u="sng">
                <a:hlinkClick r:id="rId3"/>
              </a:rPr>
              <a:t>Schmucker J </a:t>
            </a:r>
            <a:r>
              <a:rPr lang="ru-RU" sz="1200" u="sng"/>
              <a:t> </a:t>
            </a:r>
            <a:r>
              <a:rPr lang="en-US" sz="1200" u="sng"/>
              <a:t>et al. </a:t>
            </a:r>
            <a:r>
              <a:rPr lang="en-US" sz="1200"/>
              <a:t>Smoking ban in public areas is associated with a reduced incidence of hospital admissions due to ST-elevation myocardial infarctions in non-smokers. Results from the Bremen STEMI Registry. </a:t>
            </a:r>
            <a:r>
              <a:rPr lang="en-US" sz="1200" u="sng">
                <a:hlinkClick r:id="rId4" tooltip="Postgraduate medical journal."/>
              </a:rPr>
              <a:t>Postgrad Med J.</a:t>
            </a:r>
            <a:r>
              <a:rPr lang="en-US" sz="1200"/>
              <a:t> 2015 Sep;91(1079):492-6.</a:t>
            </a:r>
          </a:p>
          <a:p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12744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Зеленый и желтый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1884</Words>
  <Application>Microsoft Office PowerPoint</Application>
  <PresentationFormat>Произвольный</PresentationFormat>
  <Paragraphs>280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Worksheet</vt:lpstr>
      <vt:lpstr>Диаграмма Microsoft Office Excel</vt:lpstr>
      <vt:lpstr>Социально-экономическая эффективность профилактических вмешательств</vt:lpstr>
      <vt:lpstr>Экономические аргументы в пользу инвестиций в профилактику ХНИЗ</vt:lpstr>
      <vt:lpstr>Экономический ущерб сердечно-сосудистых заболеваний в РФ (или «стоимость бездействия»)</vt:lpstr>
      <vt:lpstr>Потери глобального/мирового ВВП ассоциированные факторами риска и вооруженными конфликтами </vt:lpstr>
      <vt:lpstr>Дисбаланс инвестиций в  здоровье </vt:lpstr>
      <vt:lpstr>Три основных сегмента профилактики</vt:lpstr>
      <vt:lpstr>Эффекты медицинских/профилактических вмешательств с глобальных позиций </vt:lpstr>
      <vt:lpstr>“Best buys” популяционной профилактики</vt:lpstr>
      <vt:lpstr>Запрет курения в общественных местах: значимый эффекты в течение года  </vt:lpstr>
      <vt:lpstr>Повышение налогов как профилактическая мера в отношении нездорового питания</vt:lpstr>
      <vt:lpstr>Популяционная профилактика в масштабах британской популяции</vt:lpstr>
      <vt:lpstr>Слайд 12</vt:lpstr>
      <vt:lpstr>Заболевания и их факторы риска, значение для работодателя </vt:lpstr>
      <vt:lpstr>Экономический эффект профилактики на рабочем месте для работодателя</vt:lpstr>
      <vt:lpstr>Эффективность программы управления здоровьем персонала в АК «Русал»: существенное снижение временной нетрудоспособности</vt:lpstr>
      <vt:lpstr>Слайд 16</vt:lpstr>
      <vt:lpstr>Медицинский услуги в отношении НИЗ, характеризующиеся высокой экономической эффективностью</vt:lpstr>
      <vt:lpstr>Экономическая целесообразность профилактических вмешательства: анализ проведенный Medicare</vt:lpstr>
      <vt:lpstr> Достижение целевых уровней АД: экономический анализ рекомендаций по АГ 2014 года (США), лица без сопутствующих ССЗ</vt:lpstr>
      <vt:lpstr>Диспансеризация в Российской Федерации: пример расчетов краткосрочной экономической эффективности для Министерства здравоохранения (2014)</vt:lpstr>
      <vt:lpstr>Слайд 21</vt:lpstr>
      <vt:lpstr>Слайд 22</vt:lpstr>
      <vt:lpstr>Заключение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Социально-экономическая эффективность профилактических вмешательств Анна Васильевна Концевая, руководитель лаборатории социально-экономического анализа риска хронических неинфекционных заболеваний ФГБУ «Государственный научно-исследовательский центр профилактической медицины» МЗ РФ, д.м.н.</dc:title>
  <dc:creator>Анна</dc:creator>
  <cp:lastModifiedBy>Admin</cp:lastModifiedBy>
  <cp:revision>20</cp:revision>
  <dcterms:created xsi:type="dcterms:W3CDTF">2017-02-02T19:44:27Z</dcterms:created>
  <dcterms:modified xsi:type="dcterms:W3CDTF">2017-02-15T11:04:14Z</dcterms:modified>
</cp:coreProperties>
</file>