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321" r:id="rId3"/>
    <p:sldId id="302" r:id="rId4"/>
    <p:sldId id="303" r:id="rId5"/>
    <p:sldId id="304" r:id="rId6"/>
    <p:sldId id="309" r:id="rId7"/>
    <p:sldId id="310" r:id="rId8"/>
    <p:sldId id="317" r:id="rId9"/>
    <p:sldId id="312" r:id="rId10"/>
    <p:sldId id="313" r:id="rId11"/>
    <p:sldId id="316" r:id="rId12"/>
    <p:sldId id="320" r:id="rId13"/>
    <p:sldId id="318" r:id="rId14"/>
    <p:sldId id="30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600000"/>
    <a:srgbClr val="D1FFDA"/>
    <a:srgbClr val="E0EDB1"/>
    <a:srgbClr val="FFFF99"/>
    <a:srgbClr val="CC0000"/>
    <a:srgbClr val="004C22"/>
    <a:srgbClr val="B5D2F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8530" autoAdjust="0"/>
  </p:normalViewPr>
  <p:slideViewPr>
    <p:cSldViewPr>
      <p:cViewPr>
        <p:scale>
          <a:sx n="39" d="100"/>
          <a:sy n="39" d="100"/>
        </p:scale>
        <p:origin x="-138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CD68FB-3BB5-4AF6-BE78-0449EE4000D9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CAD5DE-9225-40A1-A89B-DEF5C2FF26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AD5DE-9225-40A1-A89B-DEF5C2FF26F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34CF6-43C0-4020-B4C5-574B3D30C104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B312-252B-45E9-A17B-26D5D0C050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5647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34CF6-43C0-4020-B4C5-574B3D30C104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B312-252B-45E9-A17B-26D5D0C050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1042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34CF6-43C0-4020-B4C5-574B3D30C104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B312-252B-45E9-A17B-26D5D0C050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8040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34CF6-43C0-4020-B4C5-574B3D30C104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B312-252B-45E9-A17B-26D5D0C050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1715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34CF6-43C0-4020-B4C5-574B3D30C104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B312-252B-45E9-A17B-26D5D0C050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6984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34CF6-43C0-4020-B4C5-574B3D30C104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B312-252B-45E9-A17B-26D5D0C050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7719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34CF6-43C0-4020-B4C5-574B3D30C104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B312-252B-45E9-A17B-26D5D0C050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1915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34CF6-43C0-4020-B4C5-574B3D30C104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B312-252B-45E9-A17B-26D5D0C050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6889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34CF6-43C0-4020-B4C5-574B3D30C104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B312-252B-45E9-A17B-26D5D0C050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3647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34CF6-43C0-4020-B4C5-574B3D30C104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B312-252B-45E9-A17B-26D5D0C050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5917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34CF6-43C0-4020-B4C5-574B3D30C104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B312-252B-45E9-A17B-26D5D0C050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7488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34CF6-43C0-4020-B4C5-574B3D30C104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FB312-252B-45E9-A17B-26D5D0C050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9097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. 5"/>
          <p:cNvSpPr>
            <a:spLocks noChangeArrowheads="1"/>
          </p:cNvSpPr>
          <p:nvPr/>
        </p:nvSpPr>
        <p:spPr bwMode="auto">
          <a:xfrm>
            <a:off x="3500430" y="6345816"/>
            <a:ext cx="23397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chemeClr val="bg1"/>
                </a:solidFill>
                <a:latin typeface="Arial Narrow" pitchFamily="34" charset="0"/>
              </a:rPr>
              <a:t>февраль, 2017 г.</a:t>
            </a:r>
            <a:endParaRPr lang="ru-RU" i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10" y="1285860"/>
            <a:ext cx="7786742" cy="3500462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chemeClr val="bg1"/>
                </a:solidFill>
              </a:rPr>
              <a:t>Организация межведомственного взаимодействия в реализации мероприятий по профилактике нехимических видов зависимости в городе Череповце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643570" y="4786322"/>
            <a:ext cx="3500430" cy="1714512"/>
          </a:xfrm>
          <a:prstGeom prst="roundRect">
            <a:avLst>
              <a:gd name="adj" fmla="val 9657"/>
            </a:avLst>
          </a:prstGeom>
          <a:noFill/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</a:pPr>
            <a:r>
              <a:rPr lang="ru-RU" b="1" u="sng" dirty="0" smtClean="0">
                <a:solidFill>
                  <a:schemeClr val="bg1"/>
                </a:solidFill>
                <a:latin typeface="Arial Narrow" pitchFamily="34" charset="0"/>
              </a:rPr>
              <a:t>Докладчик: </a:t>
            </a:r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  </a:t>
            </a:r>
          </a:p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Султанова Ирина Сергеевна, заведующий отделом по реализации социальных программ мэрии города Череповца</a:t>
            </a:r>
            <a:endParaRPr lang="ru-RU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777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57224" y="214290"/>
            <a:ext cx="7929618" cy="85725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/>
              <a:t>Основные направления системы первичной профилактики нехимических видов зависимости</a:t>
            </a:r>
            <a:endParaRPr lang="ru-RU" sz="2400" b="1" i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28860" y="6357958"/>
            <a:ext cx="4500594" cy="500042"/>
          </a:xfrm>
          <a:prstGeom prst="roundRect">
            <a:avLst/>
          </a:prstGeom>
          <a:solidFill>
            <a:schemeClr val="accent2"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Мероприятия с родителями</a:t>
            </a:r>
            <a:endParaRPr lang="ru-RU" sz="2100" b="1" dirty="0" smtClean="0">
              <a:solidFill>
                <a:schemeClr val="tx1"/>
              </a:solidFill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785786" y="1428736"/>
            <a:ext cx="7929618" cy="71438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dirty="0" smtClean="0"/>
              <a:t>Выступления на родительских собраниях в школах, дошкольных учреждениях</a:t>
            </a:r>
          </a:p>
        </p:txBody>
      </p:sp>
      <p:pic>
        <p:nvPicPr>
          <p:cNvPr id="30724" name="Picture 4" descr="C:\Users\Zavituhinavv\Desktop\ogEnGdCtpm8.jpg"/>
          <p:cNvPicPr>
            <a:picLocks noChangeAspect="1" noChangeArrowheads="1"/>
          </p:cNvPicPr>
          <p:nvPr/>
        </p:nvPicPr>
        <p:blipFill>
          <a:blip r:embed="rId2" cstate="print"/>
          <a:srcRect t="22561" r="595"/>
          <a:stretch>
            <a:fillRect/>
          </a:stretch>
        </p:blipFill>
        <p:spPr bwMode="auto">
          <a:xfrm>
            <a:off x="5143504" y="2357430"/>
            <a:ext cx="3444116" cy="2012280"/>
          </a:xfrm>
          <a:prstGeom prst="rect">
            <a:avLst/>
          </a:prstGeom>
          <a:noFill/>
        </p:spPr>
      </p:pic>
      <p:pic>
        <p:nvPicPr>
          <p:cNvPr id="30723" name="Picture 3" descr="C:\Users\Zavituhinavv\Desktop\ja-uZNv-7uk.jpg"/>
          <p:cNvPicPr>
            <a:picLocks noChangeAspect="1" noChangeArrowheads="1"/>
          </p:cNvPicPr>
          <p:nvPr/>
        </p:nvPicPr>
        <p:blipFill>
          <a:blip r:embed="rId3" cstate="print"/>
          <a:srcRect t="19697" r="284"/>
          <a:stretch>
            <a:fillRect/>
          </a:stretch>
        </p:blipFill>
        <p:spPr bwMode="auto">
          <a:xfrm>
            <a:off x="928662" y="2357430"/>
            <a:ext cx="3406783" cy="2057653"/>
          </a:xfrm>
          <a:prstGeom prst="rect">
            <a:avLst/>
          </a:prstGeom>
          <a:noFill/>
        </p:spPr>
      </p:pic>
      <p:pic>
        <p:nvPicPr>
          <p:cNvPr id="30722" name="Picture 2" descr="C:\Users\Zavituhinavv\Desktop\Vpdhwt8nP_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4071942"/>
            <a:ext cx="3682520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57224" y="214290"/>
            <a:ext cx="7929618" cy="85725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/>
              <a:t>Основные направления системы первичной профилактики нехимических видов зависимости</a:t>
            </a:r>
            <a:endParaRPr lang="ru-RU" sz="2400" b="1" i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928794" y="6143644"/>
            <a:ext cx="6215106" cy="7143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Работа с общественностью, СМИ, контрольно-надзорными органами</a:t>
            </a:r>
            <a:endParaRPr lang="ru-RU" sz="2100" b="1" dirty="0" smtClean="0"/>
          </a:p>
        </p:txBody>
      </p:sp>
      <p:pic>
        <p:nvPicPr>
          <p:cNvPr id="31746" name="Picture 2" descr="C:\Users\Zavituhinavv\Desktop\1hx5Z5u35AU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3714752"/>
            <a:ext cx="4241808" cy="2386346"/>
          </a:xfrm>
          <a:prstGeom prst="rect">
            <a:avLst/>
          </a:prstGeom>
          <a:noFill/>
        </p:spPr>
      </p:pic>
      <p:pic>
        <p:nvPicPr>
          <p:cNvPr id="31747" name="Picture 3" descr="C:\Users\Zavituhinavv\Desktop\O3LBlwSSey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285860"/>
            <a:ext cx="4286280" cy="2856405"/>
          </a:xfrm>
          <a:prstGeom prst="rect">
            <a:avLst/>
          </a:prstGeom>
          <a:noFill/>
        </p:spPr>
      </p:pic>
      <p:pic>
        <p:nvPicPr>
          <p:cNvPr id="31748" name="Picture 4" descr="C:\Users\Zavituhinavv\Desktop\B7ZqPJQfeQ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2071678"/>
            <a:ext cx="4246627" cy="24694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 descr="у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072066" y="1214422"/>
            <a:ext cx="3525641" cy="4714908"/>
          </a:xfrm>
        </p:spPr>
      </p:pic>
      <p:graphicFrame>
        <p:nvGraphicFramePr>
          <p:cNvPr id="15363" name="Object 12" descr="ууу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357290" y="1214422"/>
          <a:ext cx="3384570" cy="4786346"/>
        </p:xfrm>
        <a:graphic>
          <a:graphicData uri="http://schemas.openxmlformats.org/presentationml/2006/ole">
            <p:oleObj spid="_x0000_s1026" name="Acrobat Document" r:id="rId4" imgW="9472320" imgH="13398480" progId="">
              <p:embed/>
            </p:oleObj>
          </a:graphicData>
        </a:graphic>
      </p:graphicFrame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04800" y="77788"/>
            <a:ext cx="7292975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ru-RU" altLang="ru-RU" sz="4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57224" y="214290"/>
            <a:ext cx="7929618" cy="85725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/>
              <a:t>Основные направления системы первичной профилактики нехимических видов зависимости</a:t>
            </a:r>
            <a:endParaRPr lang="ru-RU" sz="2400" b="1" i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928794" y="6143644"/>
            <a:ext cx="6215106" cy="7143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Работа с общественностью, СМИ, контрольно-надзорными органами</a:t>
            </a:r>
            <a:endParaRPr lang="ru-RU" sz="21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57224" y="214290"/>
            <a:ext cx="7929618" cy="85725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/>
              <a:t>Основные направления системы первичной профилактики нехимических видов зависимости</a:t>
            </a:r>
            <a:endParaRPr lang="ru-RU" sz="2400" b="1" i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000232" y="6286520"/>
            <a:ext cx="5786478" cy="5714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Социальная реклама</a:t>
            </a:r>
            <a:endParaRPr lang="ru-RU" sz="2100" b="1" dirty="0" smtClean="0"/>
          </a:p>
        </p:txBody>
      </p:sp>
      <p:pic>
        <p:nvPicPr>
          <p:cNvPr id="7" name="Picture 6" descr="Тендр_едро-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28662" y="1285860"/>
            <a:ext cx="4340055" cy="2643206"/>
          </a:xfrm>
        </p:spPr>
      </p:pic>
      <p:pic>
        <p:nvPicPr>
          <p:cNvPr id="10" name="Picture 6" descr="C:\Users\юрий\Desktop\DSC09869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57620" y="2714620"/>
            <a:ext cx="2097455" cy="3000396"/>
          </a:xfrm>
          <a:noFill/>
        </p:spPr>
      </p:pic>
      <p:pic>
        <p:nvPicPr>
          <p:cNvPr id="11" name="Picture 9" descr="1"/>
          <p:cNvPicPr>
            <a:picLocks noChangeAspect="1" noChangeArrowheads="1"/>
          </p:cNvPicPr>
          <p:nvPr/>
        </p:nvPicPr>
        <p:blipFill>
          <a:blip r:embed="rId4" cstate="print"/>
          <a:srcRect l="50705"/>
          <a:stretch>
            <a:fillRect/>
          </a:stretch>
        </p:blipFill>
        <p:spPr bwMode="auto">
          <a:xfrm>
            <a:off x="1928794" y="3786190"/>
            <a:ext cx="1720842" cy="229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 descr="ячяччч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072198" y="1357298"/>
            <a:ext cx="2571318" cy="43211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Zavituhinavv\Desktop\ndme0HFbl_o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 r="50231"/>
          <a:stretch>
            <a:fillRect/>
          </a:stretch>
        </p:blipFill>
        <p:spPr bwMode="auto">
          <a:xfrm>
            <a:off x="571472" y="1"/>
            <a:ext cx="857252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571744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Спасибо за внимание!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9955" y="2962251"/>
            <a:ext cx="3044251" cy="304425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74041" y="3284984"/>
            <a:ext cx="1100330" cy="1036322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028384" y="6492875"/>
            <a:ext cx="1115616" cy="365125"/>
          </a:xfrm>
        </p:spPr>
        <p:txBody>
          <a:bodyPr/>
          <a:lstStyle/>
          <a:p>
            <a:fld id="{15927E18-F9A8-4924-A22B-894BF2218836}" type="slidenum">
              <a:rPr lang="ru-RU" sz="1300" b="1" smtClean="0">
                <a:solidFill>
                  <a:schemeClr val="bg1"/>
                </a:solidFill>
              </a:rPr>
              <a:pPr/>
              <a:t>2</a:t>
            </a:fld>
            <a:endParaRPr lang="ru-RU" sz="13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357166"/>
            <a:ext cx="79621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i="1" dirty="0"/>
              <a:t>В 2016 году Череповец присоединился к рекомендациям Всемирной организации здравоохранения, в соответствии с которым в нашем городе разработана </a:t>
            </a:r>
            <a:r>
              <a:rPr lang="ru-RU" sz="1600" b="1" i="1" dirty="0"/>
              <a:t>концепция «0-5-30». </a:t>
            </a:r>
            <a:r>
              <a:rPr lang="ru-RU" sz="1600" b="1" i="1" dirty="0" smtClean="0"/>
              <a:t> </a:t>
            </a:r>
            <a:r>
              <a:rPr lang="ru-RU" sz="1600" i="1" dirty="0" smtClean="0"/>
              <a:t>Эта </a:t>
            </a:r>
            <a:r>
              <a:rPr lang="ru-RU" sz="1600" i="1" dirty="0"/>
              <a:t>несложная комбинация позволяет любому человеку понять, что требуется </a:t>
            </a:r>
            <a:r>
              <a:rPr lang="ru-RU" sz="1600" i="1" dirty="0" smtClean="0"/>
              <a:t>сделать, Чтобы </a:t>
            </a:r>
            <a:r>
              <a:rPr lang="ru-RU" sz="1600" i="1" dirty="0"/>
              <a:t>начать вести здоровый образ жизни и сохранить свое здоровья: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81596" y="2708920"/>
            <a:ext cx="2618237" cy="2654813"/>
          </a:xfrm>
          <a:prstGeom prst="rect">
            <a:avLst/>
          </a:prstGeom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714348" y="2071678"/>
            <a:ext cx="2708322" cy="1428760"/>
          </a:xfrm>
          <a:prstGeom prst="wedgeRoundRectCallout">
            <a:avLst>
              <a:gd name="adj1" fmla="val 61126"/>
              <a:gd name="adj2" fmla="val -15902"/>
              <a:gd name="adj3" fmla="val 16667"/>
            </a:avLst>
          </a:prstGeom>
          <a:solidFill>
            <a:srgbClr val="7F2F2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ru-RU" sz="2800" b="1" dirty="0"/>
              <a:t>0 - </a:t>
            </a:r>
            <a:r>
              <a:rPr lang="ru-RU" sz="1400" b="1" dirty="0"/>
              <a:t>0 (</a:t>
            </a:r>
            <a:r>
              <a:rPr lang="ru-RU" sz="1400" b="1" dirty="0" err="1"/>
              <a:t>отстутствие</a:t>
            </a:r>
            <a:r>
              <a:rPr lang="ru-RU" sz="1400" b="1" dirty="0"/>
              <a:t>) вредных привычек (алкоголь, </a:t>
            </a:r>
            <a:r>
              <a:rPr lang="ru-RU" sz="1400" b="1" dirty="0" err="1"/>
              <a:t>табакокурение</a:t>
            </a:r>
            <a:r>
              <a:rPr lang="ru-RU" sz="1400" b="1" dirty="0"/>
              <a:t>, употребление наркотических средств, нехимические виды </a:t>
            </a:r>
            <a:r>
              <a:rPr lang="ru-RU" sz="1400" b="1" dirty="0" smtClean="0"/>
              <a:t>зависимост</a:t>
            </a:r>
            <a:r>
              <a:rPr lang="ru-RU" sz="1400" b="1" dirty="0" smtClean="0"/>
              <a:t>и</a:t>
            </a:r>
            <a:r>
              <a:rPr lang="ru-RU" sz="1400" b="1" dirty="0" smtClean="0"/>
              <a:t>)</a:t>
            </a:r>
            <a:endParaRPr lang="ru-RU" sz="1400" b="1" dirty="0"/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1187624" y="5013176"/>
            <a:ext cx="2232247" cy="936104"/>
          </a:xfrm>
          <a:prstGeom prst="wedgeRoundRectCallout">
            <a:avLst>
              <a:gd name="adj1" fmla="val 65808"/>
              <a:gd name="adj2" fmla="val -43811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30 - </a:t>
            </a:r>
            <a:r>
              <a:rPr lang="ru-RU" sz="1400" b="1" dirty="0"/>
              <a:t>30 минут двигательной</a:t>
            </a:r>
          </a:p>
          <a:p>
            <a:pPr algn="ctr"/>
            <a:r>
              <a:rPr lang="ru-RU" sz="1400" b="1" dirty="0"/>
              <a:t>активности в день</a:t>
            </a: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5868143" y="2566207"/>
            <a:ext cx="2232247" cy="792088"/>
          </a:xfrm>
          <a:prstGeom prst="wedgeRoundRectCallout">
            <a:avLst>
              <a:gd name="adj1" fmla="val -70736"/>
              <a:gd name="adj2" fmla="val -1017"/>
              <a:gd name="adj3" fmla="val 16667"/>
            </a:avLst>
          </a:prstGeom>
          <a:solidFill>
            <a:srgbClr val="59B51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5 - </a:t>
            </a:r>
            <a:r>
              <a:rPr lang="ru-RU" sz="1400" b="1" dirty="0"/>
              <a:t>5 порций овощей</a:t>
            </a:r>
          </a:p>
          <a:p>
            <a:pPr algn="ctr"/>
            <a:r>
              <a:rPr lang="ru-RU" sz="1400" b="1" dirty="0"/>
              <a:t>и фруктов в день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373761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" descr="C:\Users\Zavituhinavv\Desktop\ndme0HFbl_o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 r="50231"/>
          <a:stretch>
            <a:fillRect/>
          </a:stretch>
        </p:blipFill>
        <p:spPr bwMode="auto">
          <a:xfrm>
            <a:off x="571472" y="1"/>
            <a:ext cx="8572528" cy="685800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785786" y="5357826"/>
            <a:ext cx="2643206" cy="121444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b="1" dirty="0" smtClean="0">
                <a:solidFill>
                  <a:schemeClr val="tx1"/>
                </a:solidFill>
              </a:rPr>
              <a:t>Управление организации медицинской помощи</a:t>
            </a:r>
            <a:endParaRPr lang="ru-RU" sz="1900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57224" y="214290"/>
            <a:ext cx="7929618" cy="114300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/>
              <a:t>Схема межведомственного взаимодействия в рамках работы </a:t>
            </a:r>
            <a:r>
              <a:rPr lang="ru-RU" sz="2400" b="1" i="1" dirty="0" smtClean="0">
                <a:solidFill>
                  <a:schemeClr val="bg1"/>
                </a:solidFill>
              </a:rPr>
              <a:t>по профилактике нехимических видов зависимости в г. Череповце</a:t>
            </a:r>
            <a:r>
              <a:rPr lang="ru-RU" sz="2400" b="1" i="1" dirty="0" smtClean="0"/>
              <a:t>  </a:t>
            </a:r>
            <a:endParaRPr lang="ru-RU" sz="2400" b="1" i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85786" y="2857496"/>
            <a:ext cx="2428892" cy="8572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Управление по делам культуры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57224" y="1643050"/>
            <a:ext cx="2571768" cy="8572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БФ «Дорога к дому»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00430" y="4643446"/>
            <a:ext cx="2714644" cy="8572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Управление по работе с общественностью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86512" y="5500702"/>
            <a:ext cx="2571768" cy="100013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b="1" dirty="0" smtClean="0">
                <a:solidFill>
                  <a:schemeClr val="tx1"/>
                </a:solidFill>
              </a:rPr>
              <a:t>Череповецкое городское отделение ВПП «Единая Россия»</a:t>
            </a:r>
            <a:endParaRPr lang="ru-RU" sz="19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500794" y="2857496"/>
            <a:ext cx="2643206" cy="92869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Управление образования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00430" y="2643182"/>
            <a:ext cx="2786082" cy="78581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Отдел по реализации социальных программ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143636" y="1571612"/>
            <a:ext cx="3000364" cy="92869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Молодежный парламент г. Череповца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3571868" y="2000240"/>
            <a:ext cx="242889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3643306" y="6072206"/>
            <a:ext cx="242889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2000232" y="2571744"/>
            <a:ext cx="0" cy="28575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7572396" y="5000636"/>
            <a:ext cx="0" cy="42862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7643834" y="2357430"/>
            <a:ext cx="0" cy="42862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4857752" y="3571876"/>
            <a:ext cx="0" cy="100013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>
            <a:off x="3571868" y="4071942"/>
            <a:ext cx="2500330" cy="952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Скругленный прямоугольник 36"/>
          <p:cNvSpPr/>
          <p:nvPr/>
        </p:nvSpPr>
        <p:spPr>
          <a:xfrm>
            <a:off x="6500794" y="4071942"/>
            <a:ext cx="2643206" cy="92869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chemeClr val="tx1"/>
                </a:solidFill>
              </a:rPr>
              <a:t>Городской родительский совет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785786" y="4000504"/>
            <a:ext cx="2428892" cy="8572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Общественные организации</a:t>
            </a:r>
            <a:endParaRPr lang="ru-RU" sz="2000" b="1" dirty="0">
              <a:solidFill>
                <a:schemeClr val="tx1"/>
              </a:solidFill>
            </a:endParaRPr>
          </a:p>
        </p:txBody>
      </p:sp>
      <p:cxnSp>
        <p:nvCxnSpPr>
          <p:cNvPr id="49" name="Прямая со стрелкой 48"/>
          <p:cNvCxnSpPr/>
          <p:nvPr/>
        </p:nvCxnSpPr>
        <p:spPr>
          <a:xfrm flipV="1">
            <a:off x="7715272" y="3714752"/>
            <a:ext cx="0" cy="42862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flipV="1">
            <a:off x="2000232" y="3643314"/>
            <a:ext cx="0" cy="42862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flipV="1">
            <a:off x="1928794" y="4857760"/>
            <a:ext cx="0" cy="42862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flipV="1">
            <a:off x="4786314" y="2071678"/>
            <a:ext cx="0" cy="42862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flipV="1">
            <a:off x="4857752" y="5643578"/>
            <a:ext cx="0" cy="42862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57224" y="214290"/>
            <a:ext cx="7929618" cy="114300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/>
              <a:t>Основные направления деятельности рабочей группы </a:t>
            </a:r>
            <a:r>
              <a:rPr lang="ru-RU" sz="2400" b="1" i="1" dirty="0" smtClean="0">
                <a:solidFill>
                  <a:schemeClr val="bg1"/>
                </a:solidFill>
              </a:rPr>
              <a:t>по профилактике нехимических видов зависимости </a:t>
            </a:r>
          </a:p>
          <a:p>
            <a:pPr algn="ctr"/>
            <a:r>
              <a:rPr lang="ru-RU" sz="2400" b="1" i="1" dirty="0" smtClean="0">
                <a:solidFill>
                  <a:schemeClr val="bg1"/>
                </a:solidFill>
              </a:rPr>
              <a:t>в городе Череповце</a:t>
            </a:r>
            <a:r>
              <a:rPr lang="ru-RU" sz="2400" b="1" i="1" dirty="0" smtClean="0"/>
              <a:t>  </a:t>
            </a:r>
            <a:endParaRPr lang="ru-RU" sz="2400" b="1" i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00100" y="1928802"/>
            <a:ext cx="7643866" cy="114300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- выработка предложений, рекомендаций, разработка мер, направленных на профилактику нехимических видов зависимости среди населения города Череповца;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71538" y="4857760"/>
            <a:ext cx="7643866" cy="121444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- обеспечение прогнозирования и мониторинга по вопросу формирования нехимических видов зависимости среди населения города Череповца.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71538" y="3429000"/>
            <a:ext cx="7643866" cy="114300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- организация взаимодействия с правоохранительными органами, медицинскими учреждениями, общественными объединениями и организациями, направленная на профилактику НХЗ;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57224" y="214290"/>
            <a:ext cx="7929618" cy="114300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/>
              <a:t>Принципы организации работы </a:t>
            </a:r>
            <a:r>
              <a:rPr lang="ru-RU" sz="2400" b="1" i="1" dirty="0" smtClean="0">
                <a:solidFill>
                  <a:schemeClr val="bg1"/>
                </a:solidFill>
              </a:rPr>
              <a:t>по профилактике нехимических видов зависимости в г. Череповце</a:t>
            </a:r>
            <a:r>
              <a:rPr lang="ru-RU" sz="2400" b="1" i="1" dirty="0" smtClean="0"/>
              <a:t>  </a:t>
            </a:r>
            <a:endParaRPr lang="ru-RU" sz="2400" b="1" i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57224" y="1571612"/>
            <a:ext cx="8001056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i="1" dirty="0" smtClean="0"/>
              <a:t>1. Комплексность</a:t>
            </a:r>
            <a:r>
              <a:rPr lang="ru-RU" sz="1900" dirty="0" smtClean="0"/>
              <a:t> - комплексное взаимодействие органов и учреждений.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2357430"/>
            <a:ext cx="4071966" cy="21431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tx1"/>
                </a:solidFill>
              </a:rPr>
              <a:t>Уровни системы образования: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- Дошкольные образовательные учреждения;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- Общеобразовательные учреждения;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- Учреждения среднего специального образования;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- Высшие учебные заведения.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86314" y="4286256"/>
            <a:ext cx="4143404" cy="22860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tx1"/>
                </a:solidFill>
              </a:rPr>
              <a:t>Участники образовательного процесса: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- Руководители и педагоги образовательных учреждений; 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- Обучающиеся образовательных учреждений;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- Воспитанники дошкольных образовательных учреждений .</a:t>
            </a:r>
          </a:p>
        </p:txBody>
      </p:sp>
      <p:pic>
        <p:nvPicPr>
          <p:cNvPr id="7169" name="Picture 1" descr="D:\МОИ ДОКУМЕНТЫ\НХЗ\Баттлы НХЗ\10 школа\Qhau-xhBfIY.jpg"/>
          <p:cNvPicPr>
            <a:picLocks noChangeAspect="1" noChangeArrowheads="1"/>
          </p:cNvPicPr>
          <p:nvPr/>
        </p:nvPicPr>
        <p:blipFill>
          <a:blip r:embed="rId2" cstate="print"/>
          <a:srcRect l="21798" r="4634" b="698"/>
          <a:stretch>
            <a:fillRect/>
          </a:stretch>
        </p:blipFill>
        <p:spPr bwMode="auto">
          <a:xfrm>
            <a:off x="1142976" y="4629446"/>
            <a:ext cx="3357586" cy="2228554"/>
          </a:xfrm>
          <a:prstGeom prst="rect">
            <a:avLst/>
          </a:prstGeom>
          <a:noFill/>
        </p:spPr>
      </p:pic>
      <p:pic>
        <p:nvPicPr>
          <p:cNvPr id="7170" name="Picture 2" descr="C:\Users\Zavituhinavv\Desktop\L2hsWU9NON0.jpg"/>
          <p:cNvPicPr>
            <a:picLocks noChangeAspect="1" noChangeArrowheads="1"/>
          </p:cNvPicPr>
          <p:nvPr/>
        </p:nvPicPr>
        <p:blipFill>
          <a:blip r:embed="rId3" cstate="print"/>
          <a:srcRect t="22223"/>
          <a:stretch>
            <a:fillRect/>
          </a:stretch>
        </p:blipFill>
        <p:spPr bwMode="auto">
          <a:xfrm>
            <a:off x="5143504" y="2349758"/>
            <a:ext cx="3357586" cy="18590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57224" y="214290"/>
            <a:ext cx="7929618" cy="114300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/>
              <a:t>Принципы организации работы </a:t>
            </a:r>
            <a:r>
              <a:rPr lang="ru-RU" sz="2400" b="1" i="1" dirty="0" smtClean="0">
                <a:solidFill>
                  <a:schemeClr val="bg1"/>
                </a:solidFill>
              </a:rPr>
              <a:t>по профилактике нехимических видов зависимости в г. Череповце</a:t>
            </a:r>
            <a:r>
              <a:rPr lang="ru-RU" sz="2400" b="1" i="1" dirty="0" smtClean="0"/>
              <a:t>  </a:t>
            </a:r>
            <a:endParaRPr lang="ru-RU" sz="2400" b="1" i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57224" y="1714488"/>
            <a:ext cx="8001056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i="1" dirty="0" smtClean="0"/>
              <a:t>2. Дифференцированность</a:t>
            </a:r>
            <a:r>
              <a:rPr lang="ru-RU" sz="2300" dirty="0" smtClean="0"/>
              <a:t> профилактических подходов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28662" y="2714620"/>
            <a:ext cx="8001056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 smtClean="0"/>
              <a:t>3. Многоаспектность</a:t>
            </a:r>
            <a:r>
              <a:rPr lang="ru-RU" sz="2400" dirty="0" smtClean="0"/>
              <a:t> - сочетание различных направлений целевой профилактической деятельности. </a:t>
            </a:r>
            <a:endParaRPr lang="ru-RU" sz="2100" dirty="0" smtClean="0"/>
          </a:p>
        </p:txBody>
      </p:sp>
      <p:pic>
        <p:nvPicPr>
          <p:cNvPr id="2051" name="Picture 3" descr="D:\МОИ ДОКУМЕНТЫ\НХЗ\Баттлы НХЗ\10 школа\8xb36Vh3Nyw.jpg"/>
          <p:cNvPicPr>
            <a:picLocks noChangeAspect="1" noChangeArrowheads="1"/>
          </p:cNvPicPr>
          <p:nvPr/>
        </p:nvPicPr>
        <p:blipFill>
          <a:blip r:embed="rId2" cstate="print"/>
          <a:srcRect l="36336" t="28781" r="-141" b="112"/>
          <a:stretch>
            <a:fillRect/>
          </a:stretch>
        </p:blipFill>
        <p:spPr bwMode="auto">
          <a:xfrm>
            <a:off x="5497298" y="3571876"/>
            <a:ext cx="3646702" cy="2285992"/>
          </a:xfrm>
          <a:prstGeom prst="rect">
            <a:avLst/>
          </a:prstGeom>
          <a:noFill/>
        </p:spPr>
      </p:pic>
      <p:pic>
        <p:nvPicPr>
          <p:cNvPr id="9" name="Picture 7" descr="ап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 l="8837" r="9858"/>
          <a:stretch>
            <a:fillRect/>
          </a:stretch>
        </p:blipFill>
        <p:spPr>
          <a:xfrm>
            <a:off x="571472" y="3643314"/>
            <a:ext cx="3410178" cy="2357454"/>
          </a:xfrm>
        </p:spPr>
      </p:pic>
      <p:pic>
        <p:nvPicPr>
          <p:cNvPr id="2049" name="Picture 1" descr="C:\Users\Zavituhinavv\Desktop\IQTRjcdx5I4.jpg"/>
          <p:cNvPicPr>
            <a:picLocks noChangeAspect="1" noChangeArrowheads="1"/>
          </p:cNvPicPr>
          <p:nvPr/>
        </p:nvPicPr>
        <p:blipFill>
          <a:blip r:embed="rId4" cstate="print"/>
          <a:srcRect l="10909" t="7879" r="9090"/>
          <a:stretch>
            <a:fillRect/>
          </a:stretch>
        </p:blipFill>
        <p:spPr bwMode="auto">
          <a:xfrm>
            <a:off x="3214678" y="4328468"/>
            <a:ext cx="2928958" cy="25295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57224" y="214290"/>
            <a:ext cx="7929618" cy="85725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/>
              <a:t>Основные направления системы первичной профилактики нехимических видов зависимости</a:t>
            </a:r>
            <a:endParaRPr lang="ru-RU" sz="2400" b="1" i="1" dirty="0"/>
          </a:p>
        </p:txBody>
      </p:sp>
      <p:pic>
        <p:nvPicPr>
          <p:cNvPr id="1027" name="Picture 3" descr="C:\Users\Zavituhinavv\Desktop\QnnJjaXU0mE.jpg"/>
          <p:cNvPicPr>
            <a:picLocks noChangeAspect="1" noChangeArrowheads="1"/>
          </p:cNvPicPr>
          <p:nvPr/>
        </p:nvPicPr>
        <p:blipFill>
          <a:blip r:embed="rId2" cstate="print"/>
          <a:srcRect l="2773" t="2751" r="4394" b="13355"/>
          <a:stretch>
            <a:fillRect/>
          </a:stretch>
        </p:blipFill>
        <p:spPr bwMode="auto">
          <a:xfrm rot="21099121">
            <a:off x="728292" y="1675203"/>
            <a:ext cx="3571900" cy="2420954"/>
          </a:xfrm>
          <a:prstGeom prst="rect">
            <a:avLst/>
          </a:prstGeom>
          <a:noFill/>
        </p:spPr>
      </p:pic>
      <p:pic>
        <p:nvPicPr>
          <p:cNvPr id="1030" name="Picture 6" descr="C:\Users\Zavituhinavv\Desktop\myoKZvcfmwg.jpg"/>
          <p:cNvPicPr>
            <a:picLocks noChangeAspect="1" noChangeArrowheads="1"/>
          </p:cNvPicPr>
          <p:nvPr/>
        </p:nvPicPr>
        <p:blipFill>
          <a:blip r:embed="rId3" cstate="print"/>
          <a:srcRect l="9915" t="4927" r="3840" b="-3066"/>
          <a:stretch>
            <a:fillRect/>
          </a:stretch>
        </p:blipFill>
        <p:spPr bwMode="auto">
          <a:xfrm>
            <a:off x="4500562" y="3786190"/>
            <a:ext cx="4071966" cy="2193033"/>
          </a:xfrm>
          <a:prstGeom prst="rect">
            <a:avLst/>
          </a:prstGeom>
          <a:noFill/>
        </p:spPr>
      </p:pic>
      <p:pic>
        <p:nvPicPr>
          <p:cNvPr id="1031" name="Picture 7" descr="C:\Users\Zavituhinavv\Desktop\3_azo50SllU.jpg"/>
          <p:cNvPicPr>
            <a:picLocks noChangeAspect="1" noChangeArrowheads="1"/>
          </p:cNvPicPr>
          <p:nvPr/>
        </p:nvPicPr>
        <p:blipFill>
          <a:blip r:embed="rId4" cstate="print"/>
          <a:srcRect t="20154" r="20087"/>
          <a:stretch>
            <a:fillRect/>
          </a:stretch>
        </p:blipFill>
        <p:spPr bwMode="auto">
          <a:xfrm rot="20806374">
            <a:off x="217092" y="4012300"/>
            <a:ext cx="4253764" cy="2390758"/>
          </a:xfrm>
          <a:prstGeom prst="rect">
            <a:avLst/>
          </a:prstGeom>
          <a:noFill/>
        </p:spPr>
      </p:pic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3500430" y="3214686"/>
            <a:ext cx="5357818" cy="57150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i="1" dirty="0" smtClean="0">
                <a:latin typeface="+mj-lt"/>
              </a:rPr>
              <a:t>Молодежные батлы по нехимическим видам зависимости в школах и учреждениях СПО</a:t>
            </a: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3571868" y="5357826"/>
            <a:ext cx="5143536" cy="928694"/>
          </a:xfrm>
          <a:prstGeom prst="round2Diag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i="1" dirty="0" smtClean="0"/>
              <a:t>Организация площадки на молодёжном фестивале «Энергия Молодых»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28860" y="6357958"/>
            <a:ext cx="4714908" cy="500042"/>
          </a:xfrm>
          <a:prstGeom prst="roundRect">
            <a:avLst/>
          </a:prstGeom>
          <a:solidFill>
            <a:schemeClr val="accent2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Работа с детьми и молодежью</a:t>
            </a:r>
            <a:endParaRPr lang="ru-RU" sz="2100" b="1" dirty="0" smtClean="0">
              <a:solidFill>
                <a:schemeClr val="tx1"/>
              </a:solidFill>
            </a:endParaRPr>
          </a:p>
        </p:txBody>
      </p:sp>
      <p:pic>
        <p:nvPicPr>
          <p:cNvPr id="10" name="Picture 2" descr="C:\Users\Zavituhinavv\Desktop\GWExqwaNHAM.jpg"/>
          <p:cNvPicPr>
            <a:picLocks noChangeAspect="1" noChangeArrowheads="1"/>
          </p:cNvPicPr>
          <p:nvPr/>
        </p:nvPicPr>
        <p:blipFill>
          <a:blip r:embed="rId5" cstate="print"/>
          <a:srcRect l="1681" t="8964" r="7556" b="13345"/>
          <a:stretch>
            <a:fillRect/>
          </a:stretch>
        </p:blipFill>
        <p:spPr bwMode="auto">
          <a:xfrm>
            <a:off x="4643438" y="1357298"/>
            <a:ext cx="3857652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57224" y="214290"/>
            <a:ext cx="7929618" cy="85725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/>
              <a:t>Основные направления системы первичной профилактики нехимических видов зависимости</a:t>
            </a:r>
            <a:endParaRPr lang="ru-RU" sz="2400" b="1" i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28860" y="6357958"/>
            <a:ext cx="4714908" cy="500042"/>
          </a:xfrm>
          <a:prstGeom prst="roundRect">
            <a:avLst/>
          </a:prstGeom>
          <a:solidFill>
            <a:schemeClr val="accent2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Работа с детьми и молодежью</a:t>
            </a:r>
            <a:endParaRPr lang="ru-RU" sz="2100" b="1" dirty="0" smtClean="0">
              <a:solidFill>
                <a:schemeClr val="tx1"/>
              </a:solidFill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5072034" y="4143380"/>
            <a:ext cx="3714808" cy="178595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dirty="0" smtClean="0"/>
              <a:t>Городской конкурс агитбригад и театральных постановок, посвященных теме «Профилактика нехимических видов зависимости»</a:t>
            </a:r>
          </a:p>
        </p:txBody>
      </p:sp>
      <p:pic>
        <p:nvPicPr>
          <p:cNvPr id="10" name="Picture 3" descr="C:\Users\Zavituhinavv\Desktop\-sb4-hjw6z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214422"/>
            <a:ext cx="3980717" cy="2571768"/>
          </a:xfrm>
          <a:prstGeom prst="rect">
            <a:avLst/>
          </a:prstGeom>
          <a:noFill/>
        </p:spPr>
      </p:pic>
      <p:pic>
        <p:nvPicPr>
          <p:cNvPr id="9" name="Picture 9" descr="у9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85852" y="1214422"/>
            <a:ext cx="2500330" cy="3248773"/>
          </a:xfrm>
          <a:ln>
            <a:solidFill>
              <a:schemeClr val="accent1"/>
            </a:solidFill>
          </a:ln>
        </p:spPr>
      </p:pic>
      <p:pic>
        <p:nvPicPr>
          <p:cNvPr id="11" name="Picture 2" descr="C:\Users\Zavituhinavv\Desktop\maxresdefault.jpg"/>
          <p:cNvPicPr>
            <a:picLocks noChangeAspect="1" noChangeArrowheads="1"/>
          </p:cNvPicPr>
          <p:nvPr/>
        </p:nvPicPr>
        <p:blipFill>
          <a:blip r:embed="rId4" cstate="print"/>
          <a:srcRect t="7307" b="8665"/>
          <a:stretch>
            <a:fillRect/>
          </a:stretch>
        </p:blipFill>
        <p:spPr bwMode="auto">
          <a:xfrm>
            <a:off x="785786" y="4071942"/>
            <a:ext cx="3929090" cy="22084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57224" y="214290"/>
            <a:ext cx="7929618" cy="85725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/>
              <a:t>Основные направления системы первичной профилактики нехимических видов зависимости</a:t>
            </a:r>
            <a:endParaRPr lang="ru-RU" sz="2400" b="1" i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28860" y="6357958"/>
            <a:ext cx="5643602" cy="500042"/>
          </a:xfrm>
          <a:prstGeom prst="roundRect">
            <a:avLst/>
          </a:prstGeom>
          <a:solidFill>
            <a:schemeClr val="accent2"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Мероприятия с педагогическим составом</a:t>
            </a:r>
            <a:endParaRPr lang="ru-RU" sz="2100" b="1" dirty="0" smtClean="0">
              <a:solidFill>
                <a:schemeClr val="tx1"/>
              </a:solidFill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714348" y="3643314"/>
            <a:ext cx="4357718" cy="214314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dirty="0" smtClean="0"/>
              <a:t>Обучающий семинар для педагогов-психологов и инспекторов по охране детства на тему «Профилактика нехимических видов зависимости. </a:t>
            </a:r>
            <a:r>
              <a:rPr lang="en-US" sz="2000" dirty="0" smtClean="0"/>
              <a:t>IT</a:t>
            </a:r>
            <a:r>
              <a:rPr lang="ru-RU" sz="2000" dirty="0" smtClean="0"/>
              <a:t> безопасность для дошкольников»</a:t>
            </a: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785786" y="1643050"/>
            <a:ext cx="4214842" cy="178595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dirty="0" smtClean="0"/>
              <a:t>Городской  конкурс «Лучшая методическая разработка по профилактике нехимических видов зависимости в образовательных учреждениях города»</a:t>
            </a:r>
          </a:p>
        </p:txBody>
      </p:sp>
      <p:pic>
        <p:nvPicPr>
          <p:cNvPr id="29699" name="Picture 3" descr="D:\МОИ ДОКУМЕНТЫ\НХЗ\Конкурс метод.разработок\Диплом 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1214422"/>
            <a:ext cx="3357586" cy="2300555"/>
          </a:xfrm>
          <a:prstGeom prst="rect">
            <a:avLst/>
          </a:prstGeom>
          <a:noFill/>
        </p:spPr>
      </p:pic>
      <p:pic>
        <p:nvPicPr>
          <p:cNvPr id="29698" name="Picture 2" descr="C:\Users\Zavituhinavv\Desktop\A8T_BC1PzuQ.jpg"/>
          <p:cNvPicPr>
            <a:picLocks noChangeAspect="1" noChangeArrowheads="1"/>
          </p:cNvPicPr>
          <p:nvPr/>
        </p:nvPicPr>
        <p:blipFill>
          <a:blip r:embed="rId3" cstate="print"/>
          <a:srcRect t="16895" r="7720"/>
          <a:stretch>
            <a:fillRect/>
          </a:stretch>
        </p:blipFill>
        <p:spPr bwMode="auto">
          <a:xfrm>
            <a:off x="5357817" y="3714752"/>
            <a:ext cx="3385931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4274</TotalTime>
  <Words>521</Words>
  <Application>Microsoft Office PowerPoint</Application>
  <PresentationFormat>Экран (4:3)</PresentationFormat>
  <Paragraphs>63</Paragraphs>
  <Slides>14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Acrobat Document</vt:lpstr>
      <vt:lpstr>Организация межведомственного взаимодействия в реализации мероприятий по профилактике нехимических видов зависимости в городе Череповце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Сокольникова Светлана Алексеевна</dc:creator>
  <cp:lastModifiedBy>home</cp:lastModifiedBy>
  <cp:revision>433</cp:revision>
  <dcterms:created xsi:type="dcterms:W3CDTF">2014-09-30T05:43:14Z</dcterms:created>
  <dcterms:modified xsi:type="dcterms:W3CDTF">2017-02-16T06:07:28Z</dcterms:modified>
</cp:coreProperties>
</file>