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3"/>
  </p:notesMasterIdLst>
  <p:sldIdLst>
    <p:sldId id="288" r:id="rId3"/>
    <p:sldId id="259" r:id="rId4"/>
    <p:sldId id="289" r:id="rId5"/>
    <p:sldId id="290" r:id="rId6"/>
    <p:sldId id="291" r:id="rId7"/>
    <p:sldId id="268" r:id="rId8"/>
    <p:sldId id="269" r:id="rId9"/>
    <p:sldId id="270" r:id="rId10"/>
    <p:sldId id="272" r:id="rId11"/>
    <p:sldId id="292" r:id="rId12"/>
    <p:sldId id="286" r:id="rId13"/>
    <p:sldId id="276" r:id="rId14"/>
    <p:sldId id="277" r:id="rId15"/>
    <p:sldId id="280" r:id="rId16"/>
    <p:sldId id="282" r:id="rId17"/>
    <p:sldId id="283" r:id="rId18"/>
    <p:sldId id="284" r:id="rId19"/>
    <p:sldId id="293" r:id="rId20"/>
    <p:sldId id="285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BC50-08F6-8145-A037-7D498057AB35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F0391-0C94-2844-932A-B95CA33E7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5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DDE89-D9A4-FE4E-8890-707B6445F04B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813DA30D-EE01-DF42-B14B-397E22A475F4}" type="slidenum">
              <a:rPr kumimoji="0" lang="ru-RU" sz="1200" smtClean="0">
                <a:solidFill>
                  <a:prstClr val="black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ru-RU" sz="1200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sz="1000">
                <a:latin typeface="Calibri" charset="0"/>
              </a:rPr>
              <a:t>Всего в 2014 году в Центрах здоровья для детей прошли обследование 8942 человека. Из них 16,6% имеют сердечно-сосудистые риски (повышенное АД, изменения на кардиовизоре, стрессовое состояние), 16% - ожирение, 12,9% - курят, у 34,8% низкая физическая активность и 1% - риск развития сахарного диабета.</a:t>
            </a:r>
          </a:p>
          <a:p>
            <a:pPr eaLnBrk="1" hangingPunct="1"/>
            <a:r>
              <a:rPr kumimoji="0" lang="ru-RU" sz="1000">
                <a:latin typeface="Calibri" charset="0"/>
              </a:rPr>
              <a:t>Все дети с выявленными рисками прошли индивидуальное консультирование в Центрах здоровья, были направлены к соответствующим специалистам.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1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1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8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E57F-C3E5-264A-ADF9-DE9CB7259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8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420B7-87B5-CE4A-AAFB-ADA6B9A17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9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071F-9EFE-384E-9C71-B08BDFCFC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3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84677-FF26-394A-86ED-1A4AA147D2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7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502C-413D-F84D-93F7-BC0CE4A823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4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D40D-B45B-1D44-819A-76E1F7C016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02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B837-E038-7547-8439-AD7DCE499B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2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D7D5-B821-9D4F-B1D0-0BE89942A2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2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45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4383-5B99-9942-BAD0-62DEF7B641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8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2957C-7F8E-754C-8D52-CE7E35DB41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1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2E5A-713F-0B42-895F-ACD2319712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5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558-E77F-1E41-971B-8BDE31DE38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6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571F-0B93-6A4E-BAA4-1C32B9013B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8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1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1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5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0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1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06B2-DDFA-8C4C-987F-07EACC151058}" type="datetimeFigureOut">
              <a:rPr lang="ru-RU" smtClean="0"/>
              <a:t>17.02.17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6B18-0446-8E4D-B22C-294BF2848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BE1F19B-485A-C844-A0DC-8A2303B6626B}" type="slidenum">
              <a:rPr lang="ru-RU">
                <a:solidFill>
                  <a:srgbClr val="000000"/>
                </a:solidFill>
                <a:latin typeface="Arial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7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Межрегиональная конференция с международным участием «Профилактика неинфекционных заболеваний и формирование здорового образа жизни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в субъектах Северо-Западного федерального округа»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438400" y="4724400"/>
            <a:ext cx="4343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660066"/>
                </a:solidFill>
                <a:cs typeface="+mn-cs"/>
              </a:rPr>
              <a:t>Попугаев А.И., профессор, д.м.н.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660066"/>
                </a:solidFill>
                <a:cs typeface="+mn-cs"/>
              </a:rPr>
              <a:t>Соколов В.В., доцент, к.б.н.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660066"/>
                </a:solidFill>
                <a:cs typeface="+mn-cs"/>
              </a:rPr>
              <a:t>Вологодский государственный университет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1116013"/>
          </a:xfrm>
          <a:prstGeom prst="rect">
            <a:avLst/>
          </a:prstGeom>
          <a:solidFill>
            <a:srgbClr val="FF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dirty="0">
                <a:cs typeface="+mn-cs"/>
              </a:rPr>
              <a:t>Распространенность факторов риска </a:t>
            </a:r>
            <a:r>
              <a:rPr lang="ru-RU" sz="2800" b="1" dirty="0" smtClean="0">
                <a:cs typeface="+mn-cs"/>
              </a:rPr>
              <a:t>болезней системы кровообращения среди </a:t>
            </a:r>
            <a:r>
              <a:rPr lang="ru-RU" sz="2800" b="1" dirty="0">
                <a:cs typeface="+mn-cs"/>
              </a:rPr>
              <a:t>участников образовательного процесса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00400" y="6248400"/>
            <a:ext cx="289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>
                <a:cs typeface="+mn-cs"/>
              </a:rPr>
              <a:t>г. Вологда, 16 февраля 2017 года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588" y="1828800"/>
            <a:ext cx="9144000" cy="895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003366"/>
                </a:solidFill>
              </a:rPr>
              <a:t>Профилактика неинфекционных заболеваний </a:t>
            </a:r>
            <a:br>
              <a:rPr lang="ru-RU" sz="2600" dirty="0">
                <a:solidFill>
                  <a:srgbClr val="003366"/>
                </a:solidFill>
              </a:rPr>
            </a:br>
            <a:r>
              <a:rPr lang="ru-RU" sz="2600" dirty="0">
                <a:solidFill>
                  <a:srgbClr val="003366"/>
                </a:solidFill>
              </a:rPr>
              <a:t>среди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253792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/>
              <a:t>Анкетирование учителей начальной школы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b="1" dirty="0" smtClean="0"/>
              <a:t>по вопросу о школьных трудностях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/>
              <a:t>•	отсутствие интереса к учебе, нежелание учиться - 81 %;       </a:t>
            </a:r>
          </a:p>
          <a:p>
            <a:pPr>
              <a:defRPr/>
            </a:pPr>
            <a:r>
              <a:rPr lang="ru-RU" sz="2400" b="1" dirty="0"/>
              <a:t>•	неуспеваемость - 68 %;	</a:t>
            </a:r>
          </a:p>
          <a:p>
            <a:pPr>
              <a:defRPr/>
            </a:pPr>
            <a:r>
              <a:rPr lang="ru-RU" sz="2400" b="1" dirty="0"/>
              <a:t>•	дисциплина, непослушание, нарушения - 48 %;        </a:t>
            </a:r>
          </a:p>
          <a:p>
            <a:pPr>
              <a:defRPr/>
            </a:pPr>
            <a:r>
              <a:rPr lang="ru-RU" sz="2400" b="1" dirty="0"/>
              <a:t>•	трудности контакта с учителем - 30 %;	</a:t>
            </a:r>
          </a:p>
          <a:p>
            <a:pPr>
              <a:defRPr/>
            </a:pPr>
            <a:r>
              <a:rPr lang="ru-RU" sz="2400" b="1" dirty="0"/>
              <a:t>•	</a:t>
            </a:r>
            <a:r>
              <a:rPr lang="ru-RU" sz="2400" b="1" dirty="0">
                <a:solidFill>
                  <a:srgbClr val="FF0000"/>
                </a:solidFill>
              </a:rPr>
              <a:t>нарушения здоровья </a:t>
            </a:r>
            <a:r>
              <a:rPr lang="ru-RU" sz="2400" b="1" dirty="0"/>
              <a:t>- 14%;	</a:t>
            </a:r>
          </a:p>
          <a:p>
            <a:pPr>
              <a:defRPr/>
            </a:pPr>
            <a:r>
              <a:rPr lang="ru-RU" sz="2400" b="1" dirty="0"/>
              <a:t>•	нарушения умственного развития - 14%;</a:t>
            </a:r>
          </a:p>
          <a:p>
            <a:pPr>
              <a:defRPr/>
            </a:pPr>
            <a:r>
              <a:rPr lang="ru-RU" sz="2400" b="1" dirty="0"/>
              <a:t>•	</a:t>
            </a:r>
            <a:r>
              <a:rPr lang="ru-RU" sz="2400" b="1" dirty="0">
                <a:solidFill>
                  <a:srgbClr val="FF0000"/>
                </a:solidFill>
              </a:rPr>
              <a:t>особенности психического и физического развития </a:t>
            </a:r>
            <a:r>
              <a:rPr lang="ru-RU" sz="2400" b="1" dirty="0"/>
              <a:t>- 12%;</a:t>
            </a:r>
          </a:p>
          <a:p>
            <a:pPr>
              <a:defRPr/>
            </a:pPr>
            <a:r>
              <a:rPr lang="ru-RU" sz="2400" b="1" dirty="0" smtClean="0"/>
              <a:t>•</a:t>
            </a:r>
            <a:r>
              <a:rPr lang="ru-RU" sz="2400" b="1" dirty="0"/>
              <a:t>	</a:t>
            </a:r>
            <a:r>
              <a:rPr lang="ru-RU" sz="2400" b="1" dirty="0">
                <a:solidFill>
                  <a:srgbClr val="FF0000"/>
                </a:solidFill>
              </a:rPr>
              <a:t>несоответствие методик возрастным и индивидуальным </a:t>
            </a:r>
            <a:r>
              <a:rPr lang="ru-RU" sz="2400" b="1" dirty="0" smtClean="0">
                <a:solidFill>
                  <a:srgbClr val="FF0000"/>
                </a:solidFill>
              </a:rPr>
              <a:t>особенностям </a:t>
            </a:r>
            <a:r>
              <a:rPr lang="ru-RU" sz="2400" b="1" dirty="0">
                <a:solidFill>
                  <a:srgbClr val="FF0000"/>
                </a:solidFill>
              </a:rPr>
              <a:t>детей, отсутствие индивидуального подхода </a:t>
            </a:r>
            <a:r>
              <a:rPr lang="ru-RU" sz="2400" b="1" dirty="0"/>
              <a:t>- 3 </a:t>
            </a:r>
            <a:r>
              <a:rPr lang="ru-RU" sz="2400" b="1" dirty="0" smtClean="0"/>
              <a:t>%.</a:t>
            </a:r>
          </a:p>
          <a:p>
            <a:pPr>
              <a:defRPr/>
            </a:pPr>
            <a:r>
              <a:rPr lang="ru-RU" sz="1800" dirty="0" smtClean="0"/>
              <a:t>Источник: Безруких М.М., д.б.н., академик </a:t>
            </a:r>
            <a:r>
              <a:rPr lang="ru-RU" sz="1800" dirty="0"/>
              <a:t>РАО «Педагогическая физиология» .</a:t>
            </a:r>
            <a:r>
              <a:rPr lang="ru-RU" sz="1800" dirty="0" smtClean="0"/>
              <a:t>М.2013г, стр.  280.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7889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24.3.15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898887"/>
              </p:ext>
            </p:extLst>
          </p:nvPr>
        </p:nvGraphicFramePr>
        <p:xfrm>
          <a:off x="580058" y="1606424"/>
          <a:ext cx="8168406" cy="419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Диаграмма" r:id="rId3" imgW="5918200" imgH="2781300" progId="MSGraph.Chart.8">
                  <p:embed/>
                </p:oleObj>
              </mc:Choice>
              <mc:Fallback>
                <p:oleObj name="Диаграмма" r:id="rId3" imgW="5918200" imgH="2781300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058" y="1606424"/>
                        <a:ext cx="8168406" cy="4198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16" y="188640"/>
            <a:ext cx="8856985" cy="1014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Частота артериальной гипертонии и контроль АД среди педагогов в %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285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3568" y="0"/>
            <a:ext cx="7770813" cy="1124744"/>
          </a:xfrm>
        </p:spPr>
        <p:txBody>
          <a:bodyPr/>
          <a:lstStyle/>
          <a:p>
            <a:pPr algn="ctr"/>
            <a:r>
              <a:rPr lang="ru-RU" sz="3200" b="1" dirty="0"/>
              <a:t>Частота поведенческих факторов риска  среди обследуемого контингента в %.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24.3.15</a:t>
            </a:r>
            <a:endParaRPr lang="ru-RU"/>
          </a:p>
        </p:txBody>
      </p:sp>
      <p:pic>
        <p:nvPicPr>
          <p:cNvPr id="450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b="4639"/>
          <a:stretch>
            <a:fillRect/>
          </a:stretch>
        </p:blipFill>
        <p:spPr bwMode="auto">
          <a:xfrm>
            <a:off x="457200" y="1916113"/>
            <a:ext cx="822801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14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24.3.15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930996"/>
              </p:ext>
            </p:extLst>
          </p:nvPr>
        </p:nvGraphicFramePr>
        <p:xfrm>
          <a:off x="251520" y="1988840"/>
          <a:ext cx="8481136" cy="390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Диаграмма" r:id="rId3" imgW="6007100" imgH="2768600" progId="MSGraph.Chart.8">
                  <p:embed/>
                </p:oleObj>
              </mc:Choice>
              <mc:Fallback>
                <p:oleObj name="Диаграмма" r:id="rId3" imgW="6007100" imgH="2768600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988840"/>
                        <a:ext cx="8481136" cy="3908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48680"/>
            <a:ext cx="8892480" cy="1014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Частота биологических факторов риска  среди обследуемого контингента в %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083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24.3.15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16179"/>
              </p:ext>
            </p:extLst>
          </p:nvPr>
        </p:nvGraphicFramePr>
        <p:xfrm>
          <a:off x="107503" y="1340768"/>
          <a:ext cx="892899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Диаграмма" r:id="rId3" imgW="5803900" imgH="2209800" progId="MSGraph.Chart.8">
                  <p:embed/>
                </p:oleObj>
              </mc:Choice>
              <mc:Fallback>
                <p:oleObj name="Диаграмма" r:id="rId3" imgW="5803900" imgH="2209800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3" y="1340768"/>
                        <a:ext cx="8928993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014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Потребность в коррекции ФР в  обследуемом контингенте в %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885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675687" cy="955675"/>
          </a:xfrm>
        </p:spPr>
        <p:txBody>
          <a:bodyPr/>
          <a:lstStyle/>
          <a:p>
            <a:pPr eaLnBrk="1" hangingPunct="1">
              <a:defRPr/>
            </a:pPr>
            <a:r>
              <a:rPr kumimoji="0" lang="ru-RU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Чем эксперты объясняют снижение </a:t>
            </a:r>
            <a:br>
              <a:rPr kumimoji="0" lang="ru-RU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</a:br>
            <a:r>
              <a:rPr kumimoji="0" lang="ru-RU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смертности  населения от ССЗ  за 20 лет наблюдения?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endParaRPr kumimoji="0" lang="ru-RU" sz="2200">
              <a:latin typeface="Arial" charset="0"/>
            </a:endParaRPr>
          </a:p>
          <a:p>
            <a:pPr eaLnBrk="1" hangingPunct="1"/>
            <a:endParaRPr kumimoji="0" lang="ru-RU" sz="2100">
              <a:latin typeface="Arial" charset="0"/>
            </a:endParaRPr>
          </a:p>
          <a:p>
            <a:pPr eaLnBrk="1" hangingPunct="1"/>
            <a:endParaRPr kumimoji="0" lang="ru-RU" sz="2100">
              <a:solidFill>
                <a:srgbClr val="CC0000"/>
              </a:solidFill>
              <a:latin typeface="Arial" charset="0"/>
            </a:endParaRPr>
          </a:p>
        </p:txBody>
      </p:sp>
      <p:graphicFrame>
        <p:nvGraphicFramePr>
          <p:cNvPr id="166988" name="Group 76"/>
          <p:cNvGraphicFramePr>
            <a:graphicFrameLocks noGrp="1"/>
          </p:cNvGraphicFramePr>
          <p:nvPr>
            <p:ph sz="half" idx="2"/>
          </p:nvPr>
        </p:nvGraphicFramePr>
        <p:xfrm>
          <a:off x="381000" y="1676400"/>
          <a:ext cx="8497888" cy="3145211"/>
        </p:xfrm>
        <a:graphic>
          <a:graphicData uri="http://schemas.openxmlformats.org/drawingml/2006/table">
            <a:tbl>
              <a:tblPr/>
              <a:tblGrid>
                <a:gridCol w="3671888"/>
                <a:gridCol w="1584325"/>
                <a:gridCol w="1728787"/>
                <a:gridCol w="1512888"/>
              </a:tblGrid>
              <a:tr h="4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США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1980-2000 </a:t>
                      </a:r>
                      <a:endParaRPr kumimoji="0" lang="ru-RU" sz="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Англия и Уэльс,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1981-2000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Финляндия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1972-2000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Снижение факторов риска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- 44%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- 71%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- 71%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Снижение популяционного АД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  - 20%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- 9%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7%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Отказ от курения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        - 12%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 - 41%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11%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Снижение ОХС (питание)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  - 24%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- 9%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53%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5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</a:rPr>
                        <a:t>Лечение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</a:rPr>
                        <a:t>- 47%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</a:rPr>
                        <a:t>- 42%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</a:rPr>
                        <a:t>- 24%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Увеличение ожирения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  +7,0%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+3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5%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Нет данных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Увеличение СД2 типа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+10%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+4,8%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Нет данных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Источник 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NEJM 2007,356,2388</a:t>
                      </a:r>
                      <a:endParaRPr kumimoji="0" lang="ru-RU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Circulation, 2004, 109/9/1101</a:t>
                      </a:r>
                      <a:endParaRPr kumimoji="0" lang="ru-RU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AmJEpid, 2005,142,764</a:t>
                      </a:r>
                      <a:endParaRPr kumimoji="0" lang="ru-RU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00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331913" y="0"/>
            <a:ext cx="76311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>
              <a:latin typeface="Calibri" charset="0"/>
              <a:cs typeface="+mn-cs"/>
            </a:endParaRPr>
          </a:p>
          <a:p>
            <a:pPr algn="ctr">
              <a:defRPr/>
            </a:pP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 «…Основной залог успеха – это сочетание </a:t>
            </a:r>
          </a:p>
          <a:p>
            <a:pPr algn="ctr">
              <a:defRPr/>
            </a:pP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трех стратегий профилактики ХНИЗ…» (ВОЗ)</a:t>
            </a:r>
          </a:p>
          <a:p>
            <a:pPr algn="ctr">
              <a:defRPr/>
            </a:pPr>
            <a:endParaRPr lang="ru-RU" sz="200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196975"/>
          <a:ext cx="8353425" cy="3921124"/>
        </p:xfrm>
        <a:graphic>
          <a:graphicData uri="http://schemas.openxmlformats.org/drawingml/2006/table">
            <a:tbl>
              <a:tblPr/>
              <a:tblGrid>
                <a:gridCol w="1152525"/>
                <a:gridCol w="1943100"/>
                <a:gridCol w="1944688"/>
                <a:gridCol w="1800225"/>
                <a:gridCol w="1512887"/>
              </a:tblGrid>
              <a:tr h="1513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</a:rPr>
                        <a:t>Стратегии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Кто целевая группа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Кто проводит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</a:rPr>
                        <a:t>Участие здравоохранения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Когда и насколько можно ожидать снижения смертности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3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Популя-ционная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Низкий и средний риск ХНИЗ/ССЗ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(все население)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Государство,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межсектор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. взаимодействие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ЦМП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через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5-10 лет,  </a:t>
                      </a: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около 20%</a:t>
                      </a:r>
                      <a:endParaRPr kumimoji="0" lang="ru-RU" sz="14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</a:tr>
              <a:tr h="73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Высокого риска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Высокий и очень высокий риск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(20-40% населения)</a:t>
                      </a:r>
                      <a:endParaRPr kumimoji="0" lang="ru-RU" sz="14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ПМСП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КМП, ОМП, ЦЗ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Через 4-5 лет,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на 20-40%</a:t>
                      </a:r>
                      <a:endParaRPr kumimoji="0" lang="ru-RU" sz="14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4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Вторичная профи-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лактика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Доказанные ХНИЗ/ССЗ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(15-20% населения)</a:t>
                      </a:r>
                      <a:endParaRPr kumimoji="0" lang="ru-RU" sz="14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ПМСП, специализированная МП, ВМП, сан.-кур. учреждения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Участковый врач/ВОП, врачи-специалисты, КМП, ОМП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Через 2-4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</a:rPr>
                        <a:t>На 20-30%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</a:tr>
            </a:tbl>
          </a:graphicData>
        </a:graphic>
      </p:graphicFrame>
      <p:sp>
        <p:nvSpPr>
          <p:cNvPr id="22562" name="TextBox 4"/>
          <p:cNvSpPr txBox="1">
            <a:spLocks noChangeArrowheads="1"/>
          </p:cNvSpPr>
          <p:nvPr/>
        </p:nvSpPr>
        <p:spPr bwMode="auto">
          <a:xfrm>
            <a:off x="5940425" y="6381750"/>
            <a:ext cx="289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200" i="1"/>
              <a:t>Цит . По Бойцову СА, 2013 (адапт.) </a:t>
            </a:r>
          </a:p>
        </p:txBody>
      </p:sp>
      <p:pic>
        <p:nvPicPr>
          <p:cNvPr id="22563" name="Picture 8" descr="Нов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64" name="Группа 21"/>
          <p:cNvGrpSpPr>
            <a:grpSpLocks/>
          </p:cNvGrpSpPr>
          <p:nvPr/>
        </p:nvGrpSpPr>
        <p:grpSpPr bwMode="auto">
          <a:xfrm>
            <a:off x="3419475" y="2708275"/>
            <a:ext cx="3744913" cy="2449513"/>
            <a:chOff x="3419872" y="2708920"/>
            <a:chExt cx="3744416" cy="244827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419872" y="3429280"/>
              <a:ext cx="0" cy="165651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164288" y="2708920"/>
              <a:ext cx="0" cy="244827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419872" y="5085790"/>
              <a:ext cx="374441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364302" y="2708920"/>
              <a:ext cx="179998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419872" y="3429280"/>
              <a:ext cx="194443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419872" y="2708920"/>
              <a:ext cx="194443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3419872" y="2708920"/>
              <a:ext cx="0" cy="72036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364302" y="2708920"/>
              <a:ext cx="0" cy="72036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65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Распространенность факторов риска БСК среди педагогов и учащихся достаточно высокая</a:t>
            </a:r>
          </a:p>
          <a:p>
            <a:r>
              <a:rPr lang="ru-RU" dirty="0" smtClean="0"/>
              <a:t>Потребность в коррекции ФР среди учителей также высокая</a:t>
            </a:r>
          </a:p>
          <a:p>
            <a:r>
              <a:rPr lang="ru-RU" dirty="0" smtClean="0"/>
              <a:t>Мотивация среди преподавателей в коррекции факторов риска несколько ниже потребностей</a:t>
            </a:r>
          </a:p>
          <a:p>
            <a:r>
              <a:rPr lang="ru-RU" dirty="0" smtClean="0"/>
              <a:t>Результаты по коррекции факторов риска должны быть более весомы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23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Предложения </a:t>
            </a:r>
            <a:r>
              <a:rPr lang="ru-RU" dirty="0" smtClean="0"/>
              <a:t>  внесены </a:t>
            </a:r>
            <a:r>
              <a:rPr lang="ru-RU" dirty="0" smtClean="0"/>
              <a:t>в резолюцию конференции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Для организации профилактической работы среди учащихся в ОУ необходима структурная поддержка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1. Организация работы медицинского кабинета школы на постоянной и системной основе.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2. Введение должности специалиста по оздоровительной работе (</a:t>
            </a:r>
            <a:r>
              <a:rPr lang="ru-RU" b="1" dirty="0" err="1" smtClean="0">
                <a:solidFill>
                  <a:srgbClr val="FF0000"/>
                </a:solidFill>
              </a:rPr>
              <a:t>валеолога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solidFill>
                  <a:srgbClr val="FF0000"/>
                </a:solidFill>
              </a:rPr>
              <a:t>в статусе заместителя директора </a:t>
            </a:r>
            <a:r>
              <a:rPr lang="ru-RU" b="1" dirty="0" smtClean="0">
                <a:solidFill>
                  <a:srgbClr val="FF0000"/>
                </a:solidFill>
              </a:rPr>
              <a:t>ОУ                                             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81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" y="0"/>
            <a:ext cx="9138920" cy="67868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charset="0"/>
              <a:buNone/>
            </a:pPr>
            <a:endParaRPr kumimoji="0" lang="ru-RU" sz="2800" dirty="0" smtClean="0">
              <a:latin typeface="Monotype Corsiva" charset="0"/>
            </a:endParaRPr>
          </a:p>
          <a:p>
            <a:pPr>
              <a:buFont typeface="Wingdings" charset="0"/>
              <a:buNone/>
            </a:pPr>
            <a:endParaRPr lang="ru-RU" sz="2800" dirty="0">
              <a:latin typeface="Monotype Corsiva" charset="0"/>
            </a:endParaRPr>
          </a:p>
          <a:p>
            <a:pPr>
              <a:buFont typeface="Wingdings" charset="0"/>
              <a:buNone/>
            </a:pPr>
            <a:endParaRPr kumimoji="0" lang="ru-RU" sz="2800" dirty="0" smtClean="0">
              <a:latin typeface="Monotype Corsiva" charset="0"/>
            </a:endParaRPr>
          </a:p>
          <a:p>
            <a:pPr>
              <a:buFont typeface="Wingdings" charset="0"/>
              <a:buNone/>
            </a:pPr>
            <a:endParaRPr lang="ru-RU" sz="2800" dirty="0">
              <a:latin typeface="Monotype Corsiva" charset="0"/>
            </a:endParaRPr>
          </a:p>
          <a:p>
            <a:pPr>
              <a:buFont typeface="Wingdings" charset="0"/>
              <a:buNone/>
            </a:pPr>
            <a:endParaRPr kumimoji="0" lang="ru-RU" sz="2800" dirty="0" smtClean="0">
              <a:latin typeface="Monotype Corsiva" charset="0"/>
            </a:endParaRPr>
          </a:p>
          <a:p>
            <a:pPr>
              <a:buFont typeface="Wingdings" charset="0"/>
              <a:buNone/>
            </a:pPr>
            <a:r>
              <a:rPr kumimoji="0" lang="ru-RU" sz="2800" dirty="0" smtClean="0">
                <a:latin typeface="Monotype Corsiva" charset="0"/>
              </a:rPr>
              <a:t>«</a:t>
            </a:r>
            <a:r>
              <a:rPr kumimoji="0" lang="ru-RU" sz="2800" dirty="0"/>
              <a:t>….</a:t>
            </a:r>
            <a:r>
              <a:rPr kumimoji="0" lang="ru-RU" sz="2800" b="1" i="1" dirty="0" smtClean="0"/>
              <a:t>Задача  врача  </a:t>
            </a:r>
            <a:r>
              <a:rPr kumimoji="0" lang="ru-RU" sz="2800" b="1" i="1" dirty="0"/>
              <a:t>не </a:t>
            </a:r>
            <a:r>
              <a:rPr kumimoji="0" lang="ru-RU" sz="2800" b="1" i="1" dirty="0" smtClean="0"/>
              <a:t>только </a:t>
            </a:r>
            <a:r>
              <a:rPr kumimoji="0" lang="ru-RU" sz="2800" b="1" i="1" dirty="0"/>
              <a:t>лечить болезни, </a:t>
            </a:r>
          </a:p>
          <a:p>
            <a:pPr>
              <a:buFont typeface="Wingdings" charset="0"/>
              <a:buNone/>
            </a:pPr>
            <a:r>
              <a:rPr kumimoji="0" lang="ru-RU" sz="2800" b="1" i="1" dirty="0"/>
              <a:t>       но предупреждать их, </a:t>
            </a:r>
          </a:p>
          <a:p>
            <a:pPr>
              <a:buFont typeface="Wingdings" charset="0"/>
              <a:buNone/>
            </a:pPr>
            <a:r>
              <a:rPr kumimoji="0" lang="ru-RU" sz="2800" b="1" i="1" dirty="0"/>
              <a:t>       а важнее всего </a:t>
            </a:r>
          </a:p>
          <a:p>
            <a:pPr>
              <a:buFont typeface="Wingdings" charset="0"/>
              <a:buNone/>
            </a:pPr>
            <a:r>
              <a:rPr kumimoji="0" lang="ru-RU" sz="2800" b="1" i="1" dirty="0"/>
              <a:t>       учить пациентов беречь свое здоровье</a:t>
            </a:r>
            <a:r>
              <a:rPr kumimoji="0" lang="ru-RU" sz="2800" b="1" dirty="0"/>
              <a:t>….» </a:t>
            </a:r>
          </a:p>
          <a:p>
            <a:pPr>
              <a:buFont typeface="Wingdings" charset="0"/>
              <a:buNone/>
            </a:pPr>
            <a:r>
              <a:rPr kumimoji="0" lang="ru-RU" sz="2600" dirty="0">
                <a:latin typeface="Arial" charset="0"/>
              </a:rPr>
              <a:t>                                                   </a:t>
            </a:r>
            <a:r>
              <a:rPr kumimoji="0" lang="ru-RU" sz="2000" b="1" i="1" dirty="0">
                <a:latin typeface="Arial" charset="0"/>
              </a:rPr>
              <a:t>М.Я. </a:t>
            </a:r>
            <a:r>
              <a:rPr kumimoji="0" lang="ru-RU" sz="2000" b="1" i="1" dirty="0" err="1">
                <a:latin typeface="Arial" charset="0"/>
              </a:rPr>
              <a:t>Мудров</a:t>
            </a:r>
            <a:r>
              <a:rPr kumimoji="0" lang="ru-RU" sz="2000" b="1" i="1" dirty="0">
                <a:latin typeface="Arial" charset="0"/>
              </a:rPr>
              <a:t> (1776-1831)</a:t>
            </a:r>
          </a:p>
        </p:txBody>
      </p:sp>
      <p:sp>
        <p:nvSpPr>
          <p:cNvPr id="25603" name="AutoShape 5" descr="Z"/>
          <p:cNvSpPr>
            <a:spLocks noChangeAspect="1" noChangeArrowheads="1"/>
          </p:cNvSpPr>
          <p:nvPr/>
        </p:nvSpPr>
        <p:spPr bwMode="auto">
          <a:xfrm>
            <a:off x="0" y="-477838"/>
            <a:ext cx="733425" cy="8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AutoShape 7" descr="Z"/>
          <p:cNvSpPr>
            <a:spLocks noChangeAspect="1" noChangeArrowheads="1"/>
          </p:cNvSpPr>
          <p:nvPr/>
        </p:nvSpPr>
        <p:spPr bwMode="auto">
          <a:xfrm>
            <a:off x="0" y="-477838"/>
            <a:ext cx="733425" cy="88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05" name="Picture 9" descr="516_1696553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58" y="152400"/>
            <a:ext cx="1905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8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68313" y="34925"/>
            <a:ext cx="8229600" cy="9236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ru-RU" b="1" dirty="0">
                <a:latin typeface="Arial" charset="0"/>
                <a:cs typeface="+mj-cs"/>
              </a:rPr>
              <a:t>Факторы риска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0" y="958532"/>
            <a:ext cx="9144000" cy="589946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kumimoji="0" lang="ru-RU" sz="3600" b="1" dirty="0">
                <a:solidFill>
                  <a:srgbClr val="660066"/>
                </a:solidFill>
                <a:latin typeface="Arial" charset="0"/>
                <a:cs typeface="+mn-cs"/>
              </a:rPr>
              <a:t>Факторы риска - потенциально опасные для здоровья факторы </a:t>
            </a:r>
            <a:endParaRPr kumimoji="0" lang="ru-RU" sz="3600" b="1" dirty="0" smtClean="0">
              <a:solidFill>
                <a:srgbClr val="660066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Arial" charset="0"/>
                <a:cs typeface="+mn-cs"/>
              </a:rPr>
              <a:t>поведенческого </a:t>
            </a:r>
            <a:r>
              <a:rPr kumimoji="0" lang="ru-RU" sz="3600" b="1" dirty="0">
                <a:solidFill>
                  <a:srgbClr val="FF0000"/>
                </a:solidFill>
                <a:latin typeface="Arial" charset="0"/>
                <a:cs typeface="+mn-cs"/>
              </a:rPr>
              <a:t>, </a:t>
            </a:r>
            <a:endParaRPr kumimoji="0" lang="ru-RU" sz="3600" b="1" dirty="0" smtClean="0">
              <a:solidFill>
                <a:srgbClr val="FF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Arial" charset="0"/>
                <a:cs typeface="+mn-cs"/>
              </a:rPr>
              <a:t>биологического</a:t>
            </a:r>
            <a:r>
              <a:rPr kumimoji="0" lang="ru-RU" sz="3600" b="1" dirty="0">
                <a:solidFill>
                  <a:srgbClr val="FF0000"/>
                </a:solidFill>
                <a:latin typeface="Arial" charset="0"/>
                <a:cs typeface="+mn-cs"/>
              </a:rPr>
              <a:t>,  </a:t>
            </a:r>
            <a:endParaRPr kumimoji="0" lang="ru-RU" sz="3600" b="1" dirty="0" smtClean="0">
              <a:solidFill>
                <a:srgbClr val="FF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Arial" charset="0"/>
                <a:cs typeface="+mn-cs"/>
              </a:rPr>
              <a:t>генетического</a:t>
            </a:r>
            <a:r>
              <a:rPr kumimoji="0" lang="ru-RU" sz="3600" b="1" dirty="0">
                <a:solidFill>
                  <a:srgbClr val="FF0000"/>
                </a:solidFill>
                <a:latin typeface="Arial" charset="0"/>
                <a:cs typeface="+mn-cs"/>
              </a:rPr>
              <a:t>, </a:t>
            </a:r>
            <a:endParaRPr kumimoji="0" lang="ru-RU" sz="3600" b="1" dirty="0" smtClean="0">
              <a:solidFill>
                <a:srgbClr val="FF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Arial" charset="0"/>
                <a:cs typeface="+mn-cs"/>
              </a:rPr>
              <a:t>экологического</a:t>
            </a:r>
            <a:r>
              <a:rPr kumimoji="0" lang="ru-RU" sz="3600" b="1" dirty="0">
                <a:solidFill>
                  <a:srgbClr val="FF0000"/>
                </a:solidFill>
                <a:latin typeface="Arial" charset="0"/>
                <a:cs typeface="+mn-cs"/>
              </a:rPr>
              <a:t>, </a:t>
            </a:r>
            <a:endParaRPr kumimoji="0" lang="ru-RU" sz="3600" b="1" dirty="0" smtClean="0">
              <a:solidFill>
                <a:srgbClr val="FF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Arial" charset="0"/>
                <a:cs typeface="+mn-cs"/>
              </a:rPr>
              <a:t>социального </a:t>
            </a:r>
            <a:r>
              <a:rPr kumimoji="0" lang="ru-RU" sz="3600" b="1" dirty="0">
                <a:solidFill>
                  <a:srgbClr val="FF0000"/>
                </a:solidFill>
                <a:latin typeface="Arial" charset="0"/>
                <a:cs typeface="+mn-cs"/>
              </a:rPr>
              <a:t>характера, </a:t>
            </a:r>
            <a:endParaRPr kumimoji="0" lang="ru-RU" sz="3600" b="1" dirty="0" smtClean="0">
              <a:solidFill>
                <a:srgbClr val="FF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Arial" charset="0"/>
                <a:cs typeface="+mn-cs"/>
              </a:rPr>
              <a:t>окружающей </a:t>
            </a:r>
            <a:r>
              <a:rPr kumimoji="0" lang="ru-RU" sz="3600" b="1" dirty="0">
                <a:solidFill>
                  <a:srgbClr val="FF0000"/>
                </a:solidFill>
                <a:latin typeface="Arial" charset="0"/>
                <a:cs typeface="+mn-cs"/>
              </a:rPr>
              <a:t>и </a:t>
            </a:r>
            <a:endParaRPr kumimoji="0" lang="ru-RU" sz="3600" b="1" dirty="0" smtClean="0">
              <a:solidFill>
                <a:srgbClr val="FF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kumimoji="0" lang="ru-RU" sz="3600" b="1" dirty="0" smtClean="0">
                <a:solidFill>
                  <a:srgbClr val="FF0000"/>
                </a:solidFill>
                <a:latin typeface="Arial" charset="0"/>
                <a:cs typeface="+mn-cs"/>
              </a:rPr>
              <a:t>производственной </a:t>
            </a:r>
            <a:r>
              <a:rPr kumimoji="0" lang="ru-RU" sz="3600" b="1" dirty="0">
                <a:solidFill>
                  <a:srgbClr val="FF0000"/>
                </a:solidFill>
                <a:latin typeface="Arial" charset="0"/>
                <a:cs typeface="+mn-cs"/>
              </a:rPr>
              <a:t>среды, </a:t>
            </a:r>
            <a:endParaRPr kumimoji="0" lang="ru-RU" sz="3600" b="1" dirty="0" smtClean="0">
              <a:solidFill>
                <a:srgbClr val="FF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kumimoji="0" lang="ru-RU" sz="3600" b="1" dirty="0" smtClean="0">
                <a:solidFill>
                  <a:srgbClr val="660066"/>
                </a:solidFill>
                <a:latin typeface="Arial" charset="0"/>
                <a:cs typeface="+mn-cs"/>
              </a:rPr>
              <a:t>повышающие </a:t>
            </a:r>
            <a:r>
              <a:rPr kumimoji="0" lang="ru-RU" sz="3600" b="1" dirty="0">
                <a:solidFill>
                  <a:srgbClr val="660066"/>
                </a:solidFill>
                <a:latin typeface="Arial" charset="0"/>
                <a:cs typeface="+mn-cs"/>
              </a:rPr>
              <a:t>вероятность развития заболеваний, их прогрессирования и неблагоприятного исхода.</a:t>
            </a:r>
          </a:p>
          <a:p>
            <a:pPr>
              <a:defRPr/>
            </a:pPr>
            <a:endParaRPr kumimoji="0" lang="ru-RU" sz="2000" dirty="0">
              <a:latin typeface="Arial" charset="0"/>
              <a:cs typeface="+mn-cs"/>
            </a:endParaRPr>
          </a:p>
          <a:p>
            <a:pPr>
              <a:defRPr/>
            </a:pPr>
            <a:endParaRPr kumimoji="0" lang="ru-RU" sz="2000" dirty="0">
              <a:latin typeface="Arial" charset="0"/>
              <a:cs typeface="+mn-cs"/>
            </a:endParaRPr>
          </a:p>
          <a:p>
            <a:pPr>
              <a:defRPr/>
            </a:pPr>
            <a:endParaRPr kumimoji="0" lang="ru-RU" sz="20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60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23583" y="472332"/>
            <a:ext cx="78714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3583" y="472332"/>
            <a:ext cx="0" cy="8397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23583" y="6171806"/>
            <a:ext cx="8007887" cy="419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873671" y="5321608"/>
            <a:ext cx="0" cy="850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139825"/>
          </a:xfrm>
        </p:spPr>
        <p:txBody>
          <a:bodyPr/>
          <a:lstStyle/>
          <a:p>
            <a:pPr algn="ctr" eaLnBrk="1" hangingPunct="1"/>
            <a:r>
              <a:rPr kumimoji="0" lang="ru-RU" b="1" dirty="0">
                <a:solidFill>
                  <a:srgbClr val="6600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0921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3962400"/>
            <a:ext cx="3276600" cy="266700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95250"/>
            <a:ext cx="9144000" cy="8953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>
                <a:solidFill>
                  <a:srgbClr val="003366"/>
                </a:solidFill>
                <a:cs typeface="+mn-cs"/>
              </a:rPr>
              <a:t>Факторы риска НИЗ обучающихся </a:t>
            </a:r>
          </a:p>
          <a:p>
            <a:pPr algn="ctr">
              <a:defRPr/>
            </a:pPr>
            <a:r>
              <a:rPr lang="ru-RU" sz="2600" b="1">
                <a:solidFill>
                  <a:srgbClr val="003366"/>
                </a:solidFill>
                <a:cs typeface="+mn-cs"/>
              </a:rPr>
              <a:t>образовательных организаций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600" y="1171575"/>
            <a:ext cx="5410200" cy="1190625"/>
          </a:xfrm>
          <a:prstGeom prst="rect">
            <a:avLst/>
          </a:prstGeom>
          <a:solidFill>
            <a:srgbClr val="ECE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cs typeface="+mn-cs"/>
              </a:rPr>
              <a:t>Среди современных школьников отмечается </a:t>
            </a:r>
          </a:p>
          <a:p>
            <a:pPr algn="ctr">
              <a:defRPr/>
            </a:pPr>
            <a:r>
              <a:rPr lang="ru-RU" b="1">
                <a:solidFill>
                  <a:srgbClr val="A50021"/>
                </a:solidFill>
                <a:cs typeface="+mn-cs"/>
              </a:rPr>
              <a:t>высокая распространенность неблагоприятных факторов</a:t>
            </a:r>
            <a:r>
              <a:rPr lang="ru-RU">
                <a:cs typeface="+mn-cs"/>
              </a:rPr>
              <a:t>, обусловленных образом жизни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5908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cs typeface="+mn-cs"/>
              </a:rPr>
              <a:t>За период обучения, распространенность таких факторов </a:t>
            </a:r>
            <a:r>
              <a:rPr lang="ru-RU" b="1">
                <a:solidFill>
                  <a:srgbClr val="A50021"/>
                </a:solidFill>
                <a:cs typeface="+mn-cs"/>
              </a:rPr>
              <a:t>значительно возрастает: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352800" y="2514600"/>
            <a:ext cx="2743200" cy="1333500"/>
          </a:xfrm>
          <a:prstGeom prst="rect">
            <a:avLst/>
          </a:prstGeom>
          <a:solidFill>
            <a:srgbClr val="FFFDD5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cs typeface="+mn-cs"/>
              </a:rPr>
              <a:t>гипокинезия, преобладание статического компонента деятельности над динамическим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324600" y="2590800"/>
            <a:ext cx="2514600" cy="355600"/>
          </a:xfrm>
          <a:prstGeom prst="rect">
            <a:avLst/>
          </a:prstGeom>
          <a:solidFill>
            <a:srgbClr val="FFFDD5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cs typeface="+mn-cs"/>
              </a:rPr>
              <a:t>дефицит ночного сна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324600" y="3124200"/>
            <a:ext cx="2590800" cy="600075"/>
          </a:xfrm>
          <a:prstGeom prst="rect">
            <a:avLst/>
          </a:prstGeom>
          <a:solidFill>
            <a:srgbClr val="FFFDD5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cs typeface="+mn-cs"/>
              </a:rPr>
              <a:t>нерациональное («нездоровое») питание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40386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3366"/>
                </a:solidFill>
                <a:cs typeface="+mn-cs"/>
              </a:rPr>
              <a:t>Серьезная медико-социальная проблема: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4724400"/>
            <a:ext cx="35052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600">
                <a:cs typeface="+mn-cs"/>
              </a:rPr>
              <a:t> высокая распространенность курения,</a:t>
            </a:r>
          </a:p>
          <a:p>
            <a:pPr>
              <a:buFontTx/>
              <a:buChar char="•"/>
              <a:defRPr/>
            </a:pPr>
            <a:r>
              <a:rPr lang="ru-RU" sz="1600">
                <a:cs typeface="+mn-cs"/>
              </a:rPr>
              <a:t> высокая распространенность употребления алкоголя среди учащихся средней и старшей школы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810000" y="4114800"/>
            <a:ext cx="5334000" cy="825500"/>
          </a:xfrm>
          <a:prstGeom prst="rect">
            <a:avLst/>
          </a:prstGeom>
          <a:solidFill>
            <a:srgbClr val="FFF8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cs typeface="+mn-cs"/>
              </a:rPr>
              <a:t>Отмечается </a:t>
            </a:r>
            <a:r>
              <a:rPr lang="ru-RU" sz="1600" b="1">
                <a:solidFill>
                  <a:srgbClr val="A50021"/>
                </a:solidFill>
                <a:cs typeface="+mn-cs"/>
              </a:rPr>
              <a:t>низкая информированность</a:t>
            </a:r>
            <a:r>
              <a:rPr lang="ru-RU" sz="1600">
                <a:cs typeface="+mn-cs"/>
              </a:rPr>
              <a:t> подростков в отношении факторов, негативно влияющих на здоровье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810000" y="5181600"/>
            <a:ext cx="5029200" cy="13239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cs typeface="+mn-cs"/>
              </a:rPr>
              <a:t>В пубертатный период </a:t>
            </a:r>
            <a:r>
              <a:rPr lang="ru-RU" sz="1600" b="1">
                <a:solidFill>
                  <a:srgbClr val="006600"/>
                </a:solidFill>
                <a:cs typeface="+mn-cs"/>
              </a:rPr>
              <a:t>образ жизни</a:t>
            </a:r>
            <a:r>
              <a:rPr lang="ru-RU" sz="1600">
                <a:cs typeface="+mn-cs"/>
              </a:rPr>
              <a:t> может оказать особенно интенсивное воздействие на состояние здоровья подростка, что обусловлено крайне высокой экосенситивностью этого периода онтогенеза.</a:t>
            </a:r>
          </a:p>
        </p:txBody>
      </p:sp>
      <p:pic>
        <p:nvPicPr>
          <p:cNvPr id="16396" name="Picture 19" descr="narushenniya-rezhim-sna-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057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38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азвание 1"/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9144000" cy="895350"/>
          </a:xfrm>
          <a:ln cap="flat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>
              <a:defRPr/>
            </a:pPr>
            <a:r>
              <a:rPr kumimoji="0" lang="ru-RU" sz="2600" b="1" smtClean="0">
                <a:solidFill>
                  <a:srgbClr val="003366"/>
                </a:solidFill>
                <a:cs typeface="+mj-cs"/>
              </a:rPr>
              <a:t>Особенности факторов риска НИЗ подростков </a:t>
            </a:r>
            <a:br>
              <a:rPr kumimoji="0" lang="ru-RU" sz="2600" b="1" smtClean="0">
                <a:solidFill>
                  <a:srgbClr val="003366"/>
                </a:solidFill>
                <a:cs typeface="+mj-cs"/>
              </a:rPr>
            </a:br>
            <a:r>
              <a:rPr kumimoji="0" lang="ru-RU" sz="2600" b="1" smtClean="0">
                <a:solidFill>
                  <a:srgbClr val="003366"/>
                </a:solidFill>
                <a:cs typeface="+mj-cs"/>
              </a:rPr>
              <a:t>в образовательных организациях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" y="1546225"/>
            <a:ext cx="4572000" cy="1577975"/>
          </a:xfrm>
          <a:prstGeom prst="rect">
            <a:avLst/>
          </a:prstGeom>
          <a:solidFill>
            <a:srgbClr val="FFF8F7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cs typeface="+mn-cs"/>
              </a:rPr>
              <a:t>- высокие темпы роста, </a:t>
            </a:r>
          </a:p>
          <a:p>
            <a:pPr>
              <a:defRPr/>
            </a:pPr>
            <a:r>
              <a:rPr lang="ru-RU" sz="1600">
                <a:cs typeface="+mn-cs"/>
              </a:rPr>
              <a:t>- гормональный дисбаланс, </a:t>
            </a:r>
          </a:p>
          <a:p>
            <a:pPr>
              <a:defRPr/>
            </a:pPr>
            <a:r>
              <a:rPr lang="ru-RU" sz="1600">
                <a:cs typeface="+mn-cs"/>
              </a:rPr>
              <a:t>- нервное и эмоциональное напряжение, </a:t>
            </a:r>
          </a:p>
          <a:p>
            <a:pPr>
              <a:defRPr/>
            </a:pPr>
            <a:r>
              <a:rPr lang="ru-RU" sz="1600">
                <a:cs typeface="+mn-cs"/>
              </a:rPr>
              <a:t>- стрессы, связанные с интенсификацией учебного процесса и сменой жизненных этапов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1763" y="1243013"/>
            <a:ext cx="3101975" cy="35560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cs typeface="+mn-cs"/>
              </a:rPr>
              <a:t>В этот период наблюдаются</a:t>
            </a:r>
          </a:p>
        </p:txBody>
      </p:sp>
      <p:pic>
        <p:nvPicPr>
          <p:cNvPr id="17412" name="Picture 6" descr="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5052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276600"/>
            <a:ext cx="45720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cs typeface="+mn-cs"/>
              </a:rPr>
              <a:t>К факторам, негативно влияющим на состояние здоровья, также относят и др. </a:t>
            </a:r>
            <a:r>
              <a:rPr lang="ru-RU" sz="1600" b="1">
                <a:solidFill>
                  <a:srgbClr val="A50021"/>
                </a:solidFill>
                <a:cs typeface="+mn-cs"/>
              </a:rPr>
              <a:t>биологические факторы риска</a:t>
            </a:r>
            <a:r>
              <a:rPr lang="ru-RU" sz="1600">
                <a:cs typeface="+mn-cs"/>
              </a:rPr>
              <a:t>, среди которых наибольшее значение в подростковом возрасте имеют отклонения в физическом развитии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57800" y="3581400"/>
            <a:ext cx="3403600" cy="355600"/>
          </a:xfrm>
          <a:prstGeom prst="rect">
            <a:avLst/>
          </a:prstGeom>
          <a:solidFill>
            <a:srgbClr val="FFFDD5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cs typeface="+mn-cs"/>
              </a:rPr>
              <a:t>дефицит, избыток массы тела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257800" y="4267200"/>
            <a:ext cx="3505200" cy="355600"/>
          </a:xfrm>
          <a:prstGeom prst="rect">
            <a:avLst/>
          </a:prstGeom>
          <a:solidFill>
            <a:srgbClr val="FFFDD5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cs typeface="+mn-cs"/>
              </a:rPr>
              <a:t>замедленное половое созревание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572000" y="3733800"/>
            <a:ext cx="6096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572000" y="4419600"/>
            <a:ext cx="6096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2400" y="4895850"/>
            <a:ext cx="8839200" cy="590550"/>
          </a:xfrm>
          <a:prstGeom prst="rect">
            <a:avLst/>
          </a:prstGeom>
          <a:noFill/>
          <a:ln w="9525">
            <a:solidFill>
              <a:srgbClr val="003366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6600"/>
                </a:solidFill>
                <a:cs typeface="+mn-cs"/>
              </a:rPr>
              <a:t>Своевременное выявление</a:t>
            </a:r>
            <a:r>
              <a:rPr lang="ru-RU" sz="1600">
                <a:cs typeface="+mn-cs"/>
              </a:rPr>
              <a:t> биологических факторов риска среди подростков позволит снизить риск формирования, связанных с ними отклонений в состоянии здоровья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5638800"/>
            <a:ext cx="9144000" cy="915988"/>
          </a:xfrm>
          <a:prstGeom prst="rect">
            <a:avLst/>
          </a:prstGeom>
          <a:solidFill>
            <a:srgbClr val="F3FF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3366"/>
                </a:solidFill>
                <a:cs typeface="+mn-cs"/>
              </a:rPr>
              <a:t>Профилактика неинфекционных заболеваний</a:t>
            </a:r>
            <a:r>
              <a:rPr lang="ru-RU">
                <a:cs typeface="+mn-cs"/>
              </a:rPr>
              <a:t> среди школьников представляет собой важную медико-социальную задачу и предусматривает различные уровни и направления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143572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066800"/>
            <a:ext cx="8686800" cy="381000"/>
          </a:xfrm>
        </p:spPr>
        <p:txBody>
          <a:bodyPr/>
          <a:lstStyle/>
          <a:p>
            <a:pPr>
              <a:defRPr/>
            </a:pPr>
            <a:r>
              <a:rPr kumimoji="0" lang="ru-RU" sz="2800" smtClean="0">
                <a:solidFill>
                  <a:schemeClr val="hlink"/>
                </a:solidFill>
                <a:cs typeface="+mj-cs"/>
              </a:rPr>
              <a:t> </a:t>
            </a:r>
            <a:endParaRPr kumimoji="0" lang="ru-RU" sz="2400" smtClean="0">
              <a:solidFill>
                <a:schemeClr val="hlink"/>
              </a:solidFill>
              <a:cs typeface="+mj-cs"/>
            </a:endParaRPr>
          </a:p>
        </p:txBody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0964495"/>
              </p:ext>
            </p:extLst>
          </p:nvPr>
        </p:nvGraphicFramePr>
        <p:xfrm>
          <a:off x="152400" y="1143000"/>
          <a:ext cx="87407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Диаграмма" r:id="rId4" imgW="8864600" imgH="5549900" progId="MSGraph.Chart.8">
                  <p:embed followColorScheme="full"/>
                </p:oleObj>
              </mc:Choice>
              <mc:Fallback>
                <p:oleObj name="Диаграмма" r:id="rId4" imgW="8864600" imgH="5549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87407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9388" y="76200"/>
            <a:ext cx="8785225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20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20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Распространенность курения и употребления алкогольных напитков среди школьников 1-11 классов общеобразовательных школ сельских поселений и студентов ВоГУ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48000" y="6597650"/>
            <a:ext cx="350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200" b="1" dirty="0"/>
              <a:t>Корреляционная связь курения подростков с отдельными изменениями на ЭКГ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5877273"/>
            <a:ext cx="9144000" cy="9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(источник: Баранов А.А., Кучма В.Р. «Новые возможности профилактической медицины в решении проблем здоровья детей и подростков в России», М. ГЭОТАР – Медиа, 2006 г., стр. </a:t>
            </a:r>
            <a:r>
              <a:rPr lang="ru-RU" sz="1800" dirty="0" smtClean="0"/>
              <a:t>25  </a:t>
            </a:r>
            <a:r>
              <a:rPr lang="ru-RU" sz="1800" dirty="0"/>
              <a:t>) </a:t>
            </a:r>
          </a:p>
          <a:p>
            <a:endParaRPr lang="ru-RU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37" y="1510781"/>
            <a:ext cx="7132938" cy="40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6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3200" b="1" dirty="0"/>
              <a:t>Корреляционная связь употребления алкоголя подростками с отдельными изменениями на ЭКГ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5661248"/>
            <a:ext cx="9144000" cy="120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(источник: Баранов А.А., Кучма В.Р. «Новые возможности профилактической медицины в решении проблем здоровья детей и подростков в России», М. ГЭОТАР – Медиа, 2006 г., стр. 25  ) </a:t>
            </a:r>
          </a:p>
          <a:p>
            <a:endParaRPr lang="ru-R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30" y="1412775"/>
            <a:ext cx="6794417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1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2000">
                <a:solidFill>
                  <a:schemeClr val="bg1"/>
                </a:solidFill>
              </a:rPr>
              <a:t>Р</a:t>
            </a:r>
            <a:r>
              <a:rPr kumimoji="0" lang="ru-RU" sz="2000">
                <a:solidFill>
                  <a:schemeClr val="bg1"/>
                </a:solidFill>
                <a:latin typeface="Verdana" charset="0"/>
              </a:rPr>
              <a:t>аспространённость факторов риска среди детей, обследованных в </a:t>
            </a:r>
            <a:r>
              <a:rPr kumimoji="0" lang="ru-RU" sz="2000">
                <a:solidFill>
                  <a:schemeClr val="bg1"/>
                </a:solidFill>
              </a:rPr>
              <a:t>ЦЗ</a:t>
            </a:r>
            <a:r>
              <a:rPr kumimoji="0" lang="ru-RU" sz="2000">
                <a:solidFill>
                  <a:schemeClr val="bg1"/>
                </a:solidFill>
                <a:latin typeface="Verdana" charset="0"/>
              </a:rPr>
              <a:t> </a:t>
            </a:r>
            <a:r>
              <a:rPr kumimoji="0" lang="ru-RU" sz="2000">
                <a:solidFill>
                  <a:schemeClr val="bg1"/>
                </a:solidFill>
              </a:rPr>
              <a:t>В</a:t>
            </a:r>
            <a:r>
              <a:rPr kumimoji="0" lang="ru-RU" sz="2000">
                <a:solidFill>
                  <a:schemeClr val="bg1"/>
                </a:solidFill>
                <a:latin typeface="Verdana" charset="0"/>
              </a:rPr>
              <a:t>ологодской области в 2014 году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64160" y="1072981"/>
            <a:ext cx="8087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2800" u="sng" dirty="0">
                <a:solidFill>
                  <a:srgbClr val="003366"/>
                </a:solidFill>
                <a:latin typeface="Times New Roman" charset="0"/>
              </a:rPr>
              <a:t>Всего прошли обследование</a:t>
            </a:r>
            <a:r>
              <a:rPr kumimoji="0" lang="ru-RU" sz="2800" b="1" u="sng" dirty="0">
                <a:solidFill>
                  <a:srgbClr val="003366"/>
                </a:solidFill>
                <a:latin typeface="Times New Roman" charset="0"/>
              </a:rPr>
              <a:t> </a:t>
            </a:r>
            <a:r>
              <a:rPr kumimoji="0" lang="ru-RU" sz="2800" u="sng" dirty="0">
                <a:solidFill>
                  <a:srgbClr val="003366"/>
                </a:solidFill>
                <a:latin typeface="Times New Roman" charset="0"/>
              </a:rPr>
              <a:t>–</a:t>
            </a:r>
            <a:r>
              <a:rPr kumimoji="0" lang="ru-RU" sz="2800" b="1" u="sng" dirty="0">
                <a:solidFill>
                  <a:srgbClr val="003366"/>
                </a:solidFill>
                <a:latin typeface="Times New Roman" charset="0"/>
              </a:rPr>
              <a:t> 8942 человека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514600" y="1752600"/>
            <a:ext cx="3886200" cy="630238"/>
          </a:xfrm>
          <a:prstGeom prst="rect">
            <a:avLst/>
          </a:prstGeom>
          <a:solidFill>
            <a:srgbClr val="FFECD9"/>
          </a:solidFill>
          <a:ln w="19050">
            <a:solidFill>
              <a:srgbClr val="A5002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800" b="1">
                <a:latin typeface="Times New Roman" charset="0"/>
              </a:rPr>
              <a:t>Сердечно-сосудистые риски</a:t>
            </a:r>
            <a:r>
              <a:rPr kumimoji="0" lang="ru-RU" sz="1600">
                <a:latin typeface="Times New Roman" charset="0"/>
              </a:rPr>
              <a:t> </a:t>
            </a:r>
          </a:p>
          <a:p>
            <a:pPr algn="ctr"/>
            <a:r>
              <a:rPr kumimoji="0" lang="ru-RU" sz="1600" b="1">
                <a:solidFill>
                  <a:srgbClr val="A50021"/>
                </a:solidFill>
                <a:latin typeface="Times New Roman" charset="0"/>
              </a:rPr>
              <a:t>16,6%</a:t>
            </a:r>
            <a:r>
              <a:rPr kumimoji="0" lang="ru-RU" sz="1600">
                <a:latin typeface="Times New Roman" charset="0"/>
              </a:rPr>
              <a:t> (1482 чел.)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514600" y="2667000"/>
            <a:ext cx="3886200" cy="630238"/>
          </a:xfrm>
          <a:prstGeom prst="rect">
            <a:avLst/>
          </a:prstGeom>
          <a:solidFill>
            <a:srgbClr val="EBFFFF"/>
          </a:solidFill>
          <a:ln w="19050">
            <a:solidFill>
              <a:srgbClr val="003366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800" b="1">
                <a:latin typeface="Times New Roman" charset="0"/>
              </a:rPr>
              <a:t>Ожирение</a:t>
            </a:r>
          </a:p>
          <a:p>
            <a:pPr algn="ctr"/>
            <a:r>
              <a:rPr kumimoji="0" lang="ru-RU" sz="1600">
                <a:latin typeface="Times New Roman" charset="0"/>
              </a:rPr>
              <a:t> </a:t>
            </a:r>
            <a:r>
              <a:rPr kumimoji="0" lang="ru-RU" sz="1600" b="1">
                <a:solidFill>
                  <a:srgbClr val="A50021"/>
                </a:solidFill>
                <a:latin typeface="Times New Roman" charset="0"/>
              </a:rPr>
              <a:t>16,0%</a:t>
            </a:r>
            <a:r>
              <a:rPr kumimoji="0" lang="ru-RU" sz="1600">
                <a:latin typeface="Times New Roman" charset="0"/>
              </a:rPr>
              <a:t> (1428 чел.)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514600" y="3581400"/>
            <a:ext cx="3886200" cy="720725"/>
          </a:xfrm>
          <a:prstGeom prst="rect">
            <a:avLst/>
          </a:prstGeom>
          <a:solidFill>
            <a:srgbClr val="FFECD9"/>
          </a:solidFill>
          <a:ln w="19050">
            <a:solidFill>
              <a:srgbClr val="A5002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b="1">
                <a:latin typeface="Times New Roman" charset="0"/>
              </a:rPr>
              <a:t>Курение</a:t>
            </a:r>
          </a:p>
          <a:p>
            <a:pPr algn="ctr"/>
            <a:r>
              <a:rPr kumimoji="0" lang="ru-RU" sz="1600" b="1">
                <a:solidFill>
                  <a:srgbClr val="A50021"/>
                </a:solidFill>
                <a:latin typeface="Times New Roman" charset="0"/>
              </a:rPr>
              <a:t>12,9%</a:t>
            </a:r>
            <a:r>
              <a:rPr kumimoji="0" lang="ru-RU" sz="1600">
                <a:latin typeface="Times New Roman" charset="0"/>
              </a:rPr>
              <a:t> (1150 чел.)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514600" y="4572000"/>
            <a:ext cx="3886200" cy="630238"/>
          </a:xfrm>
          <a:prstGeom prst="rect">
            <a:avLst/>
          </a:prstGeom>
          <a:solidFill>
            <a:srgbClr val="EBFFFF"/>
          </a:solidFill>
          <a:ln w="19050">
            <a:solidFill>
              <a:srgbClr val="003366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800" b="1">
                <a:latin typeface="Times New Roman" charset="0"/>
              </a:rPr>
              <a:t>Низкая физическая активность</a:t>
            </a:r>
          </a:p>
          <a:p>
            <a:pPr algn="ctr"/>
            <a:r>
              <a:rPr kumimoji="0" lang="ru-RU" sz="1600">
                <a:latin typeface="Times New Roman" charset="0"/>
              </a:rPr>
              <a:t> </a:t>
            </a:r>
            <a:r>
              <a:rPr kumimoji="0" lang="ru-RU" sz="1600" b="1">
                <a:solidFill>
                  <a:srgbClr val="A50021"/>
                </a:solidFill>
                <a:latin typeface="Times New Roman" charset="0"/>
              </a:rPr>
              <a:t>34,8%</a:t>
            </a:r>
            <a:r>
              <a:rPr kumimoji="0" lang="ru-RU" sz="1600">
                <a:latin typeface="Times New Roman" charset="0"/>
              </a:rPr>
              <a:t> (3112 чел.)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514600" y="5562600"/>
            <a:ext cx="3886200" cy="630238"/>
          </a:xfrm>
          <a:prstGeom prst="rect">
            <a:avLst/>
          </a:prstGeom>
          <a:solidFill>
            <a:srgbClr val="FFECD9"/>
          </a:solidFill>
          <a:ln w="19050">
            <a:solidFill>
              <a:srgbClr val="A5002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800" b="1">
                <a:latin typeface="Times New Roman" charset="0"/>
              </a:rPr>
              <a:t>Риски сахарного диабета</a:t>
            </a:r>
          </a:p>
          <a:p>
            <a:pPr algn="ctr"/>
            <a:r>
              <a:rPr kumimoji="0" lang="ru-RU" sz="1600" b="1">
                <a:solidFill>
                  <a:srgbClr val="A50021"/>
                </a:solidFill>
                <a:latin typeface="Times New Roman" charset="0"/>
              </a:rPr>
              <a:t>1,0%</a:t>
            </a:r>
            <a:r>
              <a:rPr kumimoji="0" lang="ru-RU" sz="1600">
                <a:latin typeface="Times New Roman" charset="0"/>
              </a:rPr>
              <a:t> (93 чел.)</a:t>
            </a:r>
          </a:p>
        </p:txBody>
      </p:sp>
      <p:grpSp>
        <p:nvGrpSpPr>
          <p:cNvPr id="26632" name="Group 9"/>
          <p:cNvGrpSpPr>
            <a:grpSpLocks/>
          </p:cNvGrpSpPr>
          <p:nvPr/>
        </p:nvGrpSpPr>
        <p:grpSpPr bwMode="auto">
          <a:xfrm>
            <a:off x="1295400" y="1676400"/>
            <a:ext cx="1143000" cy="4114800"/>
            <a:chOff x="816" y="1056"/>
            <a:chExt cx="720" cy="2592"/>
          </a:xfrm>
        </p:grpSpPr>
        <p:sp>
          <p:nvSpPr>
            <p:cNvPr id="26633" name="Line 10"/>
            <p:cNvSpPr>
              <a:spLocks noChangeShapeType="1"/>
            </p:cNvSpPr>
            <p:nvPr/>
          </p:nvSpPr>
          <p:spPr bwMode="auto">
            <a:xfrm>
              <a:off x="816" y="1056"/>
              <a:ext cx="0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Line 11"/>
            <p:cNvSpPr>
              <a:spLocks noChangeShapeType="1"/>
            </p:cNvSpPr>
            <p:nvPr/>
          </p:nvSpPr>
          <p:spPr bwMode="auto">
            <a:xfrm>
              <a:off x="816" y="129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Line 12"/>
            <p:cNvSpPr>
              <a:spLocks noChangeShapeType="1"/>
            </p:cNvSpPr>
            <p:nvPr/>
          </p:nvSpPr>
          <p:spPr bwMode="auto">
            <a:xfrm>
              <a:off x="816" y="187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Line 13"/>
            <p:cNvSpPr>
              <a:spLocks noChangeShapeType="1"/>
            </p:cNvSpPr>
            <p:nvPr/>
          </p:nvSpPr>
          <p:spPr bwMode="auto">
            <a:xfrm>
              <a:off x="816" y="244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Line 14"/>
            <p:cNvSpPr>
              <a:spLocks noChangeShapeType="1"/>
            </p:cNvSpPr>
            <p:nvPr/>
          </p:nvSpPr>
          <p:spPr bwMode="auto">
            <a:xfrm>
              <a:off x="816" y="307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Line 15"/>
            <p:cNvSpPr>
              <a:spLocks noChangeShapeType="1"/>
            </p:cNvSpPr>
            <p:nvPr/>
          </p:nvSpPr>
          <p:spPr bwMode="auto">
            <a:xfrm>
              <a:off x="816" y="364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861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01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>Роль образовательных учреждений в формировании здорового образа жизни детей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0122"/>
            <a:ext cx="9144000" cy="57978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dirty="0">
                <a:solidFill>
                  <a:srgbClr val="660066"/>
                </a:solidFill>
              </a:rPr>
              <a:t>У</a:t>
            </a:r>
            <a:r>
              <a:rPr lang="ru-RU" sz="2400" dirty="0" smtClean="0">
                <a:solidFill>
                  <a:srgbClr val="660066"/>
                </a:solidFill>
              </a:rPr>
              <a:t>лучшение </a:t>
            </a:r>
            <a:r>
              <a:rPr lang="ru-RU" sz="2400" dirty="0">
                <a:solidFill>
                  <a:srgbClr val="660066"/>
                </a:solidFill>
              </a:rPr>
              <a:t>школьного  здоровья, повышение успеваемости задача не только медицинская и педагогическая а </a:t>
            </a:r>
            <a:r>
              <a:rPr lang="ru-RU" sz="2400" b="1" dirty="0" err="1">
                <a:solidFill>
                  <a:srgbClr val="660066"/>
                </a:solidFill>
              </a:rPr>
              <a:t>межсекторальная</a:t>
            </a:r>
            <a:r>
              <a:rPr lang="ru-RU" sz="2400" b="1" dirty="0">
                <a:solidFill>
                  <a:srgbClr val="660066"/>
                </a:solidFill>
              </a:rPr>
              <a:t> </a:t>
            </a:r>
            <a:r>
              <a:rPr lang="ru-RU" sz="2400" dirty="0">
                <a:solidFill>
                  <a:srgbClr val="660066"/>
                </a:solidFill>
              </a:rPr>
              <a:t>(государство, система образования, система здравоохранения, семья, сам учащийся, СМИ). </a:t>
            </a:r>
            <a:endParaRPr lang="ru-RU" sz="2400" dirty="0" smtClean="0">
              <a:solidFill>
                <a:srgbClr val="660066"/>
              </a:solidFill>
            </a:endParaRPr>
          </a:p>
          <a:p>
            <a:r>
              <a:rPr lang="ru-RU" sz="2400" dirty="0" smtClean="0"/>
              <a:t>Охрана </a:t>
            </a:r>
            <a:r>
              <a:rPr lang="ru-RU" sz="2400" dirty="0"/>
              <a:t>и укрепление здоровья школьников должна осуществляться при тесном взаимодействии служб здравоохранения и образования (школ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</a:t>
            </a:r>
            <a:r>
              <a:rPr lang="ru-RU" sz="2400" dirty="0">
                <a:solidFill>
                  <a:srgbClr val="FF0000"/>
                </a:solidFill>
              </a:rPr>
              <a:t>Школы – это идеальное место, где это можно достичь и  предложить детям медицинскую помощь и профилактические программы   (</a:t>
            </a:r>
            <a:r>
              <a:rPr lang="ru-RU" sz="2400" dirty="0" err="1">
                <a:solidFill>
                  <a:srgbClr val="FF0000"/>
                </a:solidFill>
              </a:rPr>
              <a:t>Дубровниковская</a:t>
            </a:r>
            <a:r>
              <a:rPr lang="ru-RU" sz="2400" dirty="0">
                <a:solidFill>
                  <a:srgbClr val="FF0000"/>
                </a:solidFill>
              </a:rPr>
              <a:t>  декларация о школьном здравоохранении в Европе, 15 октября 2005, Дубровник, Хорватия)</a:t>
            </a:r>
          </a:p>
          <a:p>
            <a:r>
              <a:rPr lang="ru-RU" sz="2400" dirty="0"/>
              <a:t>Для решения обозначенных  вопросов  в улучшении здоровья и успеваемости школьников  необходимо в каждой школе восстановить работу медицинских кабинетов, включить в учебно-воспитательный процесс школы психологов, обучить педагогов технологиям выявления факторов риска и их коррекции.</a:t>
            </a:r>
          </a:p>
        </p:txBody>
      </p:sp>
    </p:spTree>
    <p:extLst>
      <p:ext uri="{BB962C8B-B14F-4D97-AF65-F5344CB8AC3E}">
        <p14:creationId xmlns:p14="http://schemas.microsoft.com/office/powerpoint/2010/main" val="87010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1165</Words>
  <Application>Microsoft Macintosh PowerPoint</Application>
  <PresentationFormat>Экран (4:3)</PresentationFormat>
  <Paragraphs>193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Оформление по умолчанию</vt:lpstr>
      <vt:lpstr>Диаграмма</vt:lpstr>
      <vt:lpstr>Презентация PowerPoint</vt:lpstr>
      <vt:lpstr>Факторы риска</vt:lpstr>
      <vt:lpstr>Презентация PowerPoint</vt:lpstr>
      <vt:lpstr>Особенности факторов риска НИЗ подростков  в образовательных организациях</vt:lpstr>
      <vt:lpstr> </vt:lpstr>
      <vt:lpstr>Корреляционная связь курения подростков с отдельными изменениями на ЭКГ</vt:lpstr>
      <vt:lpstr>Корреляционная связь употребления алкоголя подростками с отдельными изменениями на ЭКГ</vt:lpstr>
      <vt:lpstr>Презентация PowerPoint</vt:lpstr>
      <vt:lpstr>Роль образовательных учреждений в формировании здорового образа жизни детей</vt:lpstr>
      <vt:lpstr>Анкетирование учителей начальной школы  по вопросу о школьных трудностях</vt:lpstr>
      <vt:lpstr>Презентация PowerPoint</vt:lpstr>
      <vt:lpstr>Частота поведенческих факторов риска  среди обследуемого контингента в %. </vt:lpstr>
      <vt:lpstr>Презентация PowerPoint</vt:lpstr>
      <vt:lpstr>Презентация PowerPoint</vt:lpstr>
      <vt:lpstr>Чем эксперты объясняют снижение  смертности  населения от ССЗ  за 20 лет наблюдения?</vt:lpstr>
      <vt:lpstr>Презентация PowerPoint</vt:lpstr>
      <vt:lpstr>Выводы </vt:lpstr>
      <vt:lpstr>Предложения   внесены в резолюцию конференции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 </dc:title>
  <dc:creator>Apple</dc:creator>
  <cp:lastModifiedBy>Apple</cp:lastModifiedBy>
  <cp:revision>38</cp:revision>
  <cp:lastPrinted>2017-02-16T03:52:31Z</cp:lastPrinted>
  <dcterms:created xsi:type="dcterms:W3CDTF">2017-01-15T03:58:29Z</dcterms:created>
  <dcterms:modified xsi:type="dcterms:W3CDTF">2017-02-17T04:09:10Z</dcterms:modified>
</cp:coreProperties>
</file>