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301" r:id="rId3"/>
    <p:sldId id="291" r:id="rId4"/>
    <p:sldId id="292" r:id="rId5"/>
    <p:sldId id="293" r:id="rId6"/>
    <p:sldId id="294" r:id="rId7"/>
    <p:sldId id="297" r:id="rId8"/>
    <p:sldId id="298" r:id="rId9"/>
    <p:sldId id="280" r:id="rId10"/>
    <p:sldId id="302" r:id="rId1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>
        <p:scale>
          <a:sx n="93" d="100"/>
          <a:sy n="93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810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11462F-0C4E-4C8C-A467-F6BF0B7BE16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84F6F-DAC3-4AEF-9B1F-668F2E65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D2DCA9-1332-4F0B-A2C4-4C43294F77A3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970E3-987A-4EC5-85D1-1F0C9F57E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12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Направления профилактической работы, соответствующие факторам риска, представлены в региональной модели по формированию культуры здорового и безопасного образа жизни в образовательных организациях, разработанной в рамках деятельности федеральной стажировочной площадки по направлению «Распространение моделей формирования культуры здорового и безопасного образа жизни обучающихся» ФЦПРО на 2011-2015 годы, работавшей в 2013-2015 годах на базе АОУ ВО ДПО «Вологодский институт развития образования».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Модель предполагает участие в этой деятельности всех субъектов образовательных отношений: обучающихся, педагогов и родителей. Непрерывная работа в этом направлении будет максимально способствовать достижению главной ее цели – увеличению доли детей и педагогов, осознанно выбирающих здоровый образ жизни.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D7EB6-245A-4778-8E1A-ABA56E0AEB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Направления профилактической работы, соответствующие факторам риска, представлены в региональной модели по формированию культуры здорового и безопасного образа жизни в образовательных организациях, разработанной в рамках деятельности федеральной стажировочной площадки по направлению «Распространение моделей формирования культуры здорового и безопасного образа жизни обучающихся» ФЦПРО на 2011-2015 годы, работавшей в 2013-2015 годах на базе АОУ ВО ДПО «Вологодский институт развития образования».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Модель предполагает участие в этой деятельности всех субъектов образовательных отношений: обучающихся, педагогов и родителей. Непрерывная работа в этом направлении будет максимально способствовать достижению главной ее цели – увеличению доли детей и педагогов, осознанно выбирающих здоровый образ жизни.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8EDF9-5585-4D7B-A66D-818D0845FF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Согласно Федерального Закона РФ «Об образовании» от 29.12.2012 г. N 273 медицинское обслуживание школьников обеспечивают органы здравоохранения. При этом образовательная организация предоставляет помещение в соответствии с санитарно-гигиеническими требованиями для работы медицинских работников. (СанПиН 2.4.2.2821-10 «Санитарно-эпидемиологические требования к условиям и организации обучения в общеобразовательных учреждениях», СанПиН 2.1.3.2630-10 «Санитарно-эпидемиологические требования к организациям, осуществляющим медицинскую деятельность»).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 результатам мониторинга медицинского  обеспечения общеобразовательных организаций, медицинские блоки (кабинеты), отвечающие требованиям СанПиН, имеются в 173 общеобразовательных организаций 28 муниципальных районов и городских округов области, что составляет 47,7% от общего количества общеобразовательных организаций. Основными причинами отсутствия медицинских блоков (кабинетов) являются:  медицинский блок (кабинет) не предусмотрен проектом; отсутствие помещения для оборудования медицинского блока (кабинета); заключение договора с ЦРБ на медицинское обслуживание ФАПом; отсутствие финансирования на оборудование медицинского блока (кабинета); несоответствие площади помещений требованиям СанПиН; отсутствие лицензии на ведение медицинского обслуживания у ряда муниципальных районов.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 2016 году медицинское обслуживание общеобразовательных организаций осуществляют 433 медицинских работника, в том числе 34 врача, что составляет 7,85% от общего количества медицинского персонала. Подавляющее большинство (более 80%) медицинских работников составляет средний медицинский персонал; младший медицинский персонала  составляет 12,01%. 94% медицинских работников осуществляют медицинское обслуживание по договору общеобразовательных организаций с учреждениями сферы здравоохранения.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385B2-C697-43F8-854A-D184F79430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Организация питания в общеобразовательных школах области осуществляется в соответствии с законами и нормативными правовыми документами</a:t>
            </a:r>
            <a:endParaRPr lang="ru-RU" sz="1050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Ежегодно проводится мониторинг «Организация питания в дневных общеобразовательных учреждениях», по данным которого в 2016-2017 учебном году охват обучающихся горячим питанием составляет 95,8% от общего числа школьников.</a:t>
            </a:r>
            <a:endParaRPr lang="ru-RU" sz="1050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образовательных организациях особое внимание уделяется вопросам формирования культуры здорового питания. На это нацелены определенные темы  предметов  «Окружающий мир», «Природоведение», «Биология», «Основы безопасности жизнедеятельности» и др., а также  программы по здоровому питанию, в том числе программа  «Разговор о правильном питании».</a:t>
            </a:r>
            <a:endParaRPr lang="ru-RU" sz="1050" dirty="0" smtClean="0">
              <a:ea typeface="Calibri"/>
              <a:cs typeface="Times New Roman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C5BFD-7E91-484D-B924-69B5E88C20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АОУ ВО ДПО «Вологодский институт развития образования» осуществляет научно-методическое сопровождение  деятельности образовательных организаций по формированию культуры здорового питания.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педагогических работников дошкольных образовательных  и общеобразовательных организаций проведены семинар «Реализация программы «Разговор о правильном питании» с участием А.Г. Макеевой, к.п.н., ведущего научного сотрудника Института возрастной физиологии РАО, руководителя программы «Разговор о правильном питании», круглый стол по обмену опытом работы  по программе «Разговор о правильном питании» (около 150 участников; ноябрь 2015 года); вебинар «Правильное питание как фактор формирования здоровья детского населения» в рамках сотрудничества АОУ ВО ДПО «Вологодский институт развития образования и БУЗ ВО «Вологодский областной центр медицинской профилактики» (около 500 слушателей – педагогических работников, представителей родительских комитетов, советов образовательных организаций области; март 2015 г., ноябрь 2016 г.); конкурсы методических разработок и детских творческих проектов в рамках программы «Разговор о правильном питании» (ежегодно).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CDD5A-D0C6-43EB-A41F-92400BB7D2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Важным шагом в работе по  профилактике риска недостаточной двигательной активности учащихся было издание приказа Минобрнауки России от 30 августа 2010 года № 889 и методических рекомендаций  о введении третьего часа физической культуры в недельный объем учебной нагрузки обучающихся общеобразовательных учреждений Российской Федерации. В настоящее время в школах области, реализующих ФГОС общего образования, третий час физической культуры проводится как в рамках учебного плана, так и во внеурочной деятельности.</a:t>
            </a:r>
          </a:p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региональном уровне осуществляются мероприятия по созданию здоровьесберегающей инфраструктуры школы, в частности, по созданию условий для занятий физической культурой. В 2014 и 2016 годах Вологодская область получила субсидии на оборудование школьных стадионов (площадок)  для занятий физкультурой и спортом. В 2016 году в эту программу вошли 19 сельских школ.</a:t>
            </a:r>
          </a:p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Указом Президента Российской Федерации от 24 марта 2014 года № 172 в области началось поэтапное внедрение физкультурно-спортивного комплекса «Готов к труду и обороне» в образовательные организации области. Были определены 30 образовательных организаций области, принимавших участие в экспериментальном этапе внедрения комплекса ГТО.</a:t>
            </a:r>
          </a:p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2016-м программа подготовки к сдаче норм ГТО введена во все школы области. А вот сдача нормативов проходила добровольно – в специально созданных центрах тестирования. </a:t>
            </a:r>
          </a:p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2016 году прошли первый зимний и второй летний областные фестивали ГТО.</a:t>
            </a:r>
          </a:p>
          <a:p>
            <a:pPr indent="449263" algn="just">
              <a:lnSpc>
                <a:spcPct val="115000"/>
              </a:lnSpc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ежегодно проводятся более 10 областных мероприятий физкультурно-спортивной и  туристско-краеведческой направленности,  которые охватывают до  40 % обучающихся.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A0440-131A-44BA-ABB6-0CCE338F91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Важнейшей задачей в работе по устранению факторов риска и формированию ценностей здорового и безопасного образа жизни в детской и молодежной среде является профилактика курения, употребления алкогольных напитков, наркотических средств и психотропных веществ.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соответствии с Приказом Министерства образования и науки РФ от 16 июня 2014 г. № 658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 и приказами Департамента образования Вологодской области в 2015 и 2016 годах проведено социально-психологическое тестирование обучающихся 8-10  классов общеобразовательных организаций и студентов 1-2-х  курсов профессиональных образовательных организаций, подведомственных Департаменту образования области. Доля обучающихся,  давших согласие  и прошедших процедуру   социально-психологического тестирования,  в 2016 году составила  89,1 %, что значительно больше, чем в 2015 году.   В целом, по данным 2016 года, количество  обучающихся  группы риска составило: в школах области (8-10 классы)  - 28,3 %;  в профессиональных образовательных организациях (1-2 курсы)   - 30,8 %.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 учетом результатов социально-психологического тестирования обучающихся корректируются программы воспитательной работы образовательных организаций.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Среди региональных профилактических мероприятий – акции «За здоровье и безопасность наших детей» и «Мы выбираем жизнь»,  Всероссийский День трезвости, мероприятия по профилактике употребления курительных смесей, Всероссийский Интернет-урок «Профилактика наркомании в образовательной среде», областная кампания «Пространство без табачного дыма»,  в рамках которой проведены акция «Образовательная организация, свободная от табачного дыма», конкурс видеороликов (социальная реклама) «Я не курю! Я выбираю здоровье», акция «Куришь? Проверь свои легкие!» и другие.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этих мероприятиях участвовали обучающиеся большинства общеобразовательных и профессиональных образовательных организаций, их родители, педагогические работники, сотрудники УМВД России по Вологодской области, инспекторы ОПДН, сотрудники наркополиции,  участковые уполномоченные, наркологи-психиатры областного наркодиспансера, специалисты областного центра профилактики СПИДа, медицинские работники образовательных организаций, другие представители учреждений здравоохранения, инспекторы по делам несовершеннолетних, студенты вузов, находящиеся на практике.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CC4F0-7367-41FC-82AD-97DFADEDA9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33E3B-9986-49DA-B42B-1181509831C0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95C7-7411-4DC6-A294-5458CEF3963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F602-2848-488C-8853-EB2ED727C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D61E-4907-4C9C-8696-4401C96783F6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27D2-AE7C-4C53-8367-1B8754394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0224-AA41-48DC-BF43-3DFE07F8E82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BA6-56F4-4475-B5CE-D9AE9BF4F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3203-9809-4E2D-B9E9-EA492334E726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C79A-0E62-4D1F-AA54-E9C7AA6DD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276D-0BB4-45D1-9F5E-4E191127986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5267-AC52-4B9F-9AAA-F870A02B0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0EB8-7295-4BB6-9903-84C5F3FBC9CD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446-6452-41F6-A8D8-801A01510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BA20-1149-4B18-8FA2-C5BA2650CEB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590E-69F8-4FE3-ADDC-DADB25BE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978A-40C7-4A8B-BC9A-BEA295ED286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9B54-3D28-427E-BFA5-B7855D98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EC13-5EB3-4CF1-9CF2-B62535C91F8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04E-13ED-45C9-B5FF-5D8F1A8CD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DF9D-664B-469A-85B1-19BF4D985FB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546D-C0D9-45E8-93D8-4511A949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B66-A233-4A1A-88FC-204665EA33F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6810-6403-45E2-B96E-26C7D1F9F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A7642-CA9A-4806-845F-62A753BAA6F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69AAB-C46F-4EC9-8437-3ADA6976A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подложка_светл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 descr="логотип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938"/>
            <a:ext cx="1439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58888" y="115888"/>
            <a:ext cx="6049962" cy="1046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>
                <a:solidFill>
                  <a:srgbClr val="003366"/>
                </a:solidFill>
                <a:cs typeface="Arial" charset="0"/>
              </a:rPr>
              <a:t>Автономное образовательное учреждение Вологодской области </a:t>
            </a:r>
            <a:br>
              <a:rPr lang="ru-RU" sz="1400">
                <a:solidFill>
                  <a:srgbClr val="003366"/>
                </a:solidFill>
                <a:cs typeface="Arial" charset="0"/>
              </a:rPr>
            </a:br>
            <a:r>
              <a:rPr lang="ru-RU" sz="1400">
                <a:solidFill>
                  <a:srgbClr val="003366"/>
                </a:solidFill>
                <a:cs typeface="Arial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>
                <a:solidFill>
                  <a:srgbClr val="003366"/>
                </a:solidFill>
                <a:cs typeface="Arial" charset="0"/>
              </a:rPr>
              <a:t>(повышения квалификации) специалистов</a:t>
            </a:r>
            <a:r>
              <a:rPr lang="ru-RU" sz="1600" b="1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algn="ctr"/>
            <a:r>
              <a:rPr lang="en-US" b="1">
                <a:solidFill>
                  <a:srgbClr val="003366"/>
                </a:solidFill>
                <a:cs typeface="Arial" charset="0"/>
              </a:rPr>
              <a:t>«</a:t>
            </a:r>
            <a:r>
              <a:rPr lang="ru-RU" b="1">
                <a:solidFill>
                  <a:srgbClr val="003366"/>
                </a:solidFill>
                <a:cs typeface="Arial" charset="0"/>
              </a:rPr>
              <a:t>Вологодский институт развития образования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»</a:t>
            </a:r>
            <a:endParaRPr lang="ru-RU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5365" name="Line 15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611188" y="6381750"/>
            <a:ext cx="788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cs typeface="Arial" charset="0"/>
              </a:rPr>
              <a:t>Вологда 2017 год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0" y="46434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66"/>
                </a:solidFill>
                <a:cs typeface="Arial" charset="0"/>
              </a:rPr>
              <a:t>М.А. Углицкая</a:t>
            </a:r>
            <a:r>
              <a:rPr lang="ru-RU" b="1">
                <a:solidFill>
                  <a:srgbClr val="000066"/>
                </a:solidFill>
                <a:cs typeface="Arial" charset="0"/>
              </a:rPr>
              <a:t>,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заведующий лабораторией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 воспитания и социализации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 АОУ ВО ДПО «ВИРО», 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к.п.н., доцент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2205038"/>
            <a:ext cx="8207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Снижение влияния факторов риска неинфекционных заболеваний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образовательных организациях Вологодской области в контексте формирования культуры здорового и безопасного образа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4" descr="подложка_светл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логотип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938"/>
            <a:ext cx="14398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1258888" y="115888"/>
            <a:ext cx="6049962" cy="1046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>
                <a:solidFill>
                  <a:srgbClr val="003366"/>
                </a:solidFill>
                <a:cs typeface="Arial" charset="0"/>
              </a:rPr>
              <a:t>Автономное образовательное учреждение Вологодской области </a:t>
            </a:r>
            <a:br>
              <a:rPr lang="ru-RU" sz="1400">
                <a:solidFill>
                  <a:srgbClr val="003366"/>
                </a:solidFill>
                <a:cs typeface="Arial" charset="0"/>
              </a:rPr>
            </a:br>
            <a:r>
              <a:rPr lang="ru-RU" sz="1400">
                <a:solidFill>
                  <a:srgbClr val="003366"/>
                </a:solidFill>
                <a:cs typeface="Arial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>
                <a:solidFill>
                  <a:srgbClr val="003366"/>
                </a:solidFill>
                <a:cs typeface="Arial" charset="0"/>
              </a:rPr>
              <a:t>(повышения квалификации) специалистов</a:t>
            </a:r>
            <a:r>
              <a:rPr lang="ru-RU" sz="1600" b="1">
                <a:solidFill>
                  <a:srgbClr val="003366"/>
                </a:solidFill>
                <a:cs typeface="Arial" charset="0"/>
              </a:rPr>
              <a:t> </a:t>
            </a:r>
          </a:p>
          <a:p>
            <a:pPr algn="ctr"/>
            <a:r>
              <a:rPr lang="en-US" b="1">
                <a:solidFill>
                  <a:srgbClr val="003366"/>
                </a:solidFill>
                <a:cs typeface="Arial" charset="0"/>
              </a:rPr>
              <a:t>«</a:t>
            </a:r>
            <a:r>
              <a:rPr lang="ru-RU" b="1">
                <a:solidFill>
                  <a:srgbClr val="003366"/>
                </a:solidFill>
                <a:cs typeface="Arial" charset="0"/>
              </a:rPr>
              <a:t>Вологодский институт развития образования</a:t>
            </a:r>
            <a:r>
              <a:rPr lang="en-US" b="1">
                <a:solidFill>
                  <a:srgbClr val="003366"/>
                </a:solidFill>
                <a:cs typeface="Arial" charset="0"/>
              </a:rPr>
              <a:t>»</a:t>
            </a:r>
            <a:endParaRPr lang="ru-RU" b="1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4820" name="Line 9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4821" name="Line 15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611188" y="6381750"/>
            <a:ext cx="788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cs typeface="Arial" charset="0"/>
              </a:rPr>
              <a:t>Вологда 2017 год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0" y="46434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66"/>
                </a:solidFill>
                <a:cs typeface="Arial" charset="0"/>
              </a:rPr>
              <a:t>М.А. Углицкая</a:t>
            </a:r>
            <a:r>
              <a:rPr lang="ru-RU" b="1">
                <a:solidFill>
                  <a:srgbClr val="000066"/>
                </a:solidFill>
                <a:cs typeface="Arial" charset="0"/>
              </a:rPr>
              <a:t>,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заведующий лабораторией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 воспитания и социализации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 АОУ ВО ДПО «ВИРО», </a:t>
            </a:r>
          </a:p>
          <a:p>
            <a:pPr algn="r"/>
            <a:r>
              <a:rPr lang="ru-RU" b="1">
                <a:solidFill>
                  <a:srgbClr val="000066"/>
                </a:solidFill>
                <a:cs typeface="Arial" charset="0"/>
              </a:rPr>
              <a:t>к.п.н., доцент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2205038"/>
            <a:ext cx="8207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Снижение влияния факторов риска неинфекционных заболеваний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образовательных организациях Вологодской области в контексте формирования культуры здорового и безопасного образа жизни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3"/>
          <p:cNvGrpSpPr>
            <a:grpSpLocks/>
          </p:cNvGrpSpPr>
          <p:nvPr/>
        </p:nvGrpSpPr>
        <p:grpSpPr bwMode="auto">
          <a:xfrm>
            <a:off x="-19050" y="131763"/>
            <a:ext cx="9144000" cy="6872287"/>
            <a:chOff x="0" y="0"/>
            <a:chExt cx="9144000" cy="6872068"/>
          </a:xfrm>
        </p:grpSpPr>
        <p:pic>
          <p:nvPicPr>
            <p:cNvPr id="18443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282575" y="1200150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cs typeface="Arial" charset="0"/>
              </a:rPr>
              <a:t>C</a:t>
            </a:r>
            <a:r>
              <a:rPr lang="ru-RU" sz="2000" b="1">
                <a:solidFill>
                  <a:srgbClr val="FF0000"/>
                </a:solidFill>
                <a:cs typeface="Arial" charset="0"/>
              </a:rPr>
              <a:t>тажировочная площадка по направлению </a:t>
            </a:r>
            <a:endParaRPr lang="en-US" sz="2000" b="1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2000" b="1">
                <a:solidFill>
                  <a:srgbClr val="FF0000"/>
                </a:solidFill>
                <a:cs typeface="Arial" charset="0"/>
              </a:rPr>
              <a:t>«Распространение моделей формирования культуры здорового и безопасного образа жизни обучающихся»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cs typeface="Arial" charset="0"/>
              </a:rPr>
              <a:t>2013-2015 гг.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492250"/>
            <a:ext cx="878522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598"/>
              </a:spcAft>
              <a:defRPr/>
            </a:pPr>
            <a:r>
              <a:rPr lang="ru-RU" sz="1400" kern="1400" dirty="0">
                <a:solidFill>
                  <a:srgbClr val="000000"/>
                </a:solidFill>
                <a:latin typeface="Franklin Gothic Book"/>
              </a:rPr>
              <a:t> 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2636838"/>
            <a:ext cx="84264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АОУ ВО ДПО «Вологодский институт развития образования»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 базовых образовательных организаций</a:t>
            </a:r>
          </a:p>
          <a:p>
            <a:pPr algn="ctr" eaLnBrk="0" hangingPunct="0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Результаты: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Разработка модели формирования культуры здорового и безопасного образа жизни;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Повышение квалификации 250 руководящих и педагогических работников;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Приобретение оборудования для </a:t>
            </a:r>
            <a:r>
              <a:rPr lang="ru-RU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деятельности;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Издание 10 методических пособий и сборников, в том числе из опыта работы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3" y="5273675"/>
            <a:ext cx="10429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1263" y="5238750"/>
            <a:ext cx="104933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1463" y="5251450"/>
            <a:ext cx="10429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5238750"/>
            <a:ext cx="10302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5238750"/>
            <a:ext cx="10302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3"/>
          <p:cNvGrpSpPr>
            <a:grpSpLocks/>
          </p:cNvGrpSpPr>
          <p:nvPr/>
        </p:nvGrpSpPr>
        <p:grpSpPr bwMode="auto">
          <a:xfrm>
            <a:off x="0" y="0"/>
            <a:ext cx="9144000" cy="6872288"/>
            <a:chOff x="0" y="0"/>
            <a:chExt cx="9144000" cy="6872068"/>
          </a:xfrm>
        </p:grpSpPr>
        <p:pic>
          <p:nvPicPr>
            <p:cNvPr id="20486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490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908050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профилактической работы в контексте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формирования культуры здорового и безопасного образа жизни обучающихся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107950" y="1492250"/>
            <a:ext cx="87852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b="1">
                <a:solidFill>
                  <a:srgbClr val="00269A"/>
                </a:solidFill>
                <a:latin typeface="Times New Roman" pitchFamily="18" charset="0"/>
              </a:rPr>
              <a:t>Формирование культуры здорового питания:</a:t>
            </a:r>
            <a:endParaRPr lang="ru-RU" sz="1600" b="1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- реализация модульной программы </a:t>
            </a: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«Разговор о правильном питании»; </a:t>
            </a:r>
            <a:endParaRPr lang="ru-RU" sz="1600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- ежегодный мониторинг организации школьного</a:t>
            </a: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питания </a:t>
            </a:r>
          </a:p>
          <a:p>
            <a:pPr marL="285750" indent="-285750">
              <a:lnSpc>
                <a:spcPct val="150000"/>
              </a:lnSpc>
            </a:pPr>
            <a:endParaRPr lang="en-US" sz="1600">
              <a:solidFill>
                <a:srgbClr val="00269A"/>
              </a:solidFill>
              <a:latin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>
                <a:solidFill>
                  <a:srgbClr val="00269A"/>
                </a:solidFill>
                <a:latin typeface="Times New Roman" pitchFamily="18" charset="0"/>
              </a:rPr>
              <a:t>C</a:t>
            </a:r>
            <a:r>
              <a:rPr lang="ru-RU" sz="1600" b="1">
                <a:solidFill>
                  <a:srgbClr val="00269A"/>
                </a:solidFill>
                <a:latin typeface="Times New Roman" pitchFamily="18" charset="0"/>
              </a:rPr>
              <a:t>оздание условий для профилактики и оздоровления, </a:t>
            </a:r>
          </a:p>
          <a:p>
            <a:pPr marL="285750" indent="-285750">
              <a:buFont typeface="Arial" charset="0"/>
              <a:buNone/>
            </a:pPr>
            <a:r>
              <a:rPr lang="ru-RU" sz="1600" b="1">
                <a:solidFill>
                  <a:srgbClr val="00269A"/>
                </a:solidFill>
                <a:latin typeface="Times New Roman" pitchFamily="18" charset="0"/>
              </a:rPr>
              <a:t>в т.ч. занятий физкультурой и спортом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ru-RU" sz="1600" b="1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b="1">
                <a:solidFill>
                  <a:srgbClr val="00269A"/>
                </a:solidFill>
                <a:latin typeface="Times New Roman" pitchFamily="18" charset="0"/>
              </a:rPr>
              <a:t>Профилактика алкоголизма и наркомании, </a:t>
            </a:r>
          </a:p>
          <a:p>
            <a:pPr marL="285750" indent="-285750">
              <a:lnSpc>
                <a:spcPct val="150000"/>
              </a:lnSpc>
            </a:pPr>
            <a:r>
              <a:rPr lang="ru-RU" sz="1600" b="1">
                <a:solidFill>
                  <a:srgbClr val="00269A"/>
                </a:solidFill>
                <a:latin typeface="Times New Roman" pitchFamily="18" charset="0"/>
              </a:rPr>
              <a:t>противодействие потреблению табака:</a:t>
            </a:r>
            <a:endParaRPr lang="ru-RU" sz="1600" b="1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Franklin Gothic Book" pitchFamily="34" charset="0"/>
              </a:rPr>
              <a:t>-</a:t>
            </a:r>
            <a:r>
              <a:rPr lang="ru-RU" sz="1600">
                <a:solidFill>
                  <a:srgbClr val="000000"/>
                </a:solidFill>
                <a:latin typeface="Franklin Gothic Book" pitchFamily="34" charset="0"/>
              </a:rPr>
              <a:t> </a:t>
            </a: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мониторинг системы профилактики; </a:t>
            </a:r>
            <a:endParaRPr lang="ru-RU" sz="1600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sz="1600">
                <a:solidFill>
                  <a:srgbClr val="00269A"/>
                </a:solidFill>
                <a:latin typeface="Times New Roman" pitchFamily="18" charset="0"/>
              </a:rPr>
              <a:t>- акции, кампании, конкурсы</a:t>
            </a:r>
            <a:endParaRPr lang="ru-RU" sz="1600">
              <a:solidFill>
                <a:srgbClr val="000000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ru-RU" sz="1600">
                <a:solidFill>
                  <a:srgbClr val="000000"/>
                </a:solidFill>
                <a:latin typeface="Franklin Gothic Book" pitchFamily="34" charset="0"/>
              </a:rPr>
              <a:t> </a:t>
            </a:r>
            <a:endParaRPr lang="ru-RU" sz="1600"/>
          </a:p>
        </p:txBody>
      </p:sp>
      <p:pic>
        <p:nvPicPr>
          <p:cNvPr id="20485" name="Picture 2" descr="C:\Users\Воронин\Desktop\Банн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349500"/>
            <a:ext cx="4191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13"/>
          <p:cNvGrpSpPr>
            <a:grpSpLocks/>
          </p:cNvGrpSpPr>
          <p:nvPr/>
        </p:nvGrpSpPr>
        <p:grpSpPr bwMode="auto">
          <a:xfrm>
            <a:off x="30163" y="-14288"/>
            <a:ext cx="9144000" cy="6872288"/>
            <a:chOff x="0" y="0"/>
            <a:chExt cx="9144000" cy="6872068"/>
          </a:xfrm>
        </p:grpSpPr>
        <p:pic>
          <p:nvPicPr>
            <p:cNvPr id="22536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908050"/>
            <a:ext cx="8642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условий для оказания первичной медико-санитарной помощи в образовательных организациях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2532" name="AutoShape 18"/>
          <p:cNvSpPr>
            <a:spLocks noChangeArrowheads="1"/>
          </p:cNvSpPr>
          <p:nvPr/>
        </p:nvSpPr>
        <p:spPr bwMode="auto">
          <a:xfrm>
            <a:off x="361950" y="1771650"/>
            <a:ext cx="8602663" cy="9366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u="sng">
                <a:solidFill>
                  <a:schemeClr val="tx2"/>
                </a:solidFill>
                <a:cs typeface="Arial" charset="0"/>
              </a:rPr>
              <a:t>Задача</a:t>
            </a:r>
            <a:r>
              <a:rPr lang="en-US" altLang="ru-RU" sz="1600" b="1" u="sng">
                <a:solidFill>
                  <a:schemeClr val="tx2"/>
                </a:solidFill>
                <a:cs typeface="Arial" charset="0"/>
              </a:rPr>
              <a:t>:</a:t>
            </a:r>
            <a:endParaRPr lang="ru-RU" altLang="ru-RU" sz="1600" b="1" u="sng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ru-RU" altLang="ru-RU" sz="1600" b="1">
                <a:solidFill>
                  <a:schemeClr val="tx2"/>
                </a:solidFill>
                <a:cs typeface="Arial" charset="0"/>
              </a:rPr>
              <a:t>Предоставление  помещения  в соответствии с санитарно-гигиеническими </a:t>
            </a:r>
          </a:p>
          <a:p>
            <a:pPr algn="ctr"/>
            <a:r>
              <a:rPr lang="ru-RU" altLang="ru-RU" sz="1600" b="1">
                <a:solidFill>
                  <a:schemeClr val="tx2"/>
                </a:solidFill>
                <a:cs typeface="Arial" charset="0"/>
              </a:rPr>
              <a:t>      требованиями для работы медицинских работников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204913" y="2828925"/>
            <a:ext cx="6734175" cy="647700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Мониторинг медицинского обеспечения общеобразовательных организаций</a:t>
            </a:r>
          </a:p>
        </p:txBody>
      </p:sp>
      <p:sp>
        <p:nvSpPr>
          <p:cNvPr id="22534" name="AutoShape 18"/>
          <p:cNvSpPr>
            <a:spLocks noChangeArrowheads="1"/>
          </p:cNvSpPr>
          <p:nvPr/>
        </p:nvSpPr>
        <p:spPr bwMode="auto">
          <a:xfrm>
            <a:off x="1528763" y="3649663"/>
            <a:ext cx="6086475" cy="9366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Медицинские блоки, полностью отвечающие СанПиН, </a:t>
            </a:r>
          </a:p>
          <a:p>
            <a:pPr algn="ctr"/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в 47,7 % общеобразовательных организаций </a:t>
            </a:r>
          </a:p>
        </p:txBody>
      </p:sp>
      <p:sp>
        <p:nvSpPr>
          <p:cNvPr id="22535" name="AutoShape 18"/>
          <p:cNvSpPr>
            <a:spLocks noChangeArrowheads="1"/>
          </p:cNvSpPr>
          <p:nvPr/>
        </p:nvSpPr>
        <p:spPr bwMode="auto">
          <a:xfrm>
            <a:off x="361950" y="4857750"/>
            <a:ext cx="8602663" cy="1420813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433 медицинских работника в общеобразовательных организациях, в т.ч.: </a:t>
            </a:r>
          </a:p>
          <a:p>
            <a:pPr algn="ctr"/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7,85% - врачи, </a:t>
            </a:r>
          </a:p>
          <a:p>
            <a:pPr algn="ctr"/>
            <a:r>
              <a:rPr lang="ru-RU" altLang="ru-RU" sz="1600">
                <a:cs typeface="Arial" charset="0"/>
              </a:rPr>
              <a:t>80,14%  - средний медицинский персонал, </a:t>
            </a:r>
          </a:p>
          <a:p>
            <a:pPr algn="ctr"/>
            <a:r>
              <a:rPr lang="ru-RU" altLang="ru-RU" sz="1600">
                <a:cs typeface="Arial" charset="0"/>
              </a:rPr>
              <a:t>12,01% - младший медицинский персонал</a:t>
            </a:r>
          </a:p>
          <a:p>
            <a:pPr algn="ctr"/>
            <a:r>
              <a:rPr lang="ru-RU" altLang="ru-RU" sz="1600">
                <a:cs typeface="Arial" charset="0"/>
              </a:rPr>
              <a:t> 94% медицинских работников работают в ОО по договору ОО с 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0" name="Группа 13"/>
          <p:cNvGrpSpPr>
            <a:grpSpLocks/>
          </p:cNvGrpSpPr>
          <p:nvPr/>
        </p:nvGrpSpPr>
        <p:grpSpPr bwMode="auto">
          <a:xfrm>
            <a:off x="12700" y="-14288"/>
            <a:ext cx="9144000" cy="6872288"/>
            <a:chOff x="0" y="0"/>
            <a:chExt cx="9144000" cy="6872068"/>
          </a:xfrm>
        </p:grpSpPr>
        <p:pic>
          <p:nvPicPr>
            <p:cNvPr id="24602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6" descr="логотип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4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24605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4606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908050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Организация питания обучающихся. Формирование культуры здорового питания</a:t>
            </a:r>
          </a:p>
        </p:txBody>
      </p:sp>
      <p:sp>
        <p:nvSpPr>
          <p:cNvPr id="24592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361950" y="1412875"/>
            <a:ext cx="8602663" cy="9366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u="sng">
                <a:solidFill>
                  <a:srgbClr val="000090"/>
                </a:solidFill>
                <a:cs typeface="Arial" charset="0"/>
              </a:rPr>
              <a:t>Задачи</a:t>
            </a:r>
            <a:r>
              <a:rPr lang="en-US" altLang="ru-RU" sz="1600" b="1" u="sng">
                <a:solidFill>
                  <a:srgbClr val="000090"/>
                </a:solidFill>
                <a:cs typeface="Arial" charset="0"/>
              </a:rPr>
              <a:t>: </a:t>
            </a:r>
            <a:endParaRPr lang="ru-RU" altLang="ru-RU" sz="1600" b="1" u="sng">
              <a:solidFill>
                <a:srgbClr val="000090"/>
              </a:solidFill>
              <a:cs typeface="Arial" charset="0"/>
            </a:endParaRPr>
          </a:p>
          <a:p>
            <a:pPr algn="ctr"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 организация питания;</a:t>
            </a:r>
          </a:p>
          <a:p>
            <a:pPr algn="ctr"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 формирование культуры здорового питания </a:t>
            </a:r>
            <a:endParaRPr lang="ru-RU" alt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4895850" y="3860800"/>
            <a:ext cx="3960813" cy="26638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454025" y="3860800"/>
            <a:ext cx="4117975" cy="2520950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6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148263" y="2560638"/>
            <a:ext cx="3527425" cy="923925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>
                <a:solidFill>
                  <a:srgbClr val="000000"/>
                </a:solidFill>
              </a:rPr>
              <a:t>Реализация модульной программы «Разговор о правильном питании</a:t>
            </a:r>
            <a:r>
              <a:rPr lang="ru-RU" altLang="ru-RU" kern="0" dirty="0" smtClean="0">
                <a:solidFill>
                  <a:srgbClr val="000000"/>
                </a:solidFill>
              </a:rPr>
              <a:t>»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50825" y="2636838"/>
            <a:ext cx="4321175" cy="923925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Мониторинг «Организация питания в дневных общеобразовательных организациях»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  <p:pic>
        <p:nvPicPr>
          <p:cNvPr id="245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1425" y="4005263"/>
            <a:ext cx="38052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6513" y="4999038"/>
            <a:ext cx="1116012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9938" y="4613275"/>
            <a:ext cx="20526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53704">
            <a:off x="7297738" y="4803775"/>
            <a:ext cx="169703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9" name="Диаграмма 2"/>
          <p:cNvGraphicFramePr>
            <a:graphicFrameLocks/>
          </p:cNvGraphicFramePr>
          <p:nvPr/>
        </p:nvGraphicFramePr>
        <p:xfrm>
          <a:off x="539750" y="4005263"/>
          <a:ext cx="3960813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r:id="rId10" imgW="3956647" imgH="2341067" progId="Excel.Chart.8">
                  <p:embed/>
                </p:oleObj>
              </mc:Choice>
              <mc:Fallback>
                <p:oleObj r:id="rId10" imgW="3956647" imgH="234106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960813" cy="233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2068"/>
          </a:xfrm>
        </p:grpSpPr>
        <p:pic>
          <p:nvPicPr>
            <p:cNvPr id="26635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26638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628" name="AutoShape 18"/>
          <p:cNvSpPr>
            <a:spLocks noChangeArrowheads="1"/>
          </p:cNvSpPr>
          <p:nvPr/>
        </p:nvSpPr>
        <p:spPr bwMode="auto">
          <a:xfrm>
            <a:off x="361950" y="1412875"/>
            <a:ext cx="8602663" cy="9366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altLang="ru-RU" sz="1600" b="1">
                <a:solidFill>
                  <a:srgbClr val="F936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Научно-методическое сопровождение  деятельности </a:t>
            </a:r>
          </a:p>
          <a:p>
            <a:pPr algn="ctr">
              <a:defRPr/>
            </a:pPr>
            <a:r>
              <a:rPr lang="ru-RU" altLang="ru-RU" sz="1600" b="1">
                <a:solidFill>
                  <a:srgbClr val="F936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образовательных организаций по формированию культуры здорового питания</a:t>
            </a: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5308600" y="3284538"/>
            <a:ext cx="2990850" cy="3065462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9" name="AutoShape 18"/>
          <p:cNvSpPr>
            <a:spLocks noChangeArrowheads="1"/>
          </p:cNvSpPr>
          <p:nvPr/>
        </p:nvSpPr>
        <p:spPr bwMode="auto">
          <a:xfrm>
            <a:off x="454025" y="3644900"/>
            <a:ext cx="3802063" cy="2736850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6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148263" y="2560638"/>
            <a:ext cx="3311525" cy="523875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kern="0" dirty="0" smtClean="0">
                <a:solidFill>
                  <a:srgbClr val="000000"/>
                </a:solidFill>
              </a:rPr>
              <a:t>Семинар «Реализация программы </a:t>
            </a:r>
            <a:r>
              <a:rPr lang="ru-RU" altLang="ru-RU" sz="1400" kern="0" dirty="0">
                <a:solidFill>
                  <a:srgbClr val="000000"/>
                </a:solidFill>
              </a:rPr>
              <a:t>«Разговор о правильном питании</a:t>
            </a:r>
            <a:r>
              <a:rPr lang="ru-RU" altLang="ru-RU" sz="1400" kern="0" dirty="0" smtClean="0">
                <a:solidFill>
                  <a:srgbClr val="000000"/>
                </a:solidFill>
              </a:rPr>
              <a:t>»</a:t>
            </a:r>
            <a:endParaRPr lang="ru-RU" altLang="ru-RU" sz="1400" kern="0" dirty="0">
              <a:solidFill>
                <a:srgbClr val="00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50825" y="2636838"/>
            <a:ext cx="4321175" cy="369887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 err="1" smtClean="0">
                <a:solidFill>
                  <a:srgbClr val="000000"/>
                </a:solidFill>
              </a:rPr>
              <a:t>Вебинары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  <p:pic>
        <p:nvPicPr>
          <p:cNvPr id="26632" name="Picture 3" descr="C:\Users\Воронин\Desktop\Жукова М.В.Пленарное 10.12.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3759200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C:\Users\Воронин\Desktop\Жукова М.В.Секция 10.12.2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9425" y="4786313"/>
            <a:ext cx="23177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3354388"/>
            <a:ext cx="1936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2068"/>
          </a:xfrm>
        </p:grpSpPr>
        <p:pic>
          <p:nvPicPr>
            <p:cNvPr id="28685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28688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8689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908050"/>
            <a:ext cx="864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Физкультурно-оздоровительная работа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676" name="AutoShape 18"/>
          <p:cNvSpPr>
            <a:spLocks noChangeArrowheads="1"/>
          </p:cNvSpPr>
          <p:nvPr/>
        </p:nvSpPr>
        <p:spPr bwMode="auto">
          <a:xfrm>
            <a:off x="368300" y="1246188"/>
            <a:ext cx="8602663" cy="9366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u="sng">
                <a:solidFill>
                  <a:srgbClr val="000090"/>
                </a:solidFill>
                <a:cs typeface="Arial" charset="0"/>
              </a:rPr>
              <a:t>Задачи</a:t>
            </a:r>
            <a:r>
              <a:rPr lang="en-US" altLang="ru-RU" sz="1600" b="1" u="sng">
                <a:solidFill>
                  <a:srgbClr val="000090"/>
                </a:solidFill>
                <a:cs typeface="Arial" charset="0"/>
              </a:rPr>
              <a:t>: </a:t>
            </a:r>
            <a:endParaRPr lang="ru-RU" altLang="ru-RU" sz="1600" b="1" u="sng">
              <a:solidFill>
                <a:srgbClr val="00009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 создание условий для занятий физической культурой;</a:t>
            </a:r>
          </a:p>
          <a:p>
            <a:pPr>
              <a:buFontTx/>
              <a:buChar char="•"/>
            </a:pP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 увеличение недельного объема учебной нагрузки обучающихся (3 час)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cs typeface="Arial" charset="0"/>
              </a:rPr>
              <a:t>реализация физкультурно-спортивного комплекса «Готов к труду и обороне»</a:t>
            </a:r>
          </a:p>
        </p:txBody>
      </p:sp>
      <p:sp>
        <p:nvSpPr>
          <p:cNvPr id="28677" name="AutoShape 18"/>
          <p:cNvSpPr>
            <a:spLocks noChangeArrowheads="1"/>
          </p:cNvSpPr>
          <p:nvPr/>
        </p:nvSpPr>
        <p:spPr bwMode="auto">
          <a:xfrm>
            <a:off x="495300" y="3332163"/>
            <a:ext cx="3889375" cy="517525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>
                <a:cs typeface="Arial" charset="0"/>
              </a:rPr>
              <a:t>2016 год – 19 сельских школ 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5395913" y="2479675"/>
            <a:ext cx="2940050" cy="306388"/>
          </a:xfrm>
          <a:prstGeom prst="rect">
            <a:avLst/>
          </a:prstGeom>
          <a:solidFill>
            <a:srgbClr val="FF66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cs typeface="Arial" charset="0"/>
              </a:rPr>
              <a:t>Внедрение ГТО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9400" y="2409825"/>
            <a:ext cx="4321175" cy="646113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Оборудование школьных стадионов (площадок)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  <p:pic>
        <p:nvPicPr>
          <p:cNvPr id="28680" name="Picture 2" descr="C:\Users\Воронин\Desktop\2015_12_07_18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18125"/>
            <a:ext cx="15128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" descr="C:\Users\Воронин\Desktop\00-Фото физкультур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0975" y="5278438"/>
            <a:ext cx="1762125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AutoShape 18"/>
          <p:cNvSpPr>
            <a:spLocks noChangeArrowheads="1"/>
          </p:cNvSpPr>
          <p:nvPr/>
        </p:nvSpPr>
        <p:spPr bwMode="auto">
          <a:xfrm>
            <a:off x="5230813" y="3055938"/>
            <a:ext cx="3581400" cy="2006600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u="sng">
                <a:solidFill>
                  <a:srgbClr val="000090"/>
                </a:solidFill>
                <a:cs typeface="Arial" charset="0"/>
              </a:rPr>
              <a:t>Этапы реализации:</a:t>
            </a:r>
          </a:p>
          <a:p>
            <a:pPr>
              <a:buFont typeface="Arial" charset="0"/>
              <a:buChar char="•"/>
            </a:pPr>
            <a:r>
              <a:rPr lang="ru-RU" altLang="ru-RU" sz="1600">
                <a:cs typeface="Arial" charset="0"/>
              </a:rPr>
              <a:t>экспериментальный </a:t>
            </a:r>
          </a:p>
          <a:p>
            <a:r>
              <a:rPr lang="ru-RU" altLang="ru-RU" sz="1600" i="1">
                <a:cs typeface="Arial" charset="0"/>
              </a:rPr>
              <a:t>30 образовательных организаций</a:t>
            </a:r>
          </a:p>
          <a:p>
            <a:pPr>
              <a:buFont typeface="Arial" charset="0"/>
              <a:buChar char="•"/>
            </a:pPr>
            <a:r>
              <a:rPr lang="ru-RU" altLang="ru-RU" sz="1600">
                <a:cs typeface="Arial" charset="0"/>
              </a:rPr>
              <a:t> реализационный </a:t>
            </a:r>
          </a:p>
          <a:p>
            <a:r>
              <a:rPr lang="ru-RU" altLang="ru-RU" sz="1600" i="1">
                <a:cs typeface="Arial" charset="0"/>
              </a:rPr>
              <a:t>100% школ реализуют программы </a:t>
            </a:r>
          </a:p>
          <a:p>
            <a:r>
              <a:rPr lang="ru-RU" altLang="ru-RU" sz="1600" i="1">
                <a:cs typeface="Arial" charset="0"/>
              </a:rPr>
              <a:t>подготовки к сдаче норм ГТО</a:t>
            </a:r>
          </a:p>
        </p:txBody>
      </p:sp>
      <p:pic>
        <p:nvPicPr>
          <p:cNvPr id="28683" name="Picture 8" descr="C:\Users\Воронин\Desktop\d9429e48-5394-afd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3" y="4533900"/>
            <a:ext cx="18192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9" descr="C:\Users\Воронин\Desktop\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2550" y="4525963"/>
            <a:ext cx="17287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13"/>
          <p:cNvGrpSpPr>
            <a:grpSpLocks/>
          </p:cNvGrpSpPr>
          <p:nvPr/>
        </p:nvGrpSpPr>
        <p:grpSpPr bwMode="auto">
          <a:xfrm>
            <a:off x="69850" y="100013"/>
            <a:ext cx="9144000" cy="6858000"/>
            <a:chOff x="0" y="0"/>
            <a:chExt cx="9144000" cy="6872068"/>
          </a:xfrm>
        </p:grpSpPr>
        <p:pic>
          <p:nvPicPr>
            <p:cNvPr id="30732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56356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4" name="Rectangle 8"/>
            <p:cNvSpPr>
              <a:spLocks noChangeArrowheads="1"/>
            </p:cNvSpPr>
            <p:nvPr/>
          </p:nvSpPr>
          <p:spPr bwMode="auto">
            <a:xfrm>
              <a:off x="1116013" y="115888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Вологодский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30735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736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908050"/>
            <a:ext cx="8642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Профилактика алкоголизма и наркомании, противодействие потреблению табака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657350" y="29606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1400">
                <a:solidFill>
                  <a:srgbClr val="002060"/>
                </a:solidFill>
                <a:cs typeface="Arial" charset="0"/>
              </a:rPr>
            </a:br>
            <a:endParaRPr lang="ru-RU" sz="14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0724" name="AutoShape 18"/>
          <p:cNvSpPr>
            <a:spLocks noChangeArrowheads="1"/>
          </p:cNvSpPr>
          <p:nvPr/>
        </p:nvSpPr>
        <p:spPr bwMode="auto">
          <a:xfrm>
            <a:off x="250825" y="1492250"/>
            <a:ext cx="8720138" cy="1144588"/>
          </a:xfrm>
          <a:prstGeom prst="roundRect">
            <a:avLst>
              <a:gd name="adj" fmla="val 10792"/>
            </a:avLst>
          </a:prstGeom>
          <a:solidFill>
            <a:srgbClr val="FFFFFF">
              <a:alpha val="70195"/>
            </a:srgbClr>
          </a:solidFill>
          <a:ln w="28440">
            <a:solidFill>
              <a:srgbClr val="2156CF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Социально-п</a:t>
            </a:r>
            <a:r>
              <a:rPr lang="ru-RU" sz="1600">
                <a:solidFill>
                  <a:schemeClr val="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сихологическое тестирование </a:t>
            </a:r>
            <a:r>
              <a:rPr lang="ru-RU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2015-</a:t>
            </a:r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2016 г</a:t>
            </a:r>
            <a:r>
              <a:rPr lang="ru-RU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>
              <a:solidFill>
                <a:schemeClr val="hlink"/>
              </a:solidFill>
              <a:latin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: обучающихся общеобразовательных и профессиональных организаций - 89,1 % </a:t>
            </a:r>
          </a:p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Результаты: группы риска в школах области (8-10 классы)  - 28,3 %;  </a:t>
            </a:r>
          </a:p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в профессиональных образовательных организациях (1-2 курсы)   - 30,8 %.</a:t>
            </a:r>
            <a:r>
              <a:rPr lang="ru-RU" sz="1600">
                <a:latin typeface="Times New Roman" pitchFamily="18" charset="0"/>
              </a:rPr>
              <a:t> 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467350" y="2768600"/>
            <a:ext cx="3516313" cy="307975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kern="0" dirty="0" smtClean="0">
                <a:solidFill>
                  <a:srgbClr val="000000"/>
                </a:solidFill>
              </a:rPr>
              <a:t>Участники</a:t>
            </a:r>
            <a:endParaRPr lang="ru-RU" altLang="ru-RU" sz="1400" kern="0" dirty="0">
              <a:solidFill>
                <a:srgbClr val="00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50825" y="2728913"/>
            <a:ext cx="4321175" cy="369887"/>
          </a:xfrm>
          <a:prstGeom prst="rect">
            <a:avLst/>
          </a:prstGeom>
          <a:solidFill>
            <a:srgbClr val="FF66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kern="0" dirty="0" smtClean="0">
                <a:solidFill>
                  <a:srgbClr val="000000"/>
                </a:solidFill>
              </a:rPr>
              <a:t>Акции и мероприятия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  <p:sp>
        <p:nvSpPr>
          <p:cNvPr id="30727" name="Прямоугольник 1"/>
          <p:cNvSpPr>
            <a:spLocks noChangeArrowheads="1"/>
          </p:cNvSpPr>
          <p:nvPr/>
        </p:nvSpPr>
        <p:spPr bwMode="auto">
          <a:xfrm>
            <a:off x="107950" y="3230563"/>
            <a:ext cx="4968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/>
              <a:t>«За здоровье и безопасность наших детей»  </a:t>
            </a:r>
            <a:endParaRPr lang="en-US" sz="1400"/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«Мы выбираем жизнь»,  </a:t>
            </a:r>
            <a:endParaRPr lang="en-US" sz="1400"/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Всероссийский День трезвости, </a:t>
            </a:r>
            <a:endParaRPr lang="en-US" sz="1400"/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Всероссийский Интернет-урок «Профилактика наркомании в образовательной среде»,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«Образовательная организация, свободная от табачного дыма»,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 Конкурс видеороликов (социальная реклама) «Я не курю! Я выбираю здоровье»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/>
              <a:t>Акция «Куришь? Проверь свои легкие!» и другие</a:t>
            </a:r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3" y="5503863"/>
            <a:ext cx="15541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5503863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9213" y="5503863"/>
            <a:ext cx="15541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Прямоугольник 2"/>
          <p:cNvSpPr>
            <a:spLocks noChangeArrowheads="1"/>
          </p:cNvSpPr>
          <p:nvPr/>
        </p:nvSpPr>
        <p:spPr bwMode="auto">
          <a:xfrm>
            <a:off x="5497513" y="3114675"/>
            <a:ext cx="3563937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300"/>
              <a:t>обучающиеся общеобразовательных и профессиональных образовательных организаций,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 родители,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 педагогические работники,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сотрудники УМВД России по Вологодской области,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инспекторы ОПДН,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участковые уполномоченные, наркологи-психиатры областного наркодиспансера,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специалисты областного центра профилактики инфекционных заболеваний и борьбы со СПИД,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медицинские работники образовательных организаций,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/>
              <a:t>студенты вузов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13"/>
          <p:cNvGrpSpPr>
            <a:grpSpLocks/>
          </p:cNvGrpSpPr>
          <p:nvPr/>
        </p:nvGrpSpPr>
        <p:grpSpPr bwMode="auto">
          <a:xfrm>
            <a:off x="-15875" y="36513"/>
            <a:ext cx="9144000" cy="6872287"/>
            <a:chOff x="0" y="0"/>
            <a:chExt cx="9144000" cy="6872068"/>
          </a:xfrm>
        </p:grpSpPr>
        <p:pic>
          <p:nvPicPr>
            <p:cNvPr id="32772" name="Picture 14" descr="подложка_светле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6" descr="логотип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63289"/>
              <a:ext cx="827087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Rectangle 8"/>
            <p:cNvSpPr>
              <a:spLocks noChangeArrowheads="1"/>
            </p:cNvSpPr>
            <p:nvPr/>
          </p:nvSpPr>
          <p:spPr bwMode="auto">
            <a:xfrm>
              <a:off x="1116013" y="115884"/>
              <a:ext cx="6335712" cy="3077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АОУ ВО ДПО 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«</a:t>
              </a:r>
              <a:r>
                <a:rPr lang="ru-RU" sz="1400" b="1">
                  <a:solidFill>
                    <a:schemeClr val="tx2"/>
                  </a:solidFill>
                  <a:latin typeface="Calibri" pitchFamily="34" charset="0"/>
                </a:rPr>
                <a:t>Вологодский</a:t>
              </a:r>
              <a:r>
                <a:rPr lang="ru-RU" sz="1400" b="1">
                  <a:solidFill>
                    <a:srgbClr val="003366"/>
                  </a:solidFill>
                  <a:latin typeface="Calibri" pitchFamily="34" charset="0"/>
                </a:rPr>
                <a:t> институт развития образования</a:t>
              </a:r>
              <a:r>
                <a:rPr lang="en-US" sz="1400" b="1">
                  <a:solidFill>
                    <a:srgbClr val="003366"/>
                  </a:solidFill>
                  <a:latin typeface="Calibri" pitchFamily="34" charset="0"/>
                </a:rPr>
                <a:t>»</a:t>
              </a:r>
              <a:endParaRPr lang="ru-RU" sz="1400" b="1">
                <a:solidFill>
                  <a:srgbClr val="003366"/>
                </a:solidFill>
                <a:latin typeface="Calibri" pitchFamily="34" charset="0"/>
              </a:endParaRPr>
            </a:p>
          </p:txBody>
        </p:sp>
        <p:sp>
          <p:nvSpPr>
            <p:cNvPr id="32775" name="Line 9"/>
            <p:cNvSpPr>
              <a:spLocks noChangeShapeType="1"/>
            </p:cNvSpPr>
            <p:nvPr/>
          </p:nvSpPr>
          <p:spPr bwMode="auto">
            <a:xfrm>
              <a:off x="0" y="908050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776" name="Line 15"/>
            <p:cNvSpPr>
              <a:spLocks noChangeShapeType="1"/>
            </p:cNvSpPr>
            <p:nvPr/>
          </p:nvSpPr>
          <p:spPr bwMode="auto">
            <a:xfrm>
              <a:off x="0" y="6742113"/>
              <a:ext cx="9144000" cy="0"/>
            </a:xfrm>
            <a:prstGeom prst="line">
              <a:avLst/>
            </a:prstGeom>
            <a:noFill/>
            <a:ln w="38100" cmpd="thinThick">
              <a:solidFill>
                <a:srgbClr val="000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89535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Основные мероприятия сопровождения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здоровьесберегающей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деятельности образовательных организаций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771" name="Прямоугольник 15"/>
          <p:cNvSpPr>
            <a:spLocks noChangeArrowheads="1"/>
          </p:cNvSpPr>
          <p:nvPr/>
        </p:nvSpPr>
        <p:spPr bwMode="auto">
          <a:xfrm>
            <a:off x="107950" y="1484313"/>
            <a:ext cx="903605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Курсы </a:t>
            </a:r>
            <a:r>
              <a:rPr lang="ru-RU" sz="1600" dirty="0">
                <a:solidFill>
                  <a:schemeClr val="tx2"/>
                </a:solidFill>
              </a:rPr>
              <a:t>повышения квалификации педагогов по охране здоровья детей, в том числе по  профилактической работе;</a:t>
            </a:r>
          </a:p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сопровождение 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акций, разработка методических рекомендаций, консультирование и др</a:t>
            </a: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.;</a:t>
            </a:r>
            <a:endParaRPr lang="ru-RU" sz="1600" dirty="0">
              <a:solidFill>
                <a:schemeClr val="tx2"/>
              </a:solidFill>
              <a:cs typeface="Arial" charset="0"/>
            </a:endParaRPr>
          </a:p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</a:rPr>
              <a:t>региональный </a:t>
            </a:r>
            <a:r>
              <a:rPr lang="ru-RU" sz="1600" dirty="0">
                <a:solidFill>
                  <a:schemeClr val="tx2"/>
                </a:solidFill>
              </a:rPr>
              <a:t>этап Всероссийского конкурса  «Учитель здоровья России</a:t>
            </a:r>
            <a:r>
              <a:rPr lang="ru-RU" sz="1600" dirty="0" smtClean="0">
                <a:solidFill>
                  <a:schemeClr val="tx2"/>
                </a:solidFill>
              </a:rPr>
              <a:t>» и другие конкурсы;</a:t>
            </a:r>
            <a:endParaRPr lang="ru-RU" sz="1600" dirty="0">
              <a:solidFill>
                <a:schemeClr val="tx2"/>
              </a:solidFill>
            </a:endParaRPr>
          </a:p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мониторинги (организации питания; </a:t>
            </a:r>
            <a:r>
              <a:rPr lang="ru-RU" sz="1600" dirty="0" smtClean="0">
                <a:solidFill>
                  <a:schemeClr val="tx2"/>
                </a:solidFill>
              </a:rPr>
              <a:t>состояния </a:t>
            </a:r>
            <a:r>
              <a:rPr lang="ru-RU" sz="1600" dirty="0">
                <a:solidFill>
                  <a:schemeClr val="tx2"/>
                </a:solidFill>
              </a:rPr>
              <a:t>профилактической работы в образовательных </a:t>
            </a:r>
            <a:r>
              <a:rPr lang="ru-RU" sz="1600" dirty="0" smtClean="0">
                <a:solidFill>
                  <a:schemeClr val="tx2"/>
                </a:solidFill>
              </a:rPr>
              <a:t>организациях, в </a:t>
            </a:r>
            <a:r>
              <a:rPr lang="ru-RU" sz="1600" dirty="0" err="1" smtClean="0">
                <a:solidFill>
                  <a:schemeClr val="tx2"/>
                </a:solidFill>
              </a:rPr>
              <a:t>т.ч</a:t>
            </a:r>
            <a:r>
              <a:rPr lang="ru-RU" sz="1600" dirty="0" smtClean="0">
                <a:solidFill>
                  <a:schemeClr val="tx2"/>
                </a:solidFill>
              </a:rPr>
              <a:t>. по профилактике употребления ПАВ и др.);</a:t>
            </a:r>
            <a:endParaRPr lang="ru-RU" sz="1600" dirty="0">
              <a:solidFill>
                <a:schemeClr val="tx2"/>
              </a:solidFill>
            </a:endParaRPr>
          </a:p>
          <a:p>
            <a:pPr marL="358775" indent="-358775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социально-психологическое тестирование </a:t>
            </a:r>
            <a:r>
              <a:rPr lang="ru-RU" sz="1600" dirty="0" smtClean="0">
                <a:solidFill>
                  <a:schemeClr val="tx2"/>
                </a:solidFill>
              </a:rPr>
              <a:t>обучающихся и др.</a:t>
            </a:r>
            <a:endParaRPr lang="ru-RU" sz="1600" dirty="0">
              <a:solidFill>
                <a:schemeClr val="tx2"/>
              </a:solidFill>
            </a:endParaRPr>
          </a:p>
          <a:p>
            <a:pPr marL="358775" indent="-358775"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Партнеры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:</a:t>
            </a:r>
          </a:p>
          <a:p>
            <a:pPr marL="358775" indent="-358775" algn="just">
              <a:spcBef>
                <a:spcPts val="600"/>
              </a:spcBef>
            </a:pPr>
            <a:r>
              <a:rPr lang="ru-RU" sz="1600" b="1" i="1" dirty="0">
                <a:solidFill>
                  <a:schemeClr val="tx2"/>
                </a:solidFill>
              </a:rPr>
              <a:t>Управление ФСКН по Вологодской области</a:t>
            </a:r>
          </a:p>
          <a:p>
            <a:pPr marL="358775" indent="-358775" algn="just">
              <a:spcBef>
                <a:spcPts val="600"/>
              </a:spcBef>
            </a:pPr>
            <a:r>
              <a:rPr lang="ru-RU" sz="1600" b="1" i="1" dirty="0">
                <a:solidFill>
                  <a:schemeClr val="tx2"/>
                </a:solidFill>
              </a:rPr>
              <a:t>Комитет гражданской защиты и социальной безопасности Вологодской области </a:t>
            </a:r>
          </a:p>
          <a:p>
            <a:pPr marL="358775" indent="-358775" algn="just">
              <a:spcBef>
                <a:spcPts val="600"/>
              </a:spcBef>
            </a:pPr>
            <a:r>
              <a:rPr lang="ru-RU" sz="1600" b="1" i="1" dirty="0">
                <a:solidFill>
                  <a:schemeClr val="tx2"/>
                </a:solidFill>
              </a:rPr>
              <a:t>БУЗ ВО «Вологодский областной центр медицинской профилактики»</a:t>
            </a:r>
          </a:p>
          <a:p>
            <a:pPr marL="358775" indent="-358775" algn="just">
              <a:spcBef>
                <a:spcPts val="600"/>
              </a:spcBef>
            </a:pPr>
            <a:r>
              <a:rPr lang="ru-RU" sz="1600" b="1" i="1" dirty="0">
                <a:solidFill>
                  <a:schemeClr val="tx2"/>
                </a:solidFill>
              </a:rPr>
              <a:t>БУЗ ВО «Вологодский областной центр по профилактике и борьбе со СПИД и инфекционными заболеваниями»</a:t>
            </a:r>
          </a:p>
          <a:p>
            <a:pPr marL="358775" indent="-358775" algn="just">
              <a:spcBef>
                <a:spcPts val="600"/>
              </a:spcBef>
            </a:pPr>
            <a:endParaRPr lang="ru-RU" sz="1400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2074</Words>
  <Application>Microsoft Office PowerPoint</Application>
  <PresentationFormat>Экран (4:3)</PresentationFormat>
  <Paragraphs>169</Paragraphs>
  <Slides>10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здорового образа жизни учащихся в образовательных организациях Вологодской области</dc:title>
  <dc:creator>comp3</dc:creator>
  <cp:lastModifiedBy>1</cp:lastModifiedBy>
  <cp:revision>156</cp:revision>
  <cp:lastPrinted>2015-01-29T10:58:21Z</cp:lastPrinted>
  <dcterms:created xsi:type="dcterms:W3CDTF">2014-04-01T10:07:00Z</dcterms:created>
  <dcterms:modified xsi:type="dcterms:W3CDTF">2017-02-15T05:01:31Z</dcterms:modified>
</cp:coreProperties>
</file>