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9" r:id="rId1"/>
  </p:sldMasterIdLst>
  <p:notesMasterIdLst>
    <p:notesMasterId r:id="rId35"/>
  </p:notesMasterIdLst>
  <p:handoutMasterIdLst>
    <p:handoutMasterId r:id="rId36"/>
  </p:handoutMasterIdLst>
  <p:sldIdLst>
    <p:sldId id="257" r:id="rId2"/>
    <p:sldId id="258" r:id="rId3"/>
    <p:sldId id="259" r:id="rId4"/>
    <p:sldId id="260" r:id="rId5"/>
    <p:sldId id="294" r:id="rId6"/>
    <p:sldId id="301" r:id="rId7"/>
    <p:sldId id="305" r:id="rId8"/>
    <p:sldId id="297" r:id="rId9"/>
    <p:sldId id="300" r:id="rId10"/>
    <p:sldId id="298" r:id="rId11"/>
    <p:sldId id="302" r:id="rId12"/>
    <p:sldId id="264" r:id="rId13"/>
    <p:sldId id="268" r:id="rId14"/>
    <p:sldId id="270" r:id="rId15"/>
    <p:sldId id="271" r:id="rId16"/>
    <p:sldId id="272" r:id="rId17"/>
    <p:sldId id="269" r:id="rId18"/>
    <p:sldId id="261" r:id="rId19"/>
    <p:sldId id="281" r:id="rId20"/>
    <p:sldId id="280" r:id="rId21"/>
    <p:sldId id="307" r:id="rId22"/>
    <p:sldId id="306" r:id="rId23"/>
    <p:sldId id="308" r:id="rId24"/>
    <p:sldId id="310" r:id="rId25"/>
    <p:sldId id="312" r:id="rId26"/>
    <p:sldId id="311" r:id="rId27"/>
    <p:sldId id="286" r:id="rId28"/>
    <p:sldId id="287" r:id="rId29"/>
    <p:sldId id="288" r:id="rId30"/>
    <p:sldId id="291" r:id="rId31"/>
    <p:sldId id="285" r:id="rId32"/>
    <p:sldId id="304" r:id="rId33"/>
    <p:sldId id="293" r:id="rId34"/>
  </p:sldIdLst>
  <p:sldSz cx="12192000" cy="6858000"/>
  <p:notesSz cx="6797675" cy="9926638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414" y="10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notesMaster" Target="notesMasters/notesMaster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F4DAA1BE-C259-411D-8A4B-75791B13419C}" type="doc">
      <dgm:prSet loTypeId="urn:microsoft.com/office/officeart/2005/8/layout/pyramid2" loCatId="list" qsTypeId="urn:microsoft.com/office/officeart/2005/8/quickstyle/3d5" qsCatId="3D" csTypeId="urn:microsoft.com/office/officeart/2005/8/colors/accent1_2" csCatId="accent1" phldr="1"/>
      <dgm:spPr/>
    </dgm:pt>
    <dgm:pt modelId="{FC86514D-CE5E-4EFE-9BFF-55D112AE70AF}">
      <dgm:prSet phldrT="[Text]" custT="1"/>
      <dgm:spPr>
        <a:solidFill>
          <a:srgbClr val="92D050">
            <a:alpha val="90000"/>
          </a:srgbClr>
        </a:solidFill>
      </dgm:spPr>
      <dgm:t>
        <a:bodyPr/>
        <a:lstStyle/>
        <a:p>
          <a:endParaRPr lang="lv-LV" sz="1400" dirty="0"/>
        </a:p>
      </dgm:t>
    </dgm:pt>
    <dgm:pt modelId="{A02A8C6C-2219-4277-B14C-FB880343D38D}" type="parTrans" cxnId="{8F91C6C5-1600-40BC-8E53-91BA335122D9}">
      <dgm:prSet/>
      <dgm:spPr/>
      <dgm:t>
        <a:bodyPr/>
        <a:lstStyle/>
        <a:p>
          <a:endParaRPr lang="lv-LV"/>
        </a:p>
      </dgm:t>
    </dgm:pt>
    <dgm:pt modelId="{958EC0E9-B75B-4BE3-BEC9-944897C2E0C8}" type="sibTrans" cxnId="{8F91C6C5-1600-40BC-8E53-91BA335122D9}">
      <dgm:prSet/>
      <dgm:spPr/>
      <dgm:t>
        <a:bodyPr/>
        <a:lstStyle/>
        <a:p>
          <a:endParaRPr lang="lv-LV"/>
        </a:p>
      </dgm:t>
    </dgm:pt>
    <dgm:pt modelId="{E5887079-0C3B-40AA-81C5-8D33C86B27F4}">
      <dgm:prSet phldrT="[Text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ru-RU" sz="1600" b="1" dirty="0"/>
            <a:t>Методика образования здоровья и улучшения жизненные навыков</a:t>
          </a:r>
          <a:endParaRPr lang="lv-LV" sz="1600" b="1" dirty="0"/>
        </a:p>
      </dgm:t>
    </dgm:pt>
    <dgm:pt modelId="{B51C2481-157D-4D9C-BECD-5D25A35E1871}" type="parTrans" cxnId="{63C9A8F8-6714-4080-B775-B58F536B8EA7}">
      <dgm:prSet/>
      <dgm:spPr/>
      <dgm:t>
        <a:bodyPr/>
        <a:lstStyle/>
        <a:p>
          <a:endParaRPr lang="lv-LV"/>
        </a:p>
      </dgm:t>
    </dgm:pt>
    <dgm:pt modelId="{3A7DC581-92E5-4B36-B396-18979FC7A525}" type="sibTrans" cxnId="{63C9A8F8-6714-4080-B775-B58F536B8EA7}">
      <dgm:prSet/>
      <dgm:spPr/>
      <dgm:t>
        <a:bodyPr/>
        <a:lstStyle/>
        <a:p>
          <a:endParaRPr lang="lv-LV"/>
        </a:p>
      </dgm:t>
    </dgm:pt>
    <dgm:pt modelId="{72699027-DC4B-4700-A22A-FF145E9AD7D0}">
      <dgm:prSet phldrT="[Text]" custT="1"/>
      <dgm:spPr>
        <a:solidFill>
          <a:srgbClr val="92D050">
            <a:alpha val="90000"/>
          </a:srgbClr>
        </a:solidFill>
      </dgm:spPr>
      <dgm:t>
        <a:bodyPr/>
        <a:lstStyle/>
        <a:p>
          <a:r>
            <a:rPr lang="ru-RU" sz="1400" b="1" dirty="0"/>
            <a:t> Услуги, ориентированные на здоровый образ жизни, поддержку здоровья и профилактику заболеваний</a:t>
          </a:r>
          <a:endParaRPr lang="lv-LV" sz="1400" b="1" dirty="0"/>
        </a:p>
      </dgm:t>
    </dgm:pt>
    <dgm:pt modelId="{D3728FEC-94F0-4C15-99FB-AE807A3C6E4E}" type="parTrans" cxnId="{162E6883-493B-421D-A920-8A9BE5543D7D}">
      <dgm:prSet/>
      <dgm:spPr/>
      <dgm:t>
        <a:bodyPr/>
        <a:lstStyle/>
        <a:p>
          <a:endParaRPr lang="lv-LV"/>
        </a:p>
      </dgm:t>
    </dgm:pt>
    <dgm:pt modelId="{CD062785-F3D1-49E5-844D-7DD6FC21257B}" type="sibTrans" cxnId="{162E6883-493B-421D-A920-8A9BE5543D7D}">
      <dgm:prSet/>
      <dgm:spPr/>
      <dgm:t>
        <a:bodyPr/>
        <a:lstStyle/>
        <a:p>
          <a:endParaRPr lang="lv-LV"/>
        </a:p>
      </dgm:t>
    </dgm:pt>
    <dgm:pt modelId="{A129A58A-B6A5-4740-BE46-86DEBDD7411B}">
      <dgm:prSet custT="1"/>
      <dgm:spPr/>
      <dgm:t>
        <a:bodyPr/>
        <a:lstStyle/>
        <a:p>
          <a:r>
            <a:rPr lang="ru-RU" sz="1400" dirty="0"/>
            <a:t>Межведомственное взаимодействие (образование, окружающая среда, сообщения, итд.)</a:t>
          </a:r>
          <a:endParaRPr lang="en-US" sz="1400" dirty="0"/>
        </a:p>
      </dgm:t>
    </dgm:pt>
    <dgm:pt modelId="{B51D7B1E-2FB7-4D54-B550-F62EAC7DE276}" type="parTrans" cxnId="{2E19BF60-3332-496A-BAFA-929AEB2FB797}">
      <dgm:prSet/>
      <dgm:spPr/>
      <dgm:t>
        <a:bodyPr/>
        <a:lstStyle/>
        <a:p>
          <a:endParaRPr lang="en-US"/>
        </a:p>
      </dgm:t>
    </dgm:pt>
    <dgm:pt modelId="{D39F703E-8F82-4250-B11C-B6BC3C2911F2}" type="sibTrans" cxnId="{2E19BF60-3332-496A-BAFA-929AEB2FB797}">
      <dgm:prSet/>
      <dgm:spPr/>
      <dgm:t>
        <a:bodyPr/>
        <a:lstStyle/>
        <a:p>
          <a:endParaRPr lang="en-US"/>
        </a:p>
      </dgm:t>
    </dgm:pt>
    <dgm:pt modelId="{5957A97A-B91B-4B5D-B2D9-6CCE0C457AD2}" type="pres">
      <dgm:prSet presAssocID="{F4DAA1BE-C259-411D-8A4B-75791B13419C}" presName="compositeShape" presStyleCnt="0">
        <dgm:presLayoutVars>
          <dgm:dir/>
          <dgm:resizeHandles/>
        </dgm:presLayoutVars>
      </dgm:prSet>
      <dgm:spPr/>
    </dgm:pt>
    <dgm:pt modelId="{C682F904-EF14-4B5A-A0FD-65622FD422DD}" type="pres">
      <dgm:prSet presAssocID="{F4DAA1BE-C259-411D-8A4B-75791B13419C}" presName="pyramid" presStyleLbl="node1" presStyleIdx="0" presStyleCnt="1" custLinFactNeighborX="-6917" custLinFactNeighborY="-7673"/>
      <dgm:spPr>
        <a:solidFill>
          <a:srgbClr val="00B050"/>
        </a:solidFill>
      </dgm:spPr>
    </dgm:pt>
    <dgm:pt modelId="{D66720F1-9CFB-4CE4-AA8F-36029D292CA3}" type="pres">
      <dgm:prSet presAssocID="{F4DAA1BE-C259-411D-8A4B-75791B13419C}" presName="theList" presStyleCnt="0"/>
      <dgm:spPr/>
    </dgm:pt>
    <dgm:pt modelId="{C418940D-0BD3-4B53-9C20-9D7E0C6B40C7}" type="pres">
      <dgm:prSet presAssocID="{FC86514D-CE5E-4EFE-9BFF-55D112AE70AF}" presName="aNode" presStyleLbl="fgAcc1" presStyleIdx="0" presStyleCnt="4" custLinFactY="87930" custLinFactNeighborX="1596" custLinFactNeighborY="100000">
        <dgm:presLayoutVars>
          <dgm:bulletEnabled val="1"/>
        </dgm:presLayoutVars>
      </dgm:prSet>
      <dgm:spPr/>
    </dgm:pt>
    <dgm:pt modelId="{FBF17B1E-EB1E-4E14-B2CC-E11F72E9036B}" type="pres">
      <dgm:prSet presAssocID="{FC86514D-CE5E-4EFE-9BFF-55D112AE70AF}" presName="aSpace" presStyleCnt="0"/>
      <dgm:spPr/>
    </dgm:pt>
    <dgm:pt modelId="{E02919CF-FF4B-497F-8761-4E00D81C9C8A}" type="pres">
      <dgm:prSet presAssocID="{A129A58A-B6A5-4740-BE46-86DEBDD7411B}" presName="aNode" presStyleLbl="fgAcc1" presStyleIdx="1" presStyleCnt="4">
        <dgm:presLayoutVars>
          <dgm:bulletEnabled val="1"/>
        </dgm:presLayoutVars>
      </dgm:prSet>
      <dgm:spPr/>
    </dgm:pt>
    <dgm:pt modelId="{52889211-6BA3-4F27-940C-FAD0652F385D}" type="pres">
      <dgm:prSet presAssocID="{A129A58A-B6A5-4740-BE46-86DEBDD7411B}" presName="aSpace" presStyleCnt="0"/>
      <dgm:spPr/>
    </dgm:pt>
    <dgm:pt modelId="{A9C02E37-F257-401D-BBA1-BC4B9B168FB6}" type="pres">
      <dgm:prSet presAssocID="{E5887079-0C3B-40AA-81C5-8D33C86B27F4}" presName="aNode" presStyleLbl="fgAcc1" presStyleIdx="2" presStyleCnt="4" custLinFactNeighborX="-1081" custLinFactNeighborY="7765">
        <dgm:presLayoutVars>
          <dgm:bulletEnabled val="1"/>
        </dgm:presLayoutVars>
      </dgm:prSet>
      <dgm:spPr/>
    </dgm:pt>
    <dgm:pt modelId="{007A4415-D749-4CAA-81C2-4BD1C574FD34}" type="pres">
      <dgm:prSet presAssocID="{E5887079-0C3B-40AA-81C5-8D33C86B27F4}" presName="aSpace" presStyleCnt="0"/>
      <dgm:spPr/>
    </dgm:pt>
    <dgm:pt modelId="{4459E3EA-0930-48C7-B107-DC6B2FFDB6A5}" type="pres">
      <dgm:prSet presAssocID="{72699027-DC4B-4700-A22A-FF145E9AD7D0}" presName="aNode" presStyleLbl="fgAcc1" presStyleIdx="3" presStyleCnt="4">
        <dgm:presLayoutVars>
          <dgm:bulletEnabled val="1"/>
        </dgm:presLayoutVars>
      </dgm:prSet>
      <dgm:spPr/>
    </dgm:pt>
    <dgm:pt modelId="{E9F7171A-9BB0-4B1D-BA1D-0757C8CB5294}" type="pres">
      <dgm:prSet presAssocID="{72699027-DC4B-4700-A22A-FF145E9AD7D0}" presName="aSpace" presStyleCnt="0"/>
      <dgm:spPr/>
    </dgm:pt>
  </dgm:ptLst>
  <dgm:cxnLst>
    <dgm:cxn modelId="{FCF952A7-6EBB-4B0F-AAB1-38549A6D107C}" type="presOf" srcId="{FC86514D-CE5E-4EFE-9BFF-55D112AE70AF}" destId="{C418940D-0BD3-4B53-9C20-9D7E0C6B40C7}" srcOrd="0" destOrd="0" presId="urn:microsoft.com/office/officeart/2005/8/layout/pyramid2"/>
    <dgm:cxn modelId="{63C9A8F8-6714-4080-B775-B58F536B8EA7}" srcId="{F4DAA1BE-C259-411D-8A4B-75791B13419C}" destId="{E5887079-0C3B-40AA-81C5-8D33C86B27F4}" srcOrd="2" destOrd="0" parTransId="{B51C2481-157D-4D9C-BECD-5D25A35E1871}" sibTransId="{3A7DC581-92E5-4B36-B396-18979FC7A525}"/>
    <dgm:cxn modelId="{8F91C6C5-1600-40BC-8E53-91BA335122D9}" srcId="{F4DAA1BE-C259-411D-8A4B-75791B13419C}" destId="{FC86514D-CE5E-4EFE-9BFF-55D112AE70AF}" srcOrd="0" destOrd="0" parTransId="{A02A8C6C-2219-4277-B14C-FB880343D38D}" sibTransId="{958EC0E9-B75B-4BE3-BEC9-944897C2E0C8}"/>
    <dgm:cxn modelId="{8E591972-4577-443D-900E-19F5121D2065}" type="presOf" srcId="{E5887079-0C3B-40AA-81C5-8D33C86B27F4}" destId="{A9C02E37-F257-401D-BBA1-BC4B9B168FB6}" srcOrd="0" destOrd="0" presId="urn:microsoft.com/office/officeart/2005/8/layout/pyramid2"/>
    <dgm:cxn modelId="{001AABBA-F229-4780-BB94-9631F0DD17BE}" type="presOf" srcId="{72699027-DC4B-4700-A22A-FF145E9AD7D0}" destId="{4459E3EA-0930-48C7-B107-DC6B2FFDB6A5}" srcOrd="0" destOrd="0" presId="urn:microsoft.com/office/officeart/2005/8/layout/pyramid2"/>
    <dgm:cxn modelId="{162E6883-493B-421D-A920-8A9BE5543D7D}" srcId="{F4DAA1BE-C259-411D-8A4B-75791B13419C}" destId="{72699027-DC4B-4700-A22A-FF145E9AD7D0}" srcOrd="3" destOrd="0" parTransId="{D3728FEC-94F0-4C15-99FB-AE807A3C6E4E}" sibTransId="{CD062785-F3D1-49E5-844D-7DD6FC21257B}"/>
    <dgm:cxn modelId="{C1F55A4C-A485-4E5C-AF4B-98CCFDB9A033}" type="presOf" srcId="{A129A58A-B6A5-4740-BE46-86DEBDD7411B}" destId="{E02919CF-FF4B-497F-8761-4E00D81C9C8A}" srcOrd="0" destOrd="0" presId="urn:microsoft.com/office/officeart/2005/8/layout/pyramid2"/>
    <dgm:cxn modelId="{2E19BF60-3332-496A-BAFA-929AEB2FB797}" srcId="{F4DAA1BE-C259-411D-8A4B-75791B13419C}" destId="{A129A58A-B6A5-4740-BE46-86DEBDD7411B}" srcOrd="1" destOrd="0" parTransId="{B51D7B1E-2FB7-4D54-B550-F62EAC7DE276}" sibTransId="{D39F703E-8F82-4250-B11C-B6BC3C2911F2}"/>
    <dgm:cxn modelId="{F2AB4979-1CAD-45D3-836C-5EF572376960}" type="presOf" srcId="{F4DAA1BE-C259-411D-8A4B-75791B13419C}" destId="{5957A97A-B91B-4B5D-B2D9-6CCE0C457AD2}" srcOrd="0" destOrd="0" presId="urn:microsoft.com/office/officeart/2005/8/layout/pyramid2"/>
    <dgm:cxn modelId="{886A65EC-763C-4FAF-9373-4723B5FCFEE6}" type="presParOf" srcId="{5957A97A-B91B-4B5D-B2D9-6CCE0C457AD2}" destId="{C682F904-EF14-4B5A-A0FD-65622FD422DD}" srcOrd="0" destOrd="0" presId="urn:microsoft.com/office/officeart/2005/8/layout/pyramid2"/>
    <dgm:cxn modelId="{790E3FE9-479D-46C6-BDA7-456370C644AC}" type="presParOf" srcId="{5957A97A-B91B-4B5D-B2D9-6CCE0C457AD2}" destId="{D66720F1-9CFB-4CE4-AA8F-36029D292CA3}" srcOrd="1" destOrd="0" presId="urn:microsoft.com/office/officeart/2005/8/layout/pyramid2"/>
    <dgm:cxn modelId="{22E5E967-0B5E-4D54-8DD8-54B214D1048B}" type="presParOf" srcId="{D66720F1-9CFB-4CE4-AA8F-36029D292CA3}" destId="{C418940D-0BD3-4B53-9C20-9D7E0C6B40C7}" srcOrd="0" destOrd="0" presId="urn:microsoft.com/office/officeart/2005/8/layout/pyramid2"/>
    <dgm:cxn modelId="{E2B90DF0-C99D-4C1F-B10C-6E762CA633AD}" type="presParOf" srcId="{D66720F1-9CFB-4CE4-AA8F-36029D292CA3}" destId="{FBF17B1E-EB1E-4E14-B2CC-E11F72E9036B}" srcOrd="1" destOrd="0" presId="urn:microsoft.com/office/officeart/2005/8/layout/pyramid2"/>
    <dgm:cxn modelId="{B7BA53E7-6C7F-4599-A6D1-C2CFD339D6E6}" type="presParOf" srcId="{D66720F1-9CFB-4CE4-AA8F-36029D292CA3}" destId="{E02919CF-FF4B-497F-8761-4E00D81C9C8A}" srcOrd="2" destOrd="0" presId="urn:microsoft.com/office/officeart/2005/8/layout/pyramid2"/>
    <dgm:cxn modelId="{5866DEFF-588E-4BFA-80ED-BB3D451371DF}" type="presParOf" srcId="{D66720F1-9CFB-4CE4-AA8F-36029D292CA3}" destId="{52889211-6BA3-4F27-940C-FAD0652F385D}" srcOrd="3" destOrd="0" presId="urn:microsoft.com/office/officeart/2005/8/layout/pyramid2"/>
    <dgm:cxn modelId="{17F499B6-F5C6-4A49-A631-FD7F8E75BB1A}" type="presParOf" srcId="{D66720F1-9CFB-4CE4-AA8F-36029D292CA3}" destId="{A9C02E37-F257-401D-BBA1-BC4B9B168FB6}" srcOrd="4" destOrd="0" presId="urn:microsoft.com/office/officeart/2005/8/layout/pyramid2"/>
    <dgm:cxn modelId="{F758303E-0B97-4769-B9C6-5707406E1636}" type="presParOf" srcId="{D66720F1-9CFB-4CE4-AA8F-36029D292CA3}" destId="{007A4415-D749-4CAA-81C2-4BD1C574FD34}" srcOrd="5" destOrd="0" presId="urn:microsoft.com/office/officeart/2005/8/layout/pyramid2"/>
    <dgm:cxn modelId="{8578F7C3-35F6-45F1-8B09-4633B6032EF3}" type="presParOf" srcId="{D66720F1-9CFB-4CE4-AA8F-36029D292CA3}" destId="{4459E3EA-0930-48C7-B107-DC6B2FFDB6A5}" srcOrd="6" destOrd="0" presId="urn:microsoft.com/office/officeart/2005/8/layout/pyramid2"/>
    <dgm:cxn modelId="{8939F963-33F9-492B-A297-8D220F32CAFA}" type="presParOf" srcId="{D66720F1-9CFB-4CE4-AA8F-36029D292CA3}" destId="{E9F7171A-9BB0-4B1D-BA1D-0757C8CB5294}" srcOrd="7" destOrd="0" presId="urn:microsoft.com/office/officeart/2005/8/layout/pyramid2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C682F904-EF14-4B5A-A0FD-65622FD422DD}">
      <dsp:nvSpPr>
        <dsp:cNvPr id="0" name=""/>
        <dsp:cNvSpPr/>
      </dsp:nvSpPr>
      <dsp:spPr>
        <a:xfrm>
          <a:off x="2059542" y="0"/>
          <a:ext cx="4850977" cy="4850977"/>
        </a:xfrm>
        <a:prstGeom prst="triangle">
          <a:avLst/>
        </a:prstGeom>
        <a:solidFill>
          <a:srgbClr val="00B050"/>
        </a:solidFill>
        <a:ln>
          <a:noFill/>
        </a:ln>
        <a:effectLst/>
        <a:sp3d extrusionH="381000" contourW="38100" prstMaterial="matte">
          <a:contourClr>
            <a:schemeClr val="lt1"/>
          </a:contourClr>
        </a:sp3d>
      </dsp:spPr>
      <dsp:style>
        <a:lnRef idx="0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>
          <a:schemeClr val="lt1"/>
        </a:fontRef>
      </dsp:style>
    </dsp:sp>
    <dsp:sp modelId="{C418940D-0BD3-4B53-9C20-9D7E0C6B40C7}">
      <dsp:nvSpPr>
        <dsp:cNvPr id="0" name=""/>
        <dsp:cNvSpPr/>
      </dsp:nvSpPr>
      <dsp:spPr>
        <a:xfrm>
          <a:off x="4870897" y="1351464"/>
          <a:ext cx="3153135" cy="862185"/>
        </a:xfrm>
        <a:prstGeom prst="roundRect">
          <a:avLst/>
        </a:prstGeom>
        <a:solidFill>
          <a:srgbClr val="92D050">
            <a:alpha val="90000"/>
          </a:srgb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endParaRPr lang="lv-LV" sz="1400" kern="1200" dirty="0"/>
        </a:p>
      </dsp:txBody>
      <dsp:txXfrm>
        <a:off x="4912985" y="1393552"/>
        <a:ext cx="3068959" cy="778009"/>
      </dsp:txXfrm>
    </dsp:sp>
    <dsp:sp modelId="{E02919CF-FF4B-497F-8761-4E00D81C9C8A}">
      <dsp:nvSpPr>
        <dsp:cNvPr id="0" name=""/>
        <dsp:cNvSpPr/>
      </dsp:nvSpPr>
      <dsp:spPr>
        <a:xfrm>
          <a:off x="4820573" y="1455529"/>
          <a:ext cx="3153135" cy="862185"/>
        </a:xfrm>
        <a:prstGeom prst="roundRect">
          <a:avLst/>
        </a:prstGeom>
        <a:solidFill>
          <a:schemeClr val="lt1">
            <a:alpha val="90000"/>
            <a:hueOff val="0"/>
            <a:satOff val="0"/>
            <a:lumOff val="0"/>
            <a:alphaOff val="0"/>
          </a:scheme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kern="1200" dirty="0"/>
            <a:t>Межведомственное взаимодействие (образование, окружающая среда, сообщения, итд.)</a:t>
          </a:r>
          <a:endParaRPr lang="en-US" sz="1400" kern="1200" dirty="0"/>
        </a:p>
      </dsp:txBody>
      <dsp:txXfrm>
        <a:off x="4862661" y="1497617"/>
        <a:ext cx="3068959" cy="778009"/>
      </dsp:txXfrm>
    </dsp:sp>
    <dsp:sp modelId="{A9C02E37-F257-401D-BBA1-BC4B9B168FB6}">
      <dsp:nvSpPr>
        <dsp:cNvPr id="0" name=""/>
        <dsp:cNvSpPr/>
      </dsp:nvSpPr>
      <dsp:spPr>
        <a:xfrm>
          <a:off x="4786487" y="2433857"/>
          <a:ext cx="3153135" cy="862185"/>
        </a:xfrm>
        <a:prstGeom prst="roundRect">
          <a:avLst/>
        </a:prstGeom>
        <a:solidFill>
          <a:srgbClr val="92D050">
            <a:alpha val="90000"/>
          </a:srgb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60960" tIns="60960" rIns="60960" bIns="60960" numCol="1" spcCol="1270" anchor="ctr" anchorCtr="0">
          <a:noAutofit/>
        </a:bodyPr>
        <a:lstStyle/>
        <a:p>
          <a:pPr marL="0" lvl="0" indent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600" b="1" kern="1200" dirty="0"/>
            <a:t>Методика образования здоровья и улучшения жизненные навыков</a:t>
          </a:r>
          <a:endParaRPr lang="lv-LV" sz="1600" b="1" kern="1200" dirty="0"/>
        </a:p>
      </dsp:txBody>
      <dsp:txXfrm>
        <a:off x="4828575" y="2475945"/>
        <a:ext cx="3068959" cy="778009"/>
      </dsp:txXfrm>
    </dsp:sp>
    <dsp:sp modelId="{4459E3EA-0930-48C7-B107-DC6B2FFDB6A5}">
      <dsp:nvSpPr>
        <dsp:cNvPr id="0" name=""/>
        <dsp:cNvSpPr/>
      </dsp:nvSpPr>
      <dsp:spPr>
        <a:xfrm>
          <a:off x="4820573" y="3395447"/>
          <a:ext cx="3153135" cy="862185"/>
        </a:xfrm>
        <a:prstGeom prst="roundRect">
          <a:avLst/>
        </a:prstGeom>
        <a:solidFill>
          <a:srgbClr val="92D050">
            <a:alpha val="90000"/>
          </a:srgbClr>
        </a:solidFill>
        <a:ln w="12700" cap="rnd" cmpd="sng" algn="ctr">
          <a:solidFill>
            <a:schemeClr val="accent1">
              <a:hueOff val="0"/>
              <a:satOff val="0"/>
              <a:lumOff val="0"/>
              <a:alphaOff val="0"/>
            </a:schemeClr>
          </a:solidFill>
          <a:prstDash val="solid"/>
        </a:ln>
        <a:effectLst/>
        <a:sp3d z="57150" extrusionH="63500" prstMaterial="matte"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marL="0" lvl="0" indent="0" algn="ctr" defTabSz="6223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ru-RU" sz="1400" b="1" kern="1200" dirty="0"/>
            <a:t> Услуги, ориентированные на здоровый образ жизни, поддержку здоровья и профилактику заболеваний</a:t>
          </a:r>
          <a:endParaRPr lang="lv-LV" sz="1400" b="1" kern="1200" dirty="0"/>
        </a:p>
      </dsp:txBody>
      <dsp:txXfrm>
        <a:off x="4862661" y="3437535"/>
        <a:ext cx="3068959" cy="778009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pyramid2">
  <dgm:title val=""/>
  <dgm:desc val=""/>
  <dgm:catLst>
    <dgm:cat type="pyramid" pri="3000"/>
    <dgm:cat type="list" pri="21000"/>
    <dgm:cat type="convert" pri="17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compositeShape">
    <dgm:alg type="composite"/>
    <dgm:shape xmlns:r="http://schemas.openxmlformats.org/officeDocument/2006/relationships" r:blip="">
      <dgm:adjLst/>
    </dgm:shape>
    <dgm:presOf/>
    <dgm:varLst>
      <dgm:dir/>
      <dgm:resizeHandles/>
    </dgm:varLst>
    <dgm:choose name="Name0">
      <dgm:if name="Name1" func="var" arg="dir" op="equ" val="norm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l" for="ch" forName="theList" refType="w" refFor="ch" refForName="pyramid" fact="0.5"/>
          <dgm:constr type="h" for="des" forName="aSpace" refType="h" fact="0.1"/>
        </dgm:constrLst>
      </dgm:if>
      <dgm:else name="Name2">
        <dgm:constrLst>
          <dgm:constr type="w" for="ch" forName="pyramid" refType="h"/>
          <dgm:constr type="h" for="ch" forName="pyramid" refType="h"/>
          <dgm:constr type="h" for="ch" forName="theList" refType="h" fact="0.8"/>
          <dgm:constr type="w" for="ch" forName="theList" refType="h" fact="0.65"/>
          <dgm:constr type="ctrY" for="ch" forName="theList" refType="h" refFor="ch" refForName="pyramid" fact="0.5"/>
          <dgm:constr type="r" for="ch" forName="theList" refType="w" refFor="ch" refForName="pyramid" fact="0.5"/>
          <dgm:constr type="h" for="des" forName="aSpace" refType="h" fact="0.1"/>
        </dgm:constrLst>
      </dgm:else>
    </dgm:choose>
    <dgm:ruleLst/>
    <dgm:choose name="Name3">
      <dgm:if name="Name4" axis="ch" ptType="node" func="cnt" op="gte" val="1">
        <dgm:layoutNode name="pyramid" styleLbl="node1">
          <dgm:alg type="sp"/>
          <dgm:shape xmlns:r="http://schemas.openxmlformats.org/officeDocument/2006/relationships" type="triangle" r:blip="">
            <dgm:adjLst/>
          </dgm:shape>
          <dgm:presOf/>
          <dgm:constrLst/>
          <dgm:ruleLst/>
        </dgm:layoutNode>
        <dgm:layoutNode name="theList">
          <dgm:alg type="lin">
            <dgm:param type="linDir" val="fromT"/>
          </dgm:alg>
          <dgm:shape xmlns:r="http://schemas.openxmlformats.org/officeDocument/2006/relationships" r:blip="">
            <dgm:adjLst/>
          </dgm:shape>
          <dgm:presOf/>
          <dgm:constrLst>
            <dgm:constr type="w" for="ch" forName="aNode" refType="w"/>
            <dgm:constr type="h" for="ch" forName="aNode" refType="h"/>
            <dgm:constr type="primFontSz" for="ch" ptType="node" op="equ"/>
          </dgm:constrLst>
          <dgm:ruleLst/>
          <dgm:forEach name="aNodeForEach" axis="ch" ptType="node">
            <dgm:layoutNode name="aNode" styleLbl="fgAcc1">
              <dgm:varLst>
                <dgm:bulletEnabled val="1"/>
              </dgm:varLst>
              <dgm:alg type="tx"/>
              <dgm:shape xmlns:r="http://schemas.openxmlformats.org/officeDocument/2006/relationships" type="roundRect" r:blip="">
                <dgm:adjLst/>
              </dgm:shape>
              <dgm:presOf axis="desOrSelf" ptType="node"/>
              <dgm:constrLst>
                <dgm:constr type="primFontSz" val="65"/>
                <dgm:constr type="tMarg" refType="primFontSz" fact="0.3"/>
                <dgm:constr type="bMarg" refType="primFontSz" fact="0.3"/>
                <dgm:constr type="lMarg" refType="primFontSz" fact="0.3"/>
                <dgm:constr type="rMarg" refType="primFontSz" fact="0.3"/>
              </dgm:constrLst>
              <dgm:ruleLst>
                <dgm:rule type="primFontSz" val="5" fact="NaN" max="NaN"/>
              </dgm:ruleLst>
            </dgm:layoutNode>
            <dgm:layoutNode name="aSpace">
              <dgm:alg type="sp"/>
              <dgm:shape xmlns:r="http://schemas.openxmlformats.org/officeDocument/2006/relationships" r:blip="">
                <dgm:adjLst/>
              </dgm:shape>
              <dgm:presOf/>
              <dgm:constrLst/>
              <dgm:ruleLst/>
            </dgm:layoutNode>
          </dgm:forEach>
        </dgm:layoutNode>
      </dgm:if>
      <dgm:else name="Name5"/>
    </dgm:choose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3d5">
  <dgm:title val=""/>
  <dgm:desc val=""/>
  <dgm:catLst>
    <dgm:cat type="3D" pri="11500"/>
  </dgm:catLst>
  <dgm:scene3d>
    <a:camera prst="isometricOffAxis2Left" zoom="95000"/>
    <a:lightRig rig="flat" dir="t"/>
  </dgm:scene3d>
  <dgm:styleLbl name="node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 z="5715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 z="-3810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 z="-52400" extrusionH="1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 z="-38100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 z="-40000" prstMaterial="matte"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 z="127000" prstMaterial="matte"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 z="52400"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 z="60000" prstMaterial="flat">
      <a:bevelT w="120900" h="88900"/>
      <a:bevelB w="88900" h="31750" prst="angle"/>
    </dgm:sp3d>
    <dgm:txPr/>
    <dgm:style>
      <a:lnRef idx="0">
        <a:scrgbClr r="0" g="0" b="0"/>
      </a:lnRef>
      <a:fillRef idx="3">
        <a:scrgbClr r="0" g="0" b="0"/>
      </a:fillRef>
      <a:effectRef idx="1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 z="-40000" prstMaterial="matte"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 z="-600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 extrusionH="3810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 z="-400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 z="57150"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 extrusionH="12700" prstMaterial="flat">
      <a:bevelT w="50800" h="50800"/>
    </dgm:sp3d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 z="-6350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 z="57150" extrusionH="63500" contourW="12700" prstMaterial="matte">
      <a:contourClr>
        <a:schemeClr val="dk1">
          <a:tint val="2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 z="-400500" extrusionH="63500" contourW="127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 z="57150" extrusionH="63500" prstMaterial="matte"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 z="-40050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 extrusionH="381000" contourW="38100" prstMaterial="matte">
      <a:contourClr>
        <a:schemeClr val="lt1"/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trBgShp">
    <dgm:scene3d>
      <a:camera prst="orthographicFront"/>
      <a:lightRig rig="threePt" dir="t"/>
    </dgm:scene3d>
    <dgm:sp3d z="-400500" prstMaterial="matte"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 z="57150" extrusionH="63500" contourW="12700" prstMaterial="matte">
      <a:contourClr>
        <a:schemeClr val="lt1">
          <a:tint val="50000"/>
        </a:schemeClr>
      </a:contourClr>
    </dgm:sp3d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49688" y="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D8FAA66-1E0C-48BB-9C0C-026C92E8DA5B}" type="datetimeFigureOut">
              <a:rPr lang="lv-LV" smtClean="0"/>
              <a:t>11.02.2017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49688" y="9429750"/>
            <a:ext cx="2946400" cy="496888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D6D34FA-D4B1-4AF2-8D63-6FAACEFD4170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50859277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8056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F82C0F-1099-43B5-BE74-704DC65BC073}" type="datetimeFigureOut">
              <a:rPr lang="lv-LV" smtClean="0"/>
              <a:t>11.02.2017</a:t>
            </a:fld>
            <a:endParaRPr lang="lv-LV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2275" y="1241425"/>
            <a:ext cx="5953125" cy="33496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lv-LV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79768" y="4777194"/>
            <a:ext cx="5438140" cy="3908614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50443" y="9428584"/>
            <a:ext cx="2945659" cy="498055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056D1B0-AAF6-4F78-845E-087E381306CC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3058383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6D1B0-AAF6-4F78-845E-087E381306CC}" type="slidenum">
              <a:rPr lang="lv-LV" smtClean="0"/>
              <a:t>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3959802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6D1B0-AAF6-4F78-845E-087E381306CC}" type="slidenum">
              <a:rPr lang="lv-LV" smtClean="0"/>
              <a:t>10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09477568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6D1B0-AAF6-4F78-845E-087E381306CC}" type="slidenum">
              <a:rPr lang="lv-LV" smtClean="0"/>
              <a:t>11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62529150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6D1B0-AAF6-4F78-845E-087E381306CC}" type="slidenum">
              <a:rPr lang="lv-LV" smtClean="0"/>
              <a:t>12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53847512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6D1B0-AAF6-4F78-845E-087E381306CC}" type="slidenum">
              <a:rPr lang="lv-LV" smtClean="0"/>
              <a:t>13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3938210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6D1B0-AAF6-4F78-845E-087E381306CC}" type="slidenum">
              <a:rPr lang="lv-LV" smtClean="0"/>
              <a:t>14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67972165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427555EF-109A-4AE2-99F5-CCA812E090B4}" type="slidenum">
              <a:rPr lang="lv-LV" sz="1900" kern="0">
                <a:solidFill>
                  <a:sysClr val="windowText" lastClr="000000"/>
                </a:solidFill>
              </a:rPr>
              <a:pPr defTabSz="966612">
                <a:defRPr/>
              </a:pPr>
              <a:t>15</a:t>
            </a:fld>
            <a:endParaRPr lang="lv-LV" sz="19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3163247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427555EF-109A-4AE2-99F5-CCA812E090B4}" type="slidenum">
              <a:rPr lang="lv-LV" sz="1900" kern="0">
                <a:solidFill>
                  <a:sysClr val="windowText" lastClr="000000"/>
                </a:solidFill>
              </a:rPr>
              <a:pPr defTabSz="966612">
                <a:defRPr/>
              </a:pPr>
              <a:t>16</a:t>
            </a:fld>
            <a:endParaRPr lang="lv-LV" sz="19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88654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6D1B0-AAF6-4F78-845E-087E381306CC}" type="slidenum">
              <a:rPr lang="lv-LV" smtClean="0"/>
              <a:t>17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694555813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6D1B0-AAF6-4F78-845E-087E381306CC}" type="slidenum">
              <a:rPr lang="lv-LV" smtClean="0"/>
              <a:t>18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65293445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427555EF-109A-4AE2-99F5-CCA812E090B4}" type="slidenum">
              <a:rPr lang="lv-LV" sz="1900" kern="0">
                <a:solidFill>
                  <a:sysClr val="windowText" lastClr="000000"/>
                </a:solidFill>
              </a:rPr>
              <a:pPr defTabSz="966612">
                <a:defRPr/>
              </a:pPr>
              <a:t>19</a:t>
            </a:fld>
            <a:endParaRPr lang="lv-LV" sz="19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119198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6D1B0-AAF6-4F78-845E-087E381306CC}" type="slidenum">
              <a:rPr lang="lv-LV" smtClean="0"/>
              <a:t>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7671608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6D1B0-AAF6-4F78-845E-087E381306CC}" type="slidenum">
              <a:rPr lang="lv-LV" smtClean="0"/>
              <a:t>20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5713526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6D1B0-AAF6-4F78-845E-087E381306CC}" type="slidenum">
              <a:rPr lang="lv-LV" smtClean="0"/>
              <a:t>21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4439834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6D1B0-AAF6-4F78-845E-087E381306CC}" type="slidenum">
              <a:rPr lang="lv-LV" smtClean="0"/>
              <a:t>22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3454533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6D1B0-AAF6-4F78-845E-087E381306CC}" type="slidenum">
              <a:rPr lang="lv-LV" smtClean="0"/>
              <a:t>23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05704189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6D1B0-AAF6-4F78-845E-087E381306CC}" type="slidenum">
              <a:rPr lang="lv-LV" smtClean="0"/>
              <a:t>24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35447855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6D1B0-AAF6-4F78-845E-087E381306CC}" type="slidenum">
              <a:rPr lang="lv-LV" smtClean="0"/>
              <a:t>25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18874570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6D1B0-AAF6-4F78-845E-087E381306CC}" type="slidenum">
              <a:rPr lang="lv-LV" smtClean="0"/>
              <a:t>26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623679902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6D1B0-AAF6-4F78-845E-087E381306CC}" type="slidenum">
              <a:rPr lang="lv-LV" smtClean="0"/>
              <a:t>27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59158315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6D1B0-AAF6-4F78-845E-087E381306CC}" type="slidenum">
              <a:rPr lang="lv-LV" smtClean="0"/>
              <a:t>28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770632044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6D1B0-AAF6-4F78-845E-087E381306CC}" type="slidenum">
              <a:rPr lang="lv-LV" smtClean="0"/>
              <a:t>29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3267081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6D1B0-AAF6-4F78-845E-087E381306CC}" type="slidenum">
              <a:rPr lang="lv-LV" smtClean="0"/>
              <a:t>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98958608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6D1B0-AAF6-4F78-845E-087E381306CC}" type="slidenum">
              <a:rPr lang="lv-LV" smtClean="0"/>
              <a:t>30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98953637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aida attēla vietturi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Piezīmju vietturi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sp>
        <p:nvSpPr>
          <p:cNvPr id="4" name="Slaida numura vietturis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defTabSz="966612">
              <a:defRPr/>
            </a:pPr>
            <a:fld id="{427555EF-109A-4AE2-99F5-CCA812E090B4}" type="slidenum">
              <a:rPr lang="lv-LV" sz="1900" kern="0">
                <a:solidFill>
                  <a:sysClr val="windowText" lastClr="000000"/>
                </a:solidFill>
              </a:rPr>
              <a:pPr defTabSz="966612">
                <a:defRPr/>
              </a:pPr>
              <a:t>31</a:t>
            </a:fld>
            <a:endParaRPr lang="lv-LV" sz="19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11681069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57" cy="391"/>
          </a:xfrm>
        </p:spPr>
        <p:txBody>
          <a:bodyPr wrap="square" lIns="90000" tIns="45000" rIns="90000" bIns="45000" anchor="t"/>
          <a:lstStyle/>
          <a:p>
            <a:pPr lvl="0" algn="l" hangingPunct="1"/>
            <a:fld id="{C0B59524-9C8E-4561-8A62-23EA4406C0C4}" type="slidenum">
              <a:t>32</a:t>
            </a:fld>
            <a:endParaRPr lang="lv-LV" sz="18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8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0EC56EF7-BC90-4633-9325-3EDDE7D98DDA}" type="slidenum">
              <a:t>32</a:t>
            </a:fld>
            <a:endParaRPr lang="lv-LV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57" cy="391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81470048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6D1B0-AAF6-4F78-845E-087E381306CC}" type="slidenum">
              <a:rPr lang="lv-LV" smtClean="0"/>
              <a:t>33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9123516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6D1B0-AAF6-4F78-845E-087E381306CC}" type="slidenum">
              <a:rPr lang="lv-LV" smtClean="0"/>
              <a:t>4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9431029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6D1B0-AAF6-4F78-845E-087E381306CC}" type="slidenum">
              <a:rPr lang="lv-LV" smtClean="0"/>
              <a:t>5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171524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6D1B0-AAF6-4F78-845E-087E381306CC}" type="slidenum">
              <a:rPr lang="lv-LV" smtClean="0"/>
              <a:t>6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2839785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0056D1B0-AAF6-4F78-845E-087E381306CC}" type="slidenum">
              <a:rPr lang="lv-LV" smtClean="0"/>
              <a:t>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93819240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57" cy="391"/>
          </a:xfrm>
        </p:spPr>
        <p:txBody>
          <a:bodyPr wrap="square" lIns="90000" tIns="45000" rIns="90000" bIns="45000" anchor="t"/>
          <a:lstStyle/>
          <a:p>
            <a:pPr lvl="0" algn="l" hangingPunct="1"/>
            <a:fld id="{6AFD9FA4-C8CD-46BF-BA17-322FAAE1A2EA}" type="slidenum">
              <a:t>8</a:t>
            </a:fld>
            <a:endParaRPr lang="lv-LV" sz="18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10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79B0FF3-2C9E-4F97-BA9C-1E7232C56905}" type="slidenum">
              <a:t>8</a:t>
            </a:fld>
            <a:endParaRPr lang="lv-LV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57" cy="391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lv-LV"/>
          </a:p>
        </p:txBody>
      </p:sp>
      <p:sp>
        <p:nvSpPr>
          <p:cNvPr id="5" name="TextBox 4"/>
          <p:cNvSpPr txBox="1"/>
          <p:nvPr/>
        </p:nvSpPr>
        <p:spPr>
          <a:xfrm>
            <a:off x="99913" y="547136"/>
            <a:ext cx="6537187" cy="5322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lv-LV" sz="1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" pitchFamily="34"/>
              </a:rPr>
              <a:t>the main industrial, business, culture, sports and financial centre in the Baltic region, as well as an important port city.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328762"/>
            <a:ext cx="6833358" cy="5322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lv-LV" sz="1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" pitchFamily="34"/>
              </a:rPr>
              <a:t>over half the population of Latvia (0,94 million) live in agglomerations of Riga and its adjoining areas (including the nearest towns).*</a:t>
            </a:r>
          </a:p>
        </p:txBody>
      </p:sp>
    </p:spTree>
    <p:extLst>
      <p:ext uri="{BB962C8B-B14F-4D97-AF65-F5344CB8AC3E}">
        <p14:creationId xmlns:p14="http://schemas.microsoft.com/office/powerpoint/2010/main" val="84461640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 noGrp="1"/>
          </p:cNvSpPr>
          <p:nvPr>
            <p:ph type="sldNum" sz="quarter" idx="8"/>
          </p:nvPr>
        </p:nvSpPr>
        <p:spPr>
          <a:xfrm>
            <a:off x="0" y="0"/>
            <a:ext cx="357" cy="391"/>
          </a:xfrm>
        </p:spPr>
        <p:txBody>
          <a:bodyPr wrap="square" lIns="90000" tIns="45000" rIns="90000" bIns="45000" anchor="t"/>
          <a:lstStyle/>
          <a:p>
            <a:pPr lvl="0" algn="l" hangingPunct="1"/>
            <a:fld id="{6AFD9FA4-C8CD-46BF-BA17-322FAAE1A2EA}" type="slidenum">
              <a:t>9</a:t>
            </a:fld>
            <a:endParaRPr lang="lv-LV" sz="1800">
              <a:solidFill>
                <a:srgbClr val="000000"/>
              </a:solidFill>
              <a:latin typeface="+mn-lt" pitchFamily="18"/>
              <a:ea typeface="+mn-ea" pitchFamily="2"/>
              <a:cs typeface="+mn-cs" pitchFamily="2"/>
            </a:endParaRPr>
          </a:p>
        </p:txBody>
      </p:sp>
      <p:sp>
        <p:nvSpPr>
          <p:cNvPr id="10" name="Slide Number Placeholder 6"/>
          <p:cNvSpPr txBox="1">
            <a:spLocks noGrp="1"/>
          </p:cNvSpPr>
          <p:nvPr>
            <p:ph type="sldNum" sz="quarter" idx="5"/>
          </p:nvPr>
        </p:nvSpPr>
        <p:spPr>
          <a:ln/>
        </p:spPr>
        <p:txBody>
          <a:bodyPr lIns="0" tIns="0" rIns="0" bIns="0" anchor="b" anchorCtr="0">
            <a:noAutofit/>
          </a:bodyPr>
          <a:lstStyle/>
          <a:p>
            <a:pPr lvl="0"/>
            <a:fld id="{379B0FF3-2C9E-4F97-BA9C-1E7232C56905}" type="slidenum">
              <a:t>9</a:t>
            </a:fld>
            <a:endParaRPr lang="lv-LV"/>
          </a:p>
        </p:txBody>
      </p:sp>
      <p:sp>
        <p:nvSpPr>
          <p:cNvPr id="2" name="Slide Image Placeholder 1"/>
          <p:cNvSpPr>
            <a:spLocks noGrp="1" noRot="1" noChangeAspect="1" noResize="1"/>
          </p:cNvSpPr>
          <p:nvPr>
            <p:ph type="sldImg"/>
          </p:nvPr>
        </p:nvSpPr>
        <p:spPr>
          <a:xfrm>
            <a:off x="0" y="0"/>
            <a:ext cx="0" cy="0"/>
          </a:xfrm>
          <a:solidFill>
            <a:srgbClr val="CFE7F5"/>
          </a:solidFill>
          <a:ln w="25400">
            <a:solidFill>
              <a:srgbClr val="808080"/>
            </a:solidFill>
            <a:prstDash val="solid"/>
          </a:ln>
        </p:spPr>
      </p:sp>
      <p:sp>
        <p:nvSpPr>
          <p:cNvPr id="3" name="Notes Placeholder 2"/>
          <p:cNvSpPr txBox="1">
            <a:spLocks noGrp="1"/>
          </p:cNvSpPr>
          <p:nvPr>
            <p:ph type="body" sz="quarter" idx="1"/>
          </p:nvPr>
        </p:nvSpPr>
        <p:spPr>
          <a:xfrm>
            <a:off x="0" y="0"/>
            <a:ext cx="357" cy="391"/>
          </a:xfrm>
        </p:spPr>
        <p:txBody>
          <a:bodyPr wrap="square" lIns="90000" tIns="45000" rIns="90000" bIns="45000" anchor="t">
            <a:noAutofit/>
          </a:bodyPr>
          <a:lstStyle/>
          <a:p>
            <a:pPr lvl="0"/>
            <a:endParaRPr lang="lv-LV"/>
          </a:p>
        </p:txBody>
      </p:sp>
      <p:sp>
        <p:nvSpPr>
          <p:cNvPr id="5" name="TextBox 4"/>
          <p:cNvSpPr txBox="1"/>
          <p:nvPr/>
        </p:nvSpPr>
        <p:spPr>
          <a:xfrm>
            <a:off x="99913" y="547136"/>
            <a:ext cx="6537187" cy="5322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lv-LV" sz="1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" pitchFamily="34"/>
              </a:rPr>
              <a:t>the main industrial, business, culture, sports and financial centre in the Baltic region, as well as an important port city.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328762"/>
            <a:ext cx="6833358" cy="532287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0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r>
              <a:rPr lang="lv-LV" sz="1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Arial" pitchFamily="34"/>
                <a:ea typeface="Arial Unicode MS" pitchFamily="2"/>
                <a:cs typeface="Arial" pitchFamily="34"/>
              </a:rPr>
              <a:t>over half the population of Latvia (0,94 million) live in agglomerations of Riga and its adjoining areas (including the nearest towns).*</a:t>
            </a:r>
          </a:p>
        </p:txBody>
      </p:sp>
    </p:spTree>
    <p:extLst>
      <p:ext uri="{BB962C8B-B14F-4D97-AF65-F5344CB8AC3E}">
        <p14:creationId xmlns:p14="http://schemas.microsoft.com/office/powerpoint/2010/main" val="304259288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sp>
          <p:nvSpPr>
            <p:cNvPr id="15" name="Freeform 14"/>
            <p:cNvSpPr/>
            <p:nvPr/>
          </p:nvSpPr>
          <p:spPr>
            <a:xfrm>
              <a:off x="0" y="-7862"/>
              <a:ext cx="863600" cy="5698067"/>
            </a:xfrm>
            <a:custGeom>
              <a:avLst/>
              <a:gdLst/>
              <a:ahLst/>
              <a:cxnLst/>
              <a:rect l="l" t="t" r="r" b="b"/>
              <a:pathLst>
                <a:path w="863600" h="5698067">
                  <a:moveTo>
                    <a:pt x="0" y="8467"/>
                  </a:moveTo>
                  <a:lnTo>
                    <a:pt x="863600" y="0"/>
                  </a:lnTo>
                  <a:lnTo>
                    <a:pt x="863600" y="16934"/>
                  </a:lnTo>
                  <a:lnTo>
                    <a:pt x="0" y="5698067"/>
                  </a:lnTo>
                  <a:lnTo>
                    <a:pt x="0" y="8467"/>
                  </a:lnTo>
                  <a:close/>
                </a:path>
              </a:pathLst>
            </a:cu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cxnSp>
          <p:nvCxnSpPr>
            <p:cNvPr id="19" name="Straight Connector 18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1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2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Isosceles Triangle 22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1FD8E-F0DF-4636-9A7C-3C8DF5DC4FE3}" type="datetimeFigureOut">
              <a:rPr lang="lv-LV" smtClean="0"/>
              <a:t>11.02.2017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AF5C1-0637-4FF4-93D8-C1847BA9382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940218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1FD8E-F0DF-4636-9A7C-3C8DF5DC4FE3}" type="datetimeFigureOut">
              <a:rPr lang="lv-LV" smtClean="0"/>
              <a:t>11.02.2017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AF5C1-0637-4FF4-93D8-C1847BA9382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4148645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1FD8E-F0DF-4636-9A7C-3C8DF5DC4FE3}" type="datetimeFigureOut">
              <a:rPr lang="lv-LV" smtClean="0"/>
              <a:t>11.02.2017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AF5C1-0637-4FF4-93D8-C1847BA93824}" type="slidenum">
              <a:rPr lang="lv-LV" smtClean="0"/>
              <a:t>‹#›</a:t>
            </a:fld>
            <a:endParaRPr lang="lv-LV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49972486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1FD8E-F0DF-4636-9A7C-3C8DF5DC4FE3}" type="datetimeFigureOut">
              <a:rPr lang="lv-LV" smtClean="0"/>
              <a:t>11.02.2017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AF5C1-0637-4FF4-93D8-C1847BA9382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89391234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1FD8E-F0DF-4636-9A7C-3C8DF5DC4FE3}" type="datetimeFigureOut">
              <a:rPr lang="lv-LV" smtClean="0"/>
              <a:t>11.02.2017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AF5C1-0637-4FF4-93D8-C1847BA93824}" type="slidenum">
              <a:rPr lang="lv-LV" smtClean="0"/>
              <a:t>‹#›</a:t>
            </a:fld>
            <a:endParaRPr lang="lv-LV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88691740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rue or Fals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1FD8E-F0DF-4636-9A7C-3C8DF5DC4FE3}" type="datetimeFigureOut">
              <a:rPr lang="lv-LV" smtClean="0"/>
              <a:t>11.02.2017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AF5C1-0637-4FF4-93D8-C1847BA9382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9177688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1FD8E-F0DF-4636-9A7C-3C8DF5DC4FE3}" type="datetimeFigureOut">
              <a:rPr lang="lv-LV" smtClean="0"/>
              <a:t>11.02.2017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AF5C1-0637-4FF4-93D8-C1847BA9382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420572049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1FD8E-F0DF-4636-9A7C-3C8DF5DC4FE3}" type="datetimeFigureOut">
              <a:rPr lang="lv-LV" smtClean="0"/>
              <a:t>11.02.2017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AF5C1-0637-4FF4-93D8-C1847BA9382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2007844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1FD8E-F0DF-4636-9A7C-3C8DF5DC4FE3}" type="datetimeFigureOut">
              <a:rPr lang="lv-LV" smtClean="0"/>
              <a:t>11.02.2017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AF5C1-0637-4FF4-93D8-C1847BA9382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70335668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1FD8E-F0DF-4636-9A7C-3C8DF5DC4FE3}" type="datetimeFigureOut">
              <a:rPr lang="lv-LV" smtClean="0"/>
              <a:t>11.02.2017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AF5C1-0637-4FF4-93D8-C1847BA9382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1386694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1FD8E-F0DF-4636-9A7C-3C8DF5DC4FE3}" type="datetimeFigureOut">
              <a:rPr lang="lv-LV" smtClean="0"/>
              <a:t>11.02.2017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AF5C1-0637-4FF4-93D8-C1847BA9382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31701276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1FD8E-F0DF-4636-9A7C-3C8DF5DC4FE3}" type="datetimeFigureOut">
              <a:rPr lang="lv-LV" smtClean="0"/>
              <a:t>11.02.2017</a:t>
            </a:fld>
            <a:endParaRPr lang="lv-LV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AF5C1-0637-4FF4-93D8-C1847BA9382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330634794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1FD8E-F0DF-4636-9A7C-3C8DF5DC4FE3}" type="datetimeFigureOut">
              <a:rPr lang="lv-LV" smtClean="0"/>
              <a:t>11.02.2017</a:t>
            </a:fld>
            <a:endParaRPr lang="lv-LV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AF5C1-0637-4FF4-93D8-C1847BA9382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9168920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1FD8E-F0DF-4636-9A7C-3C8DF5DC4FE3}" type="datetimeFigureOut">
              <a:rPr lang="lv-LV" smtClean="0"/>
              <a:t>11.02.2017</a:t>
            </a:fld>
            <a:endParaRPr lang="lv-LV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AF5C1-0637-4FF4-93D8-C1847BA9382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144144675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1FD8E-F0DF-4636-9A7C-3C8DF5DC4FE3}" type="datetimeFigureOut">
              <a:rPr lang="lv-LV" smtClean="0"/>
              <a:t>11.02.2017</a:t>
            </a:fld>
            <a:endParaRPr lang="lv-LV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AF5C1-0637-4FF4-93D8-C1847BA9382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88825403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lv-LV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76AF5C1-0637-4FF4-93D8-C1847BA93824}" type="slidenum">
              <a:rPr lang="lv-LV" smtClean="0"/>
              <a:t>‹#›</a:t>
            </a:fld>
            <a:endParaRPr lang="lv-LV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91FD8E-F0DF-4636-9A7C-3C8DF5DC4FE3}" type="datetimeFigureOut">
              <a:rPr lang="lv-LV" smtClean="0"/>
              <a:t>11.02.2017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20066837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accent1">
                  <a:alpha val="7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lumMod val="75000"/>
                <a:alpha val="5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2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lumMod val="75000"/>
                <a:alpha val="66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791FD8E-F0DF-4636-9A7C-3C8DF5DC4FE3}" type="datetimeFigureOut">
              <a:rPr lang="lv-LV" smtClean="0"/>
              <a:t>11.02.2017</a:t>
            </a:fld>
            <a:endParaRPr lang="lv-LV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lv-LV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A76AF5C1-0637-4FF4-93D8-C1847BA93824}" type="slidenum">
              <a:rPr lang="lv-LV" smtClean="0"/>
              <a:t>‹#›</a:t>
            </a:fld>
            <a:endParaRPr lang="lv-LV"/>
          </a:p>
        </p:txBody>
      </p:sp>
    </p:spTree>
    <p:extLst>
      <p:ext uri="{BB962C8B-B14F-4D97-AF65-F5344CB8AC3E}">
        <p14:creationId xmlns:p14="http://schemas.microsoft.com/office/powerpoint/2010/main" val="91631774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0" r:id="rId1"/>
    <p:sldLayoutId id="2147483741" r:id="rId2"/>
    <p:sldLayoutId id="2147483742" r:id="rId3"/>
    <p:sldLayoutId id="2147483743" r:id="rId4"/>
    <p:sldLayoutId id="2147483744" r:id="rId5"/>
    <p:sldLayoutId id="2147483745" r:id="rId6"/>
    <p:sldLayoutId id="2147483746" r:id="rId7"/>
    <p:sldLayoutId id="2147483747" r:id="rId8"/>
    <p:sldLayoutId id="2147483748" r:id="rId9"/>
    <p:sldLayoutId id="2147483749" r:id="rId10"/>
    <p:sldLayoutId id="2147483750" r:id="rId11"/>
    <p:sldLayoutId id="2147483751" r:id="rId12"/>
    <p:sldLayoutId id="2147483752" r:id="rId13"/>
    <p:sldLayoutId id="2147483753" r:id="rId14"/>
    <p:sldLayoutId id="2147483754" r:id="rId15"/>
    <p:sldLayoutId id="2147483755" r:id="rId16"/>
  </p:sldLayoutIdLst>
  <p:txStyles>
    <p:titleStyle>
      <a:lvl1pPr algn="l" defTabSz="457200" rtl="0" eaLnBrk="1" latinLnBrk="0" hangingPunct="1">
        <a:spcBef>
          <a:spcPct val="0"/>
        </a:spcBef>
        <a:buNone/>
        <a:defRPr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png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6.png"/><Relationship Id="rId4" Type="http://schemas.openxmlformats.org/officeDocument/2006/relationships/image" Target="../media/image1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1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5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3.jpeg"/><Relationship Id="rId7" Type="http://schemas.openxmlformats.org/officeDocument/2006/relationships/image" Target="../media/image2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png"/><Relationship Id="rId5" Type="http://schemas.openxmlformats.org/officeDocument/2006/relationships/image" Target="../media/image25.pn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jpeg"/><Relationship Id="rId3" Type="http://schemas.openxmlformats.org/officeDocument/2006/relationships/image" Target="../media/image29.jpeg"/><Relationship Id="rId7" Type="http://schemas.openxmlformats.org/officeDocument/2006/relationships/image" Target="../media/image33.jpeg"/><Relationship Id="rId12" Type="http://schemas.openxmlformats.org/officeDocument/2006/relationships/image" Target="../media/image38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2.jpeg"/><Relationship Id="rId11" Type="http://schemas.openxmlformats.org/officeDocument/2006/relationships/image" Target="../media/image37.jpeg"/><Relationship Id="rId5" Type="http://schemas.openxmlformats.org/officeDocument/2006/relationships/image" Target="../media/image31.jpeg"/><Relationship Id="rId10" Type="http://schemas.openxmlformats.org/officeDocument/2006/relationships/image" Target="../media/image36.jpeg"/><Relationship Id="rId4" Type="http://schemas.openxmlformats.org/officeDocument/2006/relationships/image" Target="../media/image30.jpeg"/><Relationship Id="rId9" Type="http://schemas.openxmlformats.org/officeDocument/2006/relationships/image" Target="../media/image35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://www.ntz.lv/lietotaji/agita_pukite/lapa/24/" TargetMode="External"/><Relationship Id="rId13" Type="http://schemas.openxmlformats.org/officeDocument/2006/relationships/image" Target="../media/image48.jpg"/><Relationship Id="rId3" Type="http://schemas.openxmlformats.org/officeDocument/2006/relationships/image" Target="../media/image42.jpg"/><Relationship Id="rId7" Type="http://schemas.openxmlformats.org/officeDocument/2006/relationships/image" Target="../media/image44.jpeg"/><Relationship Id="rId12" Type="http://schemas.openxmlformats.org/officeDocument/2006/relationships/image" Target="../media/image47.jpeg"/><Relationship Id="rId2" Type="http://schemas.openxmlformats.org/officeDocument/2006/relationships/notesSlide" Target="../notesSlides/notesSlide21.xml"/><Relationship Id="rId16" Type="http://schemas.openxmlformats.org/officeDocument/2006/relationships/image" Target="../media/image51.jpg"/><Relationship Id="rId1" Type="http://schemas.openxmlformats.org/officeDocument/2006/relationships/slideLayout" Target="../slideLayouts/slideLayout7.xml"/><Relationship Id="rId6" Type="http://schemas.openxmlformats.org/officeDocument/2006/relationships/hyperlink" Target="http://www.signum.lv/gajeju-barjeras" TargetMode="External"/><Relationship Id="rId11" Type="http://schemas.openxmlformats.org/officeDocument/2006/relationships/hyperlink" Target="http://erenpreiss.com/lv/rigas-tvida-brauciens-2014-jau-sodien/" TargetMode="External"/><Relationship Id="rId5" Type="http://schemas.openxmlformats.org/officeDocument/2006/relationships/image" Target="../media/image43.jpeg"/><Relationship Id="rId15" Type="http://schemas.openxmlformats.org/officeDocument/2006/relationships/image" Target="../media/image50.jpg"/><Relationship Id="rId10" Type="http://schemas.openxmlformats.org/officeDocument/2006/relationships/image" Target="../media/image46.jpg"/><Relationship Id="rId4" Type="http://schemas.openxmlformats.org/officeDocument/2006/relationships/hyperlink" Target="http://m.la.lv/ar-jaunu-tehniku-meginas-mazinat-puteklu-daudzumu-rigas-ielas/" TargetMode="External"/><Relationship Id="rId9" Type="http://schemas.openxmlformats.org/officeDocument/2006/relationships/image" Target="../media/image45.png"/><Relationship Id="rId14" Type="http://schemas.openxmlformats.org/officeDocument/2006/relationships/image" Target="../media/image49.jp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7.jpg"/><Relationship Id="rId3" Type="http://schemas.openxmlformats.org/officeDocument/2006/relationships/image" Target="../media/image52.jpg"/><Relationship Id="rId7" Type="http://schemas.openxmlformats.org/officeDocument/2006/relationships/image" Target="../media/image5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5.png"/><Relationship Id="rId11" Type="http://schemas.openxmlformats.org/officeDocument/2006/relationships/image" Target="../media/image60.jpg"/><Relationship Id="rId5" Type="http://schemas.openxmlformats.org/officeDocument/2006/relationships/image" Target="../media/image54.jpg"/><Relationship Id="rId10" Type="http://schemas.openxmlformats.org/officeDocument/2006/relationships/image" Target="../media/image59.jpg"/><Relationship Id="rId4" Type="http://schemas.openxmlformats.org/officeDocument/2006/relationships/image" Target="../media/image53.jpeg"/><Relationship Id="rId9" Type="http://schemas.openxmlformats.org/officeDocument/2006/relationships/image" Target="../media/image58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6.jpg"/><Relationship Id="rId3" Type="http://schemas.openxmlformats.org/officeDocument/2006/relationships/image" Target="../media/image61.jpg"/><Relationship Id="rId7" Type="http://schemas.openxmlformats.org/officeDocument/2006/relationships/image" Target="../media/image65.jp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4.jpg"/><Relationship Id="rId11" Type="http://schemas.openxmlformats.org/officeDocument/2006/relationships/image" Target="../media/image69.jpg"/><Relationship Id="rId5" Type="http://schemas.openxmlformats.org/officeDocument/2006/relationships/image" Target="../media/image63.jpg"/><Relationship Id="rId10" Type="http://schemas.openxmlformats.org/officeDocument/2006/relationships/image" Target="../media/image68.jpg"/><Relationship Id="rId4" Type="http://schemas.openxmlformats.org/officeDocument/2006/relationships/image" Target="../media/image62.jpg"/><Relationship Id="rId9" Type="http://schemas.openxmlformats.org/officeDocument/2006/relationships/image" Target="../media/image67.jp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70.jp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10" Type="http://schemas.openxmlformats.org/officeDocument/2006/relationships/image" Target="../media/image77.png"/><Relationship Id="rId4" Type="http://schemas.openxmlformats.org/officeDocument/2006/relationships/image" Target="../media/image71.png"/><Relationship Id="rId9" Type="http://schemas.openxmlformats.org/officeDocument/2006/relationships/image" Target="../media/image76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png"/><Relationship Id="rId5" Type="http://schemas.openxmlformats.org/officeDocument/2006/relationships/image" Target="../media/image80.png"/><Relationship Id="rId4" Type="http://schemas.openxmlformats.org/officeDocument/2006/relationships/image" Target="../media/image79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png"/><Relationship Id="rId3" Type="http://schemas.openxmlformats.org/officeDocument/2006/relationships/image" Target="../media/image82.png"/><Relationship Id="rId7" Type="http://schemas.openxmlformats.org/officeDocument/2006/relationships/image" Target="../media/image86.pn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png"/><Relationship Id="rId5" Type="http://schemas.openxmlformats.org/officeDocument/2006/relationships/image" Target="../media/image84.png"/><Relationship Id="rId4" Type="http://schemas.openxmlformats.org/officeDocument/2006/relationships/image" Target="../media/image83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8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91.png"/><Relationship Id="rId5" Type="http://schemas.openxmlformats.org/officeDocument/2006/relationships/image" Target="../media/image90.jpg"/><Relationship Id="rId4" Type="http://schemas.openxmlformats.org/officeDocument/2006/relationships/image" Target="../media/image89.png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emf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8.png"/><Relationship Id="rId3" Type="http://schemas.openxmlformats.org/officeDocument/2006/relationships/image" Target="../media/image93.png"/><Relationship Id="rId7" Type="http://schemas.openxmlformats.org/officeDocument/2006/relationships/image" Target="../media/image97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96.png"/><Relationship Id="rId5" Type="http://schemas.openxmlformats.org/officeDocument/2006/relationships/image" Target="../media/image95.jpeg"/><Relationship Id="rId4" Type="http://schemas.openxmlformats.org/officeDocument/2006/relationships/image" Target="../media/image94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01.jpeg"/><Relationship Id="rId5" Type="http://schemas.openxmlformats.org/officeDocument/2006/relationships/image" Target="../media/image100.jpeg"/><Relationship Id="rId4" Type="http://schemas.openxmlformats.org/officeDocument/2006/relationships/image" Target="../media/image99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jp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9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.emf"/><Relationship Id="rId5" Type="http://schemas.openxmlformats.org/officeDocument/2006/relationships/image" Target="../media/image7.pn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.wmf"/><Relationship Id="rId5" Type="http://schemas.openxmlformats.org/officeDocument/2006/relationships/image" Target="../media/image5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9" name="Picture 2" descr="C:\Users\lvitola15\AppData\Local\Microsoft\Windows\Temporary Internet Files\Content.Outlook\CLBOL0RF\abols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98554" y="3148670"/>
            <a:ext cx="2752725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0" name="Picture 5" descr="C:\Users\lvitola15\Desktop\Darba lietas\PROJEKTI\Veseligo pilsetu tikls\Veseliga pilseta_logo\healthycitieslogo-copy.jpg"/>
          <p:cNvPicPr>
            <a:picLocks noChangeAspect="1" noChangeArrowheads="1"/>
          </p:cNvPicPr>
          <p:nvPr/>
        </p:nvPicPr>
        <p:blipFill>
          <a:blip r:embed="rId4" cstate="print"/>
          <a:srcRect b="1875"/>
          <a:stretch>
            <a:fillRect/>
          </a:stretch>
        </p:blipFill>
        <p:spPr bwMode="auto">
          <a:xfrm>
            <a:off x="4485345" y="3148670"/>
            <a:ext cx="2016125" cy="1822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" name="Attēls 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98554" y="817263"/>
            <a:ext cx="5904656" cy="2147416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7303210" y="4362357"/>
            <a:ext cx="4572000" cy="2283702"/>
          </a:xfrm>
          <a:prstGeom prst="rect">
            <a:avLst/>
          </a:prstGeom>
        </p:spPr>
        <p:txBody>
          <a:bodyPr>
            <a:spAutoFit/>
          </a:bodyPr>
          <a:lstStyle/>
          <a:p>
            <a:pPr algn="r"/>
            <a:r>
              <a:rPr lang="ru-RU" sz="2000" b="1" dirty="0">
                <a:solidFill>
                  <a:schemeClr val="tx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Ирена Яновна Кондрате</a:t>
            </a:r>
            <a:endParaRPr lang="lv-LV" sz="2000" b="1" dirty="0">
              <a:solidFill>
                <a:schemeClr val="tx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Директор </a:t>
            </a:r>
            <a:endParaRPr lang="lv-LV" b="1" dirty="0">
              <a:solidFill>
                <a:schemeClr val="accent2">
                  <a:lumMod val="50000"/>
                </a:schemeClr>
              </a:solidFill>
            </a:endParaRPr>
          </a:p>
          <a:p>
            <a:pPr algn="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Департамента благосостояния Рижской Думы</a:t>
            </a:r>
            <a:endParaRPr lang="lv-LV" b="1" dirty="0">
              <a:solidFill>
                <a:schemeClr val="accent2">
                  <a:lumMod val="50000"/>
                </a:schemeClr>
              </a:solidFill>
            </a:endParaRPr>
          </a:p>
          <a:p>
            <a:pPr algn="r"/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Зам. председателя Совета Здоровья Рижского самоуправления</a:t>
            </a:r>
            <a:endParaRPr lang="lv-LV" b="1" dirty="0">
              <a:solidFill>
                <a:schemeClr val="accent2">
                  <a:lumMod val="50000"/>
                </a:schemeClr>
              </a:solidFill>
            </a:endParaRPr>
          </a:p>
          <a:p>
            <a:pPr algn="r"/>
            <a:r>
              <a:rPr lang="lv-LV" b="1" dirty="0">
                <a:solidFill>
                  <a:schemeClr val="accent2">
                    <a:lumMod val="50000"/>
                  </a:schemeClr>
                </a:solidFill>
              </a:rPr>
              <a:t>Dr. Paed.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педагогики здоровья</a:t>
            </a:r>
            <a:endParaRPr lang="lv-LV" b="1" dirty="0">
              <a:solidFill>
                <a:schemeClr val="accent2">
                  <a:lumMod val="50000"/>
                </a:schemeClr>
              </a:solidFill>
            </a:endParaRPr>
          </a:p>
          <a:p>
            <a:pPr algn="r">
              <a:lnSpc>
                <a:spcPct val="80000"/>
              </a:lnSpc>
              <a:buClr>
                <a:srgbClr val="D16349"/>
              </a:buClr>
              <a:buSzPct val="85000"/>
              <a:defRPr/>
            </a:pPr>
            <a:endParaRPr lang="lv-LV" b="1" kern="0" spc="250" dirty="0">
              <a:solidFill>
                <a:schemeClr val="accent1">
                  <a:lumMod val="75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23367999"/>
      </p:ext>
    </p:extLst>
  </p:cSld>
  <p:clrMapOvr>
    <a:masterClrMapping/>
  </p:clrMapOvr>
  <p:transition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553673" y="545284"/>
            <a:ext cx="8590327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lvl="0" indent="-285750" algn="just"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 Unicode MS" pitchFamily="2"/>
                <a:cs typeface="Arial" pitchFamily="34"/>
              </a:rPr>
              <a:t>Латвийское общество – многонационально, в нем насчитываются</a:t>
            </a:r>
            <a:r>
              <a:rPr lang="lv-LV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 Unicode MS" pitchFamily="2"/>
                <a:cs typeface="Arial" pitchFamily="34"/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 Unicode MS" pitchFamily="2"/>
                <a:cs typeface="Arial" pitchFamily="34"/>
              </a:rPr>
              <a:t>представители более 150 национальностей. На протяжении веков</a:t>
            </a:r>
            <a:r>
              <a:rPr lang="lv-LV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 Unicode MS" pitchFamily="2"/>
                <a:cs typeface="Arial" pitchFamily="34"/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 Unicode MS" pitchFamily="2"/>
                <a:cs typeface="Arial" pitchFamily="34"/>
              </a:rPr>
              <a:t>здесь проживали латышская, русская, еврейская, польская, литовская,</a:t>
            </a:r>
            <a:r>
              <a:rPr lang="lv-LV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 Unicode MS" pitchFamily="2"/>
                <a:cs typeface="Arial" pitchFamily="34"/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 Unicode MS" pitchFamily="2"/>
                <a:cs typeface="Arial" pitchFamily="34"/>
              </a:rPr>
              <a:t>эстонская общины, а также община балтийских немцев. В крупных</a:t>
            </a:r>
            <a:r>
              <a:rPr lang="lv-LV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 Unicode MS" pitchFamily="2"/>
                <a:cs typeface="Arial" pitchFamily="34"/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 Unicode MS" pitchFamily="2"/>
                <a:cs typeface="Arial" pitchFamily="34"/>
              </a:rPr>
              <a:t>городах, особенно в Риге, формировалась многонациональная среда.</a:t>
            </a:r>
            <a:endParaRPr lang="lv-LV" sz="2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/>
              <a:ea typeface="Arial Unicode MS" pitchFamily="2"/>
              <a:cs typeface="Arial" pitchFamily="34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61394" y="3332012"/>
            <a:ext cx="6096000" cy="1754326"/>
          </a:xfrm>
          <a:prstGeom prst="rect">
            <a:avLst/>
          </a:prstGeom>
        </p:spPr>
        <p:txBody>
          <a:bodyPr>
            <a:spAutoFit/>
          </a:bodyPr>
          <a:lstStyle/>
          <a:p>
            <a:pPr marL="285750" lvl="0" indent="-285750">
              <a:buClr>
                <a:srgbClr val="EDA815"/>
              </a:buClr>
              <a:buSzPct val="100000"/>
              <a:buFont typeface="Wingdings" panose="05000000000000000000" pitchFamily="2" charset="2"/>
              <a:buChar char="§"/>
            </a:pPr>
            <a:r>
              <a:rPr lang="az-Cyrl-AZ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 Unicode MS" pitchFamily="2"/>
                <a:cs typeface="Arial" pitchFamily="34"/>
              </a:rPr>
              <a:t>Рижане</a:t>
            </a:r>
            <a:r>
              <a:rPr lang="lv-LV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 Unicode MS" pitchFamily="2"/>
                <a:cs typeface="Arial" pitchFamily="34"/>
              </a:rPr>
              <a:t> </a:t>
            </a:r>
            <a:r>
              <a:rPr lang="az-Cyrl-AZ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 Unicode MS" pitchFamily="2"/>
                <a:cs typeface="Arial" pitchFamily="34"/>
              </a:rPr>
              <a:t>ЛАТЫШИ</a:t>
            </a:r>
            <a:r>
              <a:rPr lang="lv-LV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 Unicode MS" pitchFamily="2"/>
                <a:cs typeface="Arial" pitchFamily="34"/>
              </a:rPr>
              <a:t> 42,4%</a:t>
            </a:r>
          </a:p>
          <a:p>
            <a:pPr marL="285750" lvl="0" indent="-285750">
              <a:buClr>
                <a:srgbClr val="EDA815"/>
              </a:buClr>
              <a:buSzPct val="100000"/>
              <a:buFont typeface="Wingdings" panose="05000000000000000000" pitchFamily="2" charset="2"/>
              <a:buChar char="§"/>
            </a:pPr>
            <a:r>
              <a:rPr lang="az-Cyrl-AZ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 Unicode MS" pitchFamily="2"/>
                <a:cs typeface="Arial" pitchFamily="34"/>
              </a:rPr>
              <a:t>Рижане</a:t>
            </a:r>
            <a:r>
              <a:rPr lang="lv-LV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 Unicode MS" pitchFamily="2"/>
                <a:cs typeface="Arial" pitchFamily="34"/>
              </a:rPr>
              <a:t> </a:t>
            </a:r>
            <a:r>
              <a:rPr lang="az-Cyrl-AZ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 Unicode MS" pitchFamily="2"/>
                <a:cs typeface="Arial" pitchFamily="34"/>
              </a:rPr>
              <a:t>РУССКИЕ</a:t>
            </a:r>
            <a:r>
              <a:rPr lang="lv-LV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 Unicode MS" pitchFamily="2"/>
                <a:cs typeface="Arial" pitchFamily="34"/>
              </a:rPr>
              <a:t> 40,7%</a:t>
            </a:r>
          </a:p>
          <a:p>
            <a:pPr marL="285750" lvl="0" indent="-285750">
              <a:buClr>
                <a:srgbClr val="EDA815"/>
              </a:buClr>
              <a:buSzPct val="100000"/>
              <a:buFont typeface="Wingdings" panose="05000000000000000000" pitchFamily="2" charset="2"/>
              <a:buChar char="§"/>
            </a:pPr>
            <a:r>
              <a:rPr lang="az-Cyrl-AZ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 Unicode MS" pitchFamily="2"/>
                <a:cs typeface="Arial" pitchFamily="34"/>
              </a:rPr>
              <a:t>Рижане</a:t>
            </a:r>
            <a:r>
              <a:rPr lang="lv-LV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 Unicode MS" pitchFamily="2"/>
                <a:cs typeface="Arial" pitchFamily="34"/>
              </a:rPr>
              <a:t> </a:t>
            </a:r>
            <a:r>
              <a:rPr lang="az-Cyrl-AZ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 Unicode MS" pitchFamily="2"/>
                <a:cs typeface="Arial" pitchFamily="34"/>
              </a:rPr>
              <a:t>БЕЛОРУСЫ</a:t>
            </a:r>
            <a:r>
              <a:rPr lang="lv-LV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 Unicode MS" pitchFamily="2"/>
                <a:cs typeface="Arial" pitchFamily="34"/>
              </a:rPr>
              <a:t> 4,2%</a:t>
            </a:r>
          </a:p>
          <a:p>
            <a:pPr marL="285750" lvl="0" indent="-285750">
              <a:buClr>
                <a:srgbClr val="EDA815"/>
              </a:buClr>
              <a:buSzPct val="100000"/>
              <a:buFont typeface="Wingdings" panose="05000000000000000000" pitchFamily="2" charset="2"/>
              <a:buChar char="§"/>
            </a:pPr>
            <a:r>
              <a:rPr lang="az-Cyrl-AZ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 Unicode MS" pitchFamily="2"/>
                <a:cs typeface="Arial" pitchFamily="34"/>
              </a:rPr>
              <a:t>Рижане</a:t>
            </a:r>
            <a:r>
              <a:rPr lang="lv-LV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 Unicode MS" pitchFamily="2"/>
                <a:cs typeface="Arial" pitchFamily="34"/>
              </a:rPr>
              <a:t> </a:t>
            </a:r>
            <a:r>
              <a:rPr lang="az-Cyrl-AZ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 Unicode MS" pitchFamily="2"/>
                <a:cs typeface="Arial" pitchFamily="34"/>
              </a:rPr>
              <a:t>УКРАИНЦЫ</a:t>
            </a:r>
            <a:r>
              <a:rPr lang="lv-LV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 Unicode MS" pitchFamily="2"/>
                <a:cs typeface="Arial" pitchFamily="34"/>
              </a:rPr>
              <a:t> 3,8%</a:t>
            </a:r>
          </a:p>
          <a:p>
            <a:pPr marL="285750" lvl="0" indent="-285750">
              <a:buClr>
                <a:srgbClr val="EDA815"/>
              </a:buClr>
              <a:buSzPct val="100000"/>
              <a:buFont typeface="Wingdings" panose="05000000000000000000" pitchFamily="2" charset="2"/>
              <a:buChar char="§"/>
            </a:pPr>
            <a:r>
              <a:rPr lang="az-Cyrl-AZ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 Unicode MS" pitchFamily="2"/>
                <a:cs typeface="Arial" pitchFamily="34"/>
              </a:rPr>
              <a:t>Рижане</a:t>
            </a:r>
            <a:r>
              <a:rPr lang="lv-LV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 Unicode MS" pitchFamily="2"/>
                <a:cs typeface="Arial" pitchFamily="34"/>
              </a:rPr>
              <a:t> </a:t>
            </a:r>
            <a:r>
              <a:rPr lang="az-Cyrl-AZ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 Unicode MS" pitchFamily="2"/>
                <a:cs typeface="Arial" pitchFamily="34"/>
              </a:rPr>
              <a:t>ПОЛЯКИ</a:t>
            </a:r>
            <a:r>
              <a:rPr lang="lv-LV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 Unicode MS" pitchFamily="2"/>
                <a:cs typeface="Arial" pitchFamily="34"/>
              </a:rPr>
              <a:t> 2%</a:t>
            </a:r>
          </a:p>
          <a:p>
            <a:pPr marL="285750" lvl="0" indent="-285750">
              <a:buClr>
                <a:srgbClr val="EDA815"/>
              </a:buClr>
              <a:buSzPct val="100000"/>
              <a:buFont typeface="Wingdings" panose="05000000000000000000" pitchFamily="2" charset="2"/>
              <a:buChar char="§"/>
            </a:pPr>
            <a:r>
              <a:rPr lang="az-Cyrl-AZ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 Unicode MS" pitchFamily="2"/>
                <a:cs typeface="Arial" pitchFamily="34"/>
              </a:rPr>
              <a:t>Рижане</a:t>
            </a:r>
            <a:r>
              <a:rPr lang="lv-LV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 Unicode MS" pitchFamily="2"/>
                <a:cs typeface="Arial" pitchFamily="34"/>
              </a:rPr>
              <a:t> </a:t>
            </a:r>
            <a:r>
              <a:rPr lang="az-Cyrl-AZ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 Unicode MS" pitchFamily="2"/>
                <a:cs typeface="Arial" pitchFamily="34"/>
              </a:rPr>
              <a:t>ДРУГИХ</a:t>
            </a:r>
            <a:r>
              <a:rPr lang="lv-LV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 Unicode MS" pitchFamily="2"/>
                <a:cs typeface="Arial" pitchFamily="34"/>
              </a:rPr>
              <a:t> </a:t>
            </a:r>
            <a:r>
              <a:rPr lang="az-Cyrl-AZ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 Unicode MS" pitchFamily="2"/>
                <a:cs typeface="Arial" pitchFamily="34"/>
              </a:rPr>
              <a:t>НАЦИОНАЛЬНОСТЕЙ</a:t>
            </a:r>
            <a:r>
              <a:rPr lang="lv-LV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ea typeface="Arial Unicode MS" pitchFamily="2"/>
                <a:cs typeface="Arial" pitchFamily="34"/>
              </a:rPr>
              <a:t> 5,9%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7658" y="3332013"/>
            <a:ext cx="2615411" cy="321896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013238" y="3332012"/>
            <a:ext cx="3017782" cy="3218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208779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5361" y="1635853"/>
            <a:ext cx="6828639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 in All policies</a:t>
            </a:r>
          </a:p>
          <a:p>
            <a:pPr algn="ctr"/>
            <a:endParaRPr lang="lv-LV" sz="40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Здоровье во всех стратегиях, </a:t>
            </a:r>
            <a:endParaRPr lang="lv-LV" sz="40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 всех направлениях политики</a:t>
            </a:r>
            <a:endParaRPr lang="lv-LV" sz="4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2497496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91544" y="274638"/>
            <a:ext cx="8229600" cy="654032"/>
          </a:xfrm>
        </p:spPr>
        <p:txBody>
          <a:bodyPr>
            <a:norm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Рига – здоровый город</a:t>
            </a:r>
            <a:endParaRPr lang="lv-LV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3900" y="1390975"/>
            <a:ext cx="8990666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buFont typeface="Arial" pitchFamily="34" charset="0"/>
              <a:buChar char="•"/>
            </a:pPr>
            <a:r>
              <a:rPr lang="lv-LV" kern="0" dirty="0">
                <a:solidFill>
                  <a:sysClr val="windowText" lastClr="000000"/>
                </a:solidFill>
                <a:cs typeface="Arial" charset="0"/>
              </a:rPr>
              <a:t> </a:t>
            </a:r>
            <a:r>
              <a:rPr lang="lv-LV" sz="2000" b="1" kern="0" dirty="0">
                <a:solidFill>
                  <a:sysClr val="windowText" lastClr="000000"/>
                </a:solidFill>
                <a:cs typeface="Arial" charset="0"/>
              </a:rPr>
              <a:t>6 июня </a:t>
            </a:r>
            <a:r>
              <a:rPr lang="ru-RU" sz="2000" b="1" kern="0" dirty="0">
                <a:solidFill>
                  <a:sysClr val="windowText" lastClr="000000"/>
                </a:solidFill>
                <a:cs typeface="Arial" charset="0"/>
              </a:rPr>
              <a:t> </a:t>
            </a:r>
            <a:r>
              <a:rPr lang="lv-LV" sz="2000" b="1" kern="0" dirty="0">
                <a:solidFill>
                  <a:sysClr val="windowText" lastClr="000000"/>
                </a:solidFill>
                <a:cs typeface="Arial" charset="0"/>
              </a:rPr>
              <a:t>2014</a:t>
            </a:r>
            <a:r>
              <a:rPr lang="ru-RU" sz="2000" b="1" kern="0" dirty="0">
                <a:solidFill>
                  <a:sysClr val="windowText" lastClr="000000"/>
                </a:solidFill>
                <a:cs typeface="Arial" charset="0"/>
              </a:rPr>
              <a:t> </a:t>
            </a:r>
            <a:r>
              <a:rPr lang="lv-LV" sz="2000" b="1" kern="0" dirty="0">
                <a:solidFill>
                  <a:sysClr val="windowText" lastClr="000000"/>
                </a:solidFill>
                <a:cs typeface="Arial" charset="0"/>
              </a:rPr>
              <a:t> </a:t>
            </a:r>
            <a:r>
              <a:rPr lang="lv-LV" sz="2000" kern="0" dirty="0">
                <a:solidFill>
                  <a:sysClr val="windowText" lastClr="000000"/>
                </a:solidFill>
                <a:cs typeface="Arial" charset="0"/>
              </a:rPr>
              <a:t>Всемирная</a:t>
            </a:r>
            <a:r>
              <a:rPr lang="en-US" sz="2000" kern="0" dirty="0">
                <a:solidFill>
                  <a:sysClr val="windowText" lastClr="000000"/>
                </a:solidFill>
                <a:cs typeface="Arial" charset="0"/>
              </a:rPr>
              <a:t> </a:t>
            </a:r>
            <a:r>
              <a:rPr lang="lv-LV" sz="2000" kern="0" dirty="0">
                <a:solidFill>
                  <a:sysClr val="windowText" lastClr="000000"/>
                </a:solidFill>
                <a:cs typeface="Arial" charset="0"/>
              </a:rPr>
              <a:t>организация</a:t>
            </a:r>
            <a:r>
              <a:rPr lang="en-US" sz="2000" kern="0" dirty="0">
                <a:solidFill>
                  <a:sysClr val="windowText" lastClr="000000"/>
                </a:solidFill>
                <a:cs typeface="Arial" charset="0"/>
              </a:rPr>
              <a:t> </a:t>
            </a:r>
            <a:r>
              <a:rPr lang="lv-LV" sz="2000" kern="0" dirty="0">
                <a:solidFill>
                  <a:sysClr val="windowText" lastClr="000000"/>
                </a:solidFill>
                <a:cs typeface="Arial" charset="0"/>
              </a:rPr>
              <a:t>здравоохранения,</a:t>
            </a:r>
            <a:r>
              <a:rPr lang="en-US" sz="2000" kern="0" dirty="0">
                <a:solidFill>
                  <a:sysClr val="windowText" lastClr="000000"/>
                </a:solidFill>
                <a:cs typeface="Arial" charset="0"/>
              </a:rPr>
              <a:t> </a:t>
            </a:r>
            <a:r>
              <a:rPr lang="ru-RU" sz="2000" kern="0" dirty="0">
                <a:solidFill>
                  <a:sysClr val="windowText" lastClr="000000"/>
                </a:solidFill>
                <a:cs typeface="Arial" charset="0"/>
              </a:rPr>
              <a:t> во </a:t>
            </a:r>
            <a:r>
              <a:rPr lang="lv-LV" sz="2000" kern="0" dirty="0">
                <a:solidFill>
                  <a:sysClr val="windowText" lastClr="000000"/>
                </a:solidFill>
                <a:cs typeface="Arial" charset="0"/>
              </a:rPr>
              <a:t>глава</a:t>
            </a:r>
            <a:r>
              <a:rPr lang="ru-RU" sz="2000" kern="0" dirty="0">
                <a:solidFill>
                  <a:sysClr val="windowText" lastClr="000000"/>
                </a:solidFill>
                <a:cs typeface="Arial" charset="0"/>
              </a:rPr>
              <a:t>е с </a:t>
            </a:r>
            <a:r>
              <a:rPr lang="lv-LV" sz="2000" kern="0" dirty="0">
                <a:solidFill>
                  <a:sysClr val="windowText" lastClr="000000"/>
                </a:solidFill>
                <a:cs typeface="Arial" charset="0"/>
              </a:rPr>
              <a:t>представител</a:t>
            </a:r>
            <a:r>
              <a:rPr lang="ru-RU" sz="2000" kern="0" dirty="0">
                <a:solidFill>
                  <a:sysClr val="windowText" lastClr="000000"/>
                </a:solidFill>
                <a:cs typeface="Arial" charset="0"/>
              </a:rPr>
              <a:t>ем ла</a:t>
            </a:r>
            <a:r>
              <a:rPr lang="lv-LV" sz="2000" kern="0" dirty="0">
                <a:solidFill>
                  <a:sysClr val="windowText" lastClr="000000"/>
                </a:solidFill>
                <a:cs typeface="Arial" charset="0"/>
              </a:rPr>
              <a:t>твийской </a:t>
            </a:r>
            <a:r>
              <a:rPr lang="ru-RU" sz="2000" kern="0" dirty="0">
                <a:solidFill>
                  <a:sysClr val="windowText" lastClr="000000"/>
                </a:solidFill>
                <a:cs typeface="Arial" charset="0"/>
              </a:rPr>
              <a:t> стороны Айгой Руране  вручила  меру города Риги  </a:t>
            </a:r>
            <a:r>
              <a:rPr lang="lv-LV" sz="2000" kern="0" dirty="0">
                <a:solidFill>
                  <a:sysClr val="windowText" lastClr="000000"/>
                </a:solidFill>
                <a:cs typeface="Arial" charset="0"/>
              </a:rPr>
              <a:t>Нил</a:t>
            </a:r>
            <a:r>
              <a:rPr lang="ru-RU" sz="2000" kern="0" dirty="0">
                <a:solidFill>
                  <a:sysClr val="windowText" lastClr="000000"/>
                </a:solidFill>
                <a:cs typeface="Arial" charset="0"/>
              </a:rPr>
              <a:t>у </a:t>
            </a:r>
            <a:r>
              <a:rPr lang="lv-LV" sz="2000" kern="0" dirty="0">
                <a:solidFill>
                  <a:sysClr val="windowText" lastClr="000000"/>
                </a:solidFill>
                <a:cs typeface="Arial" charset="0"/>
              </a:rPr>
              <a:t>Ушако</a:t>
            </a:r>
            <a:r>
              <a:rPr lang="ru-RU" sz="2000" kern="0" dirty="0">
                <a:solidFill>
                  <a:sysClr val="windowText" lastClr="000000"/>
                </a:solidFill>
                <a:cs typeface="Arial" charset="0"/>
              </a:rPr>
              <a:t>ва  </a:t>
            </a:r>
            <a:r>
              <a:rPr lang="lv-LV" sz="2000" kern="0" dirty="0">
                <a:solidFill>
                  <a:sysClr val="windowText" lastClr="000000"/>
                </a:solidFill>
                <a:cs typeface="Arial" charset="0"/>
              </a:rPr>
              <a:t>сертификат</a:t>
            </a:r>
            <a:r>
              <a:rPr lang="ru-RU" sz="2000" kern="0" dirty="0">
                <a:solidFill>
                  <a:sysClr val="windowText" lastClr="000000"/>
                </a:solidFill>
                <a:cs typeface="Arial" charset="0"/>
              </a:rPr>
              <a:t> на присоединение </a:t>
            </a:r>
            <a:r>
              <a:rPr lang="lv-LV" sz="2000" kern="0" dirty="0">
                <a:solidFill>
                  <a:sysClr val="windowText" lastClr="000000"/>
                </a:solidFill>
                <a:cs typeface="Arial" charset="0"/>
              </a:rPr>
              <a:t>Риг</a:t>
            </a:r>
            <a:r>
              <a:rPr lang="ru-RU" sz="2000" kern="0" dirty="0">
                <a:solidFill>
                  <a:sysClr val="windowText" lastClr="000000"/>
                </a:solidFill>
                <a:cs typeface="Arial" charset="0"/>
              </a:rPr>
              <a:t>и  к движению </a:t>
            </a:r>
            <a:r>
              <a:rPr lang="lv-LV" sz="2000" kern="0" dirty="0">
                <a:solidFill>
                  <a:sysClr val="windowText" lastClr="000000"/>
                </a:solidFill>
                <a:cs typeface="Arial" charset="0"/>
              </a:rPr>
              <a:t>Всемирн</a:t>
            </a:r>
            <a:r>
              <a:rPr lang="ru-RU" sz="2000" kern="0" dirty="0">
                <a:solidFill>
                  <a:sysClr val="windowText" lastClr="000000"/>
                </a:solidFill>
                <a:cs typeface="Arial" charset="0"/>
              </a:rPr>
              <a:t>ой </a:t>
            </a:r>
            <a:r>
              <a:rPr lang="lv-LV" sz="2000" kern="0" dirty="0">
                <a:solidFill>
                  <a:sysClr val="windowText" lastClr="000000"/>
                </a:solidFill>
                <a:cs typeface="Arial" charset="0"/>
              </a:rPr>
              <a:t>организаци</a:t>
            </a:r>
            <a:r>
              <a:rPr lang="ru-RU" sz="2000" kern="0" dirty="0">
                <a:solidFill>
                  <a:sysClr val="windowText" lastClr="000000"/>
                </a:solidFill>
                <a:cs typeface="Arial" charset="0"/>
              </a:rPr>
              <a:t>и </a:t>
            </a:r>
            <a:r>
              <a:rPr lang="lv-LV" sz="2000" kern="0" dirty="0">
                <a:solidFill>
                  <a:sysClr val="windowText" lastClr="000000"/>
                </a:solidFill>
                <a:cs typeface="Arial" charset="0"/>
              </a:rPr>
              <a:t>здравоохранения</a:t>
            </a:r>
            <a:r>
              <a:rPr lang="ru-RU" sz="2000" kern="0" dirty="0">
                <a:solidFill>
                  <a:sysClr val="windowText" lastClr="000000"/>
                </a:solidFill>
                <a:cs typeface="Arial" charset="0"/>
              </a:rPr>
              <a:t> </a:t>
            </a:r>
            <a:r>
              <a:rPr lang="lv-LV" sz="2000" kern="0" dirty="0">
                <a:solidFill>
                  <a:sysClr val="windowText" lastClr="000000"/>
                </a:solidFill>
                <a:cs typeface="Arial" charset="0"/>
              </a:rPr>
              <a:t>европейских</a:t>
            </a:r>
            <a:r>
              <a:rPr lang="ru-RU" sz="2000" kern="0" dirty="0">
                <a:solidFill>
                  <a:sysClr val="windowText" lastClr="000000"/>
                </a:solidFill>
                <a:cs typeface="Arial" charset="0"/>
              </a:rPr>
              <a:t> </a:t>
            </a:r>
            <a:r>
              <a:rPr lang="lv-LV" sz="2000" kern="0" dirty="0">
                <a:solidFill>
                  <a:sysClr val="windowText" lastClr="000000"/>
                </a:solidFill>
                <a:cs typeface="Arial" charset="0"/>
              </a:rPr>
              <a:t>стран</a:t>
            </a:r>
            <a:r>
              <a:rPr lang="ru-RU" sz="2000" kern="0" dirty="0">
                <a:solidFill>
                  <a:sysClr val="windowText" lastClr="000000"/>
                </a:solidFill>
                <a:cs typeface="Arial" charset="0"/>
              </a:rPr>
              <a:t> </a:t>
            </a:r>
            <a:r>
              <a:rPr lang="lv-LV" sz="2000" kern="0" dirty="0">
                <a:solidFill>
                  <a:sysClr val="windowText" lastClr="000000"/>
                </a:solidFill>
                <a:cs typeface="Arial" charset="0"/>
              </a:rPr>
              <a:t>Здоровые</a:t>
            </a:r>
            <a:r>
              <a:rPr lang="ru-RU" sz="2000" kern="0" dirty="0">
                <a:solidFill>
                  <a:sysClr val="windowText" lastClr="000000"/>
                </a:solidFill>
                <a:cs typeface="Arial" charset="0"/>
              </a:rPr>
              <a:t> </a:t>
            </a:r>
            <a:r>
              <a:rPr lang="lv-LV" sz="2000" kern="0" dirty="0">
                <a:solidFill>
                  <a:sysClr val="windowText" lastClr="000000"/>
                </a:solidFill>
                <a:cs typeface="Arial" charset="0"/>
              </a:rPr>
              <a:t>города.</a:t>
            </a:r>
          </a:p>
        </p:txBody>
      </p:sp>
      <p:pic>
        <p:nvPicPr>
          <p:cNvPr id="4" name="Picture 3" descr="C:\Users\lvitola15\Desktop\Darba lietas\PROJEKTI\Veseligo pilsetu tikls\Veseliga pilseta_logo\healthycitieslogo-copy.jpg"/>
          <p:cNvPicPr>
            <a:picLocks noChangeAspect="1" noChangeArrowheads="1"/>
          </p:cNvPicPr>
          <p:nvPr/>
        </p:nvPicPr>
        <p:blipFill>
          <a:blip r:embed="rId3" cstate="print"/>
          <a:srcRect b="1875"/>
          <a:stretch>
            <a:fillRect/>
          </a:stretch>
        </p:blipFill>
        <p:spPr bwMode="auto">
          <a:xfrm>
            <a:off x="8472264" y="110950"/>
            <a:ext cx="1547664" cy="13989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2" descr="C:\Users\lvitola15\AppData\Local\Microsoft\Windows\Temporary Internet Files\Content.Outlook\CLBOL0RF\abols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092345" y="143253"/>
            <a:ext cx="2099655" cy="13343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566354" y="2776756"/>
            <a:ext cx="6032961" cy="41573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92831443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irsraksts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Компетентность смоуправления в сфере здоровья</a:t>
            </a:r>
            <a:endParaRPr lang="lv-LV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atura vietturis 2"/>
          <p:cNvSpPr>
            <a:spLocks noGrp="1"/>
          </p:cNvSpPr>
          <p:nvPr>
            <p:ph idx="1"/>
          </p:nvPr>
        </p:nvSpPr>
        <p:spPr>
          <a:xfrm>
            <a:off x="1981200" y="1700809"/>
            <a:ext cx="8229600" cy="4425355"/>
          </a:xfrm>
        </p:spPr>
        <p:txBody>
          <a:bodyPr>
            <a:normAutofit/>
          </a:bodyPr>
          <a:lstStyle/>
          <a:p>
            <a:endParaRPr lang="lv-LV" dirty="0"/>
          </a:p>
          <a:p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Согласно с законодательством Латвии,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государство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обеспечивает и оплачивает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услуги здравоохранения </a:t>
            </a:r>
            <a:endParaRPr lang="lv-LV" b="1" dirty="0">
              <a:solidFill>
                <a:schemeClr val="accent2">
                  <a:lumMod val="50000"/>
                </a:schemeClr>
              </a:solidFill>
            </a:endParaRPr>
          </a:p>
          <a:p>
            <a:pPr marL="0" indent="0">
              <a:buNone/>
            </a:pPr>
            <a:endParaRPr lang="lv-LV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Самоуправления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должны заботится о </a:t>
            </a: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</a:rPr>
              <a:t>доступности услуг здравоохранения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, организовать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доступность информации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о здравоохранении и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мероприятия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по улучшению и поддержанию</a:t>
            </a:r>
            <a:r>
              <a:rPr lang="lv-LV" dirty="0">
                <a:solidFill>
                  <a:schemeClr val="accent2">
                    <a:lumMod val="50000"/>
                  </a:schemeClr>
                </a:solidFill>
              </a:rPr>
              <a:t> </a:t>
            </a:r>
            <a:r>
              <a:rPr lang="ru-RU" sz="2400" b="1" dirty="0">
                <a:solidFill>
                  <a:schemeClr val="accent2">
                    <a:lumMod val="50000"/>
                  </a:schemeClr>
                </a:solidFill>
              </a:rPr>
              <a:t>здоровья населения города</a:t>
            </a:r>
            <a:endParaRPr lang="ru-RU" b="1" dirty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09814700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Virsraksts 1"/>
          <p:cNvSpPr>
            <a:spLocks noGrp="1"/>
          </p:cNvSpPr>
          <p:nvPr>
            <p:ph type="title"/>
          </p:nvPr>
        </p:nvSpPr>
        <p:spPr>
          <a:xfrm>
            <a:off x="1919536" y="548681"/>
            <a:ext cx="8229600" cy="642937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3600" dirty="0">
                <a:latin typeface="+mn-lt"/>
              </a:rPr>
              <a:t>Документы планирования политики Риги</a:t>
            </a:r>
            <a:endParaRPr lang="lv-LV" sz="3600" dirty="0">
              <a:latin typeface="+mn-lt"/>
            </a:endParaRPr>
          </a:p>
        </p:txBody>
      </p:sp>
      <p:sp>
        <p:nvSpPr>
          <p:cNvPr id="12" name="Virsraksts 1"/>
          <p:cNvSpPr txBox="1">
            <a:spLocks/>
          </p:cNvSpPr>
          <p:nvPr/>
        </p:nvSpPr>
        <p:spPr bwMode="auto">
          <a:xfrm>
            <a:off x="1522409" y="631516"/>
            <a:ext cx="12001584" cy="5643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rgbClr val="FFFFFF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rgbClr val="FFFFFF"/>
                </a:solidFill>
                <a:latin typeface="Candara" pitchFamily="34" charset="0"/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 marL="342900" indent="-342900" algn="l">
              <a:buFont typeface="Arial" panose="020B0604020202020204" pitchFamily="34" charset="0"/>
              <a:buChar char="•"/>
            </a:pPr>
            <a:endParaRPr lang="lv-LV" sz="2000" dirty="0">
              <a:solidFill>
                <a:schemeClr val="accent2">
                  <a:lumMod val="50000"/>
                </a:schemeClr>
              </a:solidFill>
            </a:endParaRPr>
          </a:p>
          <a:p>
            <a:pPr algn="l"/>
            <a:endParaRPr lang="lv-LV" sz="2000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2" name="Taisnstūris 1"/>
          <p:cNvSpPr/>
          <p:nvPr/>
        </p:nvSpPr>
        <p:spPr>
          <a:xfrm>
            <a:off x="1940251" y="5715016"/>
            <a:ext cx="864096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u="sng" kern="0" dirty="0">
                <a:solidFill>
                  <a:sysClr val="windowText" lastClr="000000"/>
                </a:solidFill>
              </a:rPr>
              <a:t>Главная цель стратегии нацелена на улучшение состояния здоровья жителей Риги и уменьшение  преждевременной смертности</a:t>
            </a:r>
            <a:endParaRPr lang="en-US" sz="2000" b="1" u="sng" kern="0" dirty="0">
              <a:solidFill>
                <a:sysClr val="windowText" lastClr="000000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125658" y="1191618"/>
            <a:ext cx="8858280" cy="61247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000" kern="0" dirty="0">
                <a:solidFill>
                  <a:schemeClr val="accent2">
                    <a:lumMod val="50000"/>
                  </a:schemeClr>
                </a:solidFill>
              </a:rPr>
              <a:t>Долгосрочная стратегия развития Риги до 2025 года, нацелены </a:t>
            </a:r>
          </a:p>
          <a:p>
            <a:r>
              <a:rPr lang="ru-RU" sz="2000" kern="0" dirty="0">
                <a:solidFill>
                  <a:schemeClr val="accent2">
                    <a:lumMod val="50000"/>
                  </a:schemeClr>
                </a:solidFill>
              </a:rPr>
              <a:t>на реализацию трех главных  потребностей рижан: </a:t>
            </a:r>
          </a:p>
          <a:p>
            <a:endParaRPr lang="ru-RU" sz="2000" kern="0" dirty="0">
              <a:solidFill>
                <a:schemeClr val="accent2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r>
              <a:rPr lang="ru-RU" sz="2000" kern="0" dirty="0">
                <a:solidFill>
                  <a:schemeClr val="accent2">
                    <a:lumMod val="50000"/>
                  </a:schemeClr>
                </a:solidFill>
              </a:rPr>
              <a:t>возможность получать доходы, содержать себя и</a:t>
            </a:r>
          </a:p>
          <a:p>
            <a:r>
              <a:rPr lang="ru-RU" sz="2000" kern="0" dirty="0">
                <a:solidFill>
                  <a:schemeClr val="accent2">
                    <a:lumMod val="50000"/>
                  </a:schemeClr>
                </a:solidFill>
              </a:rPr>
              <a:t> свою семью;</a:t>
            </a:r>
          </a:p>
          <a:p>
            <a:pPr>
              <a:buFont typeface="Arial" pitchFamily="34" charset="0"/>
              <a:buChar char="•"/>
            </a:pPr>
            <a:r>
              <a:rPr lang="ru-RU" sz="2000" kern="0" dirty="0">
                <a:solidFill>
                  <a:schemeClr val="accent2">
                    <a:lumMod val="50000"/>
                  </a:schemeClr>
                </a:solidFill>
              </a:rPr>
              <a:t>возможность получать образование, развиваться, </a:t>
            </a:r>
          </a:p>
          <a:p>
            <a:r>
              <a:rPr lang="ru-RU" sz="2000" kern="0" dirty="0">
                <a:solidFill>
                  <a:schemeClr val="accent2">
                    <a:lumMod val="50000"/>
                  </a:schemeClr>
                </a:solidFill>
              </a:rPr>
              <a:t>найти свою нишу деятельности</a:t>
            </a:r>
          </a:p>
          <a:p>
            <a:pPr>
              <a:buFont typeface="Arial" pitchFamily="34" charset="0"/>
              <a:buChar char="•"/>
            </a:pPr>
            <a:r>
              <a:rPr lang="ru-RU" sz="2000" kern="0" dirty="0">
                <a:solidFill>
                  <a:schemeClr val="accent2">
                    <a:lumMod val="50000"/>
                  </a:schemeClr>
                </a:solidFill>
              </a:rPr>
              <a:t> возможность жить в удобной, безопасной и</a:t>
            </a:r>
          </a:p>
          <a:p>
            <a:r>
              <a:rPr lang="ru-RU" sz="2000" kern="0" dirty="0">
                <a:solidFill>
                  <a:schemeClr val="accent2">
                    <a:lumMod val="50000"/>
                  </a:schemeClr>
                </a:solidFill>
              </a:rPr>
              <a:t> здоровой среде. </a:t>
            </a:r>
          </a:p>
          <a:p>
            <a:pPr>
              <a:buFont typeface="Arial" pitchFamily="34" charset="0"/>
              <a:buChar char="•"/>
            </a:pPr>
            <a:endParaRPr lang="ru-RU" sz="2000" kern="0" dirty="0">
              <a:solidFill>
                <a:schemeClr val="accent2">
                  <a:lumMod val="50000"/>
                </a:schemeClr>
              </a:solidFill>
            </a:endParaRPr>
          </a:p>
          <a:p>
            <a:r>
              <a:rPr lang="ru-RU" sz="2000" kern="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Рижское самоуправление в 2012 году утвердило </a:t>
            </a:r>
          </a:p>
          <a:p>
            <a:r>
              <a:rPr lang="ru-RU" sz="2000" kern="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стратегию в области общественного здоровья </a:t>
            </a:r>
          </a:p>
          <a:p>
            <a:r>
              <a:rPr lang="ru-RU" sz="2000" kern="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  <a:r>
              <a:rPr lang="ru-RU" sz="2000" b="1" kern="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≪Здоровый рижанин – в здоровой Риге≫ на период с 2012 по 2021 год . </a:t>
            </a:r>
          </a:p>
          <a:p>
            <a:r>
              <a:rPr lang="ru-RU" sz="2000" b="1" kern="0" dirty="0">
                <a:solidFill>
                  <a:schemeClr val="accent2">
                    <a:lumMod val="50000"/>
                  </a:schemeClr>
                </a:solidFill>
                <a:cs typeface="Times New Roman" pitchFamily="18" charset="0"/>
              </a:rPr>
              <a:t> </a:t>
            </a:r>
          </a:p>
          <a:p>
            <a:endParaRPr lang="ru-RU" sz="2000" kern="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kern="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ru-RU" kern="0" dirty="0">
              <a:solidFill>
                <a:sysClr val="windowText" lastClr="000000"/>
              </a:solidFill>
            </a:endParaRPr>
          </a:p>
          <a:p>
            <a:endParaRPr lang="ru-RU" kern="0" dirty="0">
              <a:solidFill>
                <a:sysClr val="windowText" lastClr="000000"/>
              </a:solidFill>
            </a:endParaRPr>
          </a:p>
          <a:p>
            <a:endParaRPr lang="lv-LV" kern="0" dirty="0">
              <a:solidFill>
                <a:sysClr val="windowText" lastClr="000000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149136" y="761851"/>
            <a:ext cx="1403648" cy="1689555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Picture 7" descr="SC20120331-174519-1 (1)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523201" y="2545643"/>
            <a:ext cx="3022697" cy="20915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382979409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Virsraksts 1"/>
          <p:cNvSpPr>
            <a:spLocks noGrp="1"/>
          </p:cNvSpPr>
          <p:nvPr>
            <p:ph type="title"/>
          </p:nvPr>
        </p:nvSpPr>
        <p:spPr>
          <a:xfrm>
            <a:off x="1919536" y="428605"/>
            <a:ext cx="8229600" cy="857257"/>
          </a:xfrm>
        </p:spPr>
        <p:txBody>
          <a:bodyPr/>
          <a:lstStyle/>
          <a:p>
            <a:pPr eaLnBrk="1" hangingPunct="1"/>
            <a:r>
              <a:rPr lang="ru-RU" sz="3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Совет Здоровья города Риги</a:t>
            </a:r>
            <a:endParaRPr lang="lv-LV" sz="3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5" name="Satura vietturis 1"/>
          <p:cNvSpPr>
            <a:spLocks noGrp="1"/>
          </p:cNvSpPr>
          <p:nvPr>
            <p:ph sz="half" idx="2"/>
          </p:nvPr>
        </p:nvSpPr>
        <p:spPr>
          <a:xfrm>
            <a:off x="1991544" y="1844825"/>
            <a:ext cx="8208912" cy="1586927"/>
          </a:xfrm>
        </p:spPr>
        <p:txBody>
          <a:bodyPr>
            <a:normAutofit fontScale="77500" lnSpcReduction="20000"/>
          </a:bodyPr>
          <a:lstStyle/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/>
              <a:t>Совет был создан 22 мая 2012 года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/>
              <a:t> В состав Совета входят депутаты Рижской думы, представители всех отраслевых департаментов и отдельных агенств;</a:t>
            </a:r>
          </a:p>
          <a:p>
            <a:pPr marL="342900" indent="-342900" algn="just">
              <a:buFont typeface="Arial" panose="020B0604020202020204" pitchFamily="34" charset="0"/>
              <a:buChar char="•"/>
            </a:pPr>
            <a:r>
              <a:rPr lang="ru-RU" sz="2000" dirty="0"/>
              <a:t>Одна из целей Совета является надзор за внедрением статегии, а также содействовать формированию и реализации политики здоровья общества Рижского самоуправления.</a:t>
            </a:r>
            <a:endParaRPr lang="en-US" sz="2000" dirty="0"/>
          </a:p>
        </p:txBody>
      </p:sp>
      <p:pic>
        <p:nvPicPr>
          <p:cNvPr id="6" name="Attēls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4298" y="4001682"/>
            <a:ext cx="4284476" cy="28563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921068" y="4558037"/>
            <a:ext cx="2755631" cy="174360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079884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Virsraksts 1"/>
          <p:cNvSpPr>
            <a:spLocks noGrp="1"/>
          </p:cNvSpPr>
          <p:nvPr>
            <p:ph type="title"/>
          </p:nvPr>
        </p:nvSpPr>
        <p:spPr>
          <a:xfrm>
            <a:off x="1919536" y="428605"/>
            <a:ext cx="8229600" cy="907029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altLang="en-US" sz="28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  <a:cs typeface="Angsana New" pitchFamily="18" charset="-34"/>
              </a:rPr>
              <a:t>Межсекторальное сотрудничество в сфере здоровья общества Рижского самоупраления</a:t>
            </a:r>
            <a:endParaRPr lang="lv-LV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  <a:cs typeface="Angsana New" pitchFamily="18" charset="-34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lv-LV" dirty="0"/>
          </a:p>
        </p:txBody>
      </p:sp>
      <p:pic>
        <p:nvPicPr>
          <p:cNvPr id="5" name="Picture 2" descr="F:\2.pn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2097249" y="1403952"/>
            <a:ext cx="7315200" cy="5337856"/>
          </a:xfrm>
          <a:noFill/>
        </p:spPr>
      </p:pic>
    </p:spTree>
    <p:extLst>
      <p:ext uri="{BB962C8B-B14F-4D97-AF65-F5344CB8AC3E}">
        <p14:creationId xmlns:p14="http://schemas.microsoft.com/office/powerpoint/2010/main" val="399979438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1919288" y="692150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Основные приципи работы</a:t>
            </a:r>
            <a:endParaRPr lang="lv-LV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076476084"/>
              </p:ext>
            </p:extLst>
          </p:nvPr>
        </p:nvGraphicFramePr>
        <p:xfrm>
          <a:off x="998290" y="1635853"/>
          <a:ext cx="10368793" cy="485097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196" name="Picture 7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457492" y="3538690"/>
            <a:ext cx="2157413" cy="6223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90665433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TextBox 1"/>
          <p:cNvSpPr txBox="1">
            <a:spLocks noChangeArrowheads="1"/>
          </p:cNvSpPr>
          <p:nvPr/>
        </p:nvSpPr>
        <p:spPr bwMode="auto">
          <a:xfrm>
            <a:off x="4008438" y="2574925"/>
            <a:ext cx="36004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kern="0" dirty="0">
                <a:solidFill>
                  <a:sysClr val="windowText" lastClr="000000"/>
                </a:solidFill>
              </a:rPr>
              <a:t>Население</a:t>
            </a:r>
            <a:endParaRPr lang="lv-LV" kern="0" dirty="0">
              <a:solidFill>
                <a:sysClr val="windowText" lastClr="000000"/>
              </a:solidFill>
            </a:endParaRPr>
          </a:p>
        </p:txBody>
      </p:sp>
      <p:sp>
        <p:nvSpPr>
          <p:cNvPr id="30722" name="TextBox 2"/>
          <p:cNvSpPr txBox="1">
            <a:spLocks noChangeArrowheads="1"/>
          </p:cNvSpPr>
          <p:nvPr/>
        </p:nvSpPr>
        <p:spPr bwMode="auto">
          <a:xfrm>
            <a:off x="7081950" y="4508193"/>
            <a:ext cx="2952750" cy="6463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kern="0" dirty="0">
                <a:solidFill>
                  <a:sysClr val="windowText" lastClr="000000"/>
                </a:solidFill>
              </a:rPr>
              <a:t>Инфраструктура и окружающая среда</a:t>
            </a:r>
            <a:endParaRPr lang="lv-LV" kern="0" dirty="0">
              <a:solidFill>
                <a:sysClr val="windowText" lastClr="000000"/>
              </a:solidFill>
            </a:endParaRPr>
          </a:p>
        </p:txBody>
      </p:sp>
      <p:sp>
        <p:nvSpPr>
          <p:cNvPr id="30723" name="TextBox 3"/>
          <p:cNvSpPr txBox="1">
            <a:spLocks noChangeArrowheads="1"/>
          </p:cNvSpPr>
          <p:nvPr/>
        </p:nvSpPr>
        <p:spPr bwMode="auto">
          <a:xfrm>
            <a:off x="2787770" y="3017155"/>
            <a:ext cx="295275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eaLnBrk="0" hangingPunct="0"/>
            <a:r>
              <a:rPr lang="ru-RU" kern="0" dirty="0">
                <a:solidFill>
                  <a:sysClr val="windowText" lastClr="000000"/>
                </a:solidFill>
              </a:rPr>
              <a:t>Самоуправление</a:t>
            </a:r>
            <a:endParaRPr lang="lv-LV" kern="0" dirty="0">
              <a:solidFill>
                <a:sysClr val="windowText" lastClr="000000"/>
              </a:solidFill>
            </a:endParaRPr>
          </a:p>
        </p:txBody>
      </p:sp>
      <p:cxnSp>
        <p:nvCxnSpPr>
          <p:cNvPr id="30724" name="Straight Arrow Connector 5"/>
          <p:cNvCxnSpPr>
            <a:cxnSpLocks noChangeShapeType="1"/>
          </p:cNvCxnSpPr>
          <p:nvPr/>
        </p:nvCxnSpPr>
        <p:spPr bwMode="auto">
          <a:xfrm rot="5400000">
            <a:off x="4223544" y="3356769"/>
            <a:ext cx="1295400" cy="1008062"/>
          </a:xfrm>
          <a:prstGeom prst="straightConnector1">
            <a:avLst/>
          </a:prstGeom>
          <a:noFill/>
          <a:ln w="57150" algn="ctr">
            <a:solidFill>
              <a:srgbClr val="27578F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30725" name="Straight Arrow Connector 6"/>
          <p:cNvCxnSpPr>
            <a:cxnSpLocks noChangeShapeType="1"/>
          </p:cNvCxnSpPr>
          <p:nvPr/>
        </p:nvCxnSpPr>
        <p:spPr bwMode="auto">
          <a:xfrm flipH="1">
            <a:off x="4507067" y="4831358"/>
            <a:ext cx="2160587" cy="0"/>
          </a:xfrm>
          <a:prstGeom prst="straightConnector1">
            <a:avLst/>
          </a:prstGeom>
          <a:noFill/>
          <a:ln w="57150" algn="ctr">
            <a:solidFill>
              <a:srgbClr val="27578F"/>
            </a:solidFill>
            <a:round/>
            <a:headEnd type="arrow" w="med" len="med"/>
            <a:tailEnd type="arrow" w="med" len="med"/>
          </a:ln>
        </p:spPr>
      </p:cxnSp>
      <p:cxnSp>
        <p:nvCxnSpPr>
          <p:cNvPr id="30726" name="Straight Arrow Connector 7"/>
          <p:cNvCxnSpPr>
            <a:cxnSpLocks noChangeShapeType="1"/>
          </p:cNvCxnSpPr>
          <p:nvPr/>
        </p:nvCxnSpPr>
        <p:spPr bwMode="auto">
          <a:xfrm rot="16200000" flipH="1">
            <a:off x="5843588" y="3392488"/>
            <a:ext cx="1223962" cy="1008062"/>
          </a:xfrm>
          <a:prstGeom prst="straightConnector1">
            <a:avLst/>
          </a:prstGeom>
          <a:noFill/>
          <a:ln w="57150" algn="ctr">
            <a:solidFill>
              <a:srgbClr val="27578F"/>
            </a:solidFill>
            <a:round/>
            <a:headEnd type="arrow" w="med" len="med"/>
            <a:tailEnd type="arrow" w="med" len="med"/>
          </a:ln>
        </p:spPr>
      </p:cxnSp>
      <p:sp>
        <p:nvSpPr>
          <p:cNvPr id="30727" name="TextBox 13"/>
          <p:cNvSpPr txBox="1">
            <a:spLocks noChangeArrowheads="1"/>
          </p:cNvSpPr>
          <p:nvPr/>
        </p:nvSpPr>
        <p:spPr bwMode="auto">
          <a:xfrm rot="3245621">
            <a:off x="5046219" y="3558659"/>
            <a:ext cx="3060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kern="0" dirty="0">
                <a:solidFill>
                  <a:sysClr val="windowText" lastClr="000000"/>
                </a:solidFill>
              </a:rPr>
              <a:t>Выбор</a:t>
            </a:r>
            <a:endParaRPr lang="lv-LV" kern="0" dirty="0">
              <a:solidFill>
                <a:sysClr val="windowText" lastClr="000000"/>
              </a:solidFill>
            </a:endParaRPr>
          </a:p>
        </p:txBody>
      </p:sp>
      <p:sp>
        <p:nvSpPr>
          <p:cNvPr id="30728" name="TextBox 14"/>
          <p:cNvSpPr txBox="1">
            <a:spLocks noChangeArrowheads="1"/>
          </p:cNvSpPr>
          <p:nvPr/>
        </p:nvSpPr>
        <p:spPr bwMode="auto">
          <a:xfrm>
            <a:off x="4150186" y="4379587"/>
            <a:ext cx="3060700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 eaLnBrk="0" hangingPunct="0"/>
            <a:r>
              <a:rPr lang="ru-RU" kern="0" dirty="0">
                <a:solidFill>
                  <a:sysClr val="windowText" lastClr="000000"/>
                </a:solidFill>
              </a:rPr>
              <a:t>Возможности</a:t>
            </a:r>
            <a:endParaRPr lang="lv-LV" kern="0" dirty="0">
              <a:solidFill>
                <a:sysClr val="windowText" lastClr="000000"/>
              </a:solidFill>
            </a:endParaRPr>
          </a:p>
        </p:txBody>
      </p:sp>
      <p:pic>
        <p:nvPicPr>
          <p:cNvPr id="30730" name="Picture 8" descr="C:\Users\Alina\AppData\Local\Microsoft\Windows\Temporary Internet Files\Content.IE5\IMD8T9NZ\MC910215892[1]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00632" y="23668"/>
            <a:ext cx="3279775" cy="2459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32" name="Picture 11" descr="http://upload.wikimedia.org/wikipedia/commons/8/81/Riga_daugava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7261584" y="2675992"/>
            <a:ext cx="3860455" cy="17121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Rectangle 1"/>
          <p:cNvSpPr/>
          <p:nvPr/>
        </p:nvSpPr>
        <p:spPr>
          <a:xfrm>
            <a:off x="159780" y="1439474"/>
            <a:ext cx="2021745" cy="3797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en-GB" b="1" cap="all" dirty="0">
              <a:latin typeface="Arial" pitchFamily="34"/>
              <a:cs typeface="Arial" pitchFamily="34"/>
            </a:endParaRPr>
          </a:p>
        </p:txBody>
      </p:sp>
      <p:pic>
        <p:nvPicPr>
          <p:cNvPr id="15" name="Picture 2"/>
          <p:cNvPicPr>
            <a:picLocks noChangeAspect="1"/>
          </p:cNvPicPr>
          <p:nvPr/>
        </p:nvPicPr>
        <p:blipFill>
          <a:blip r:embed="rId5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545369" y="2202851"/>
            <a:ext cx="1880162" cy="1120315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639934" y="4967028"/>
            <a:ext cx="2756701" cy="189587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48689" y="5154524"/>
            <a:ext cx="2572021" cy="17155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 flipH="1">
            <a:off x="435728" y="3579774"/>
            <a:ext cx="3588828" cy="984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17272992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Virsraksts 1"/>
          <p:cNvSpPr>
            <a:spLocks noGrp="1"/>
          </p:cNvSpPr>
          <p:nvPr>
            <p:ph type="title"/>
          </p:nvPr>
        </p:nvSpPr>
        <p:spPr>
          <a:xfrm>
            <a:off x="115902" y="116885"/>
            <a:ext cx="4472876" cy="464984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Общественные мероприятия</a:t>
            </a:r>
            <a:endParaRPr lang="lv-LV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pic>
        <p:nvPicPr>
          <p:cNvPr id="7" name="Satura vietturis 5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15902" y="604657"/>
            <a:ext cx="3516531" cy="23986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Attēls 5" descr="Depresija_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62140" y="1"/>
            <a:ext cx="3129860" cy="20469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4" name="Picture 2" descr="C:\Liva\Dokumenti\Pasakumi\2015\Neparastais Mezaparks\Facebook\Pavari\P504124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92572" y="31271"/>
            <a:ext cx="3744416" cy="28083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Liva\Dokumenti\Pasakumi\2015\Prettabakas diena_2015\27.05.2015\Facebook\P5272084.JPG"/>
          <p:cNvPicPr>
            <a:picLocks noChangeAspect="1" noChangeArrowheads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569"/>
          <a:stretch/>
        </p:blipFill>
        <p:spPr bwMode="auto">
          <a:xfrm>
            <a:off x="9062140" y="1984999"/>
            <a:ext cx="3129860" cy="2466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Satura vietturis 7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57182" y="4451354"/>
            <a:ext cx="3134818" cy="20668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 descr="C:\Liva\Dokumenti\Pasakumi\2015\Teva diena\Teva diena_Majas lapa\Teva diena_11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07967" y="3003259"/>
            <a:ext cx="3744416" cy="27003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Liva\Dokumenti\Pasakumi\2015\Teva diena\Teva diena_Majas lapa\Teva diena_84.JPG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10525" y="5023006"/>
            <a:ext cx="2446657" cy="18349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Attēls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02" y="3050167"/>
            <a:ext cx="3583643" cy="19728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3" descr="P8264174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925"/>
          <a:stretch/>
        </p:blipFill>
        <p:spPr bwMode="auto">
          <a:xfrm>
            <a:off x="3063942" y="1974889"/>
            <a:ext cx="2687979" cy="177496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  <p:pic>
        <p:nvPicPr>
          <p:cNvPr id="13" name="Picture 2" descr="IMG_8266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92"/>
          <a:stretch>
            <a:fillRect/>
          </a:stretch>
        </p:blipFill>
        <p:spPr bwMode="auto">
          <a:xfrm>
            <a:off x="1178379" y="4728479"/>
            <a:ext cx="3771126" cy="211829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EEECE1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187592765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442906" y="1226701"/>
            <a:ext cx="8917497" cy="49552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Общественное здоровье, содействие здоровью, </a:t>
            </a:r>
            <a:endParaRPr lang="lv-LV" sz="4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здоровье как основа любых стратегических планов и разработок</a:t>
            </a:r>
            <a:r>
              <a:rPr lang="lv-LV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...</a:t>
            </a:r>
            <a:r>
              <a:rPr lang="ru-RU" sz="4400" b="1" dirty="0">
                <a:solidFill>
                  <a:schemeClr val="accent2">
                    <a:lumMod val="75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lv-LV" sz="4400" b="1" dirty="0">
              <a:solidFill>
                <a:schemeClr val="accent2">
                  <a:lumMod val="75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96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?</a:t>
            </a:r>
            <a:r>
              <a:rPr lang="ru-RU" sz="9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endParaRPr lang="lv-LV" sz="96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85725447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Virsraksts 1"/>
          <p:cNvSpPr>
            <a:spLocks noGrp="1"/>
          </p:cNvSpPr>
          <p:nvPr>
            <p:ph type="title"/>
          </p:nvPr>
        </p:nvSpPr>
        <p:spPr>
          <a:xfrm>
            <a:off x="74729" y="139054"/>
            <a:ext cx="8229600" cy="752920"/>
          </a:xfrm>
        </p:spPr>
        <p:txBody>
          <a:bodyPr>
            <a:noAutofit/>
          </a:bodyPr>
          <a:lstStyle/>
          <a:p>
            <a:pPr eaLnBrk="1" hangingPunct="1"/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Информационный объект в Риге на Центральном рынке</a:t>
            </a:r>
            <a:r>
              <a:rPr lang="lv-LV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:</a:t>
            </a:r>
            <a:br>
              <a:rPr lang="lv-LV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Пирамида здорового питания </a:t>
            </a:r>
            <a:endParaRPr lang="lv-LV" sz="2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" name="Attēls 9" descr="C:\Liva\Dokumenti\IEPIRKUMI\2014\Uztura piramida\piramida bilde_saskanosana_03.12.2014..jpg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10" t="1777" r="41155" b="23340"/>
          <a:stretch/>
        </p:blipFill>
        <p:spPr bwMode="auto">
          <a:xfrm>
            <a:off x="1845578" y="1359017"/>
            <a:ext cx="4689446" cy="5125673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26" name="Picture 2" descr="http://www.veseligsridzinieks.lv/wp-content/uploads/2014/12/IMG_83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141" y="3789978"/>
            <a:ext cx="4527389" cy="29330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www.rct.lv/lv/faili/2014/12/piramida_web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55140" y="377458"/>
            <a:ext cx="4527389" cy="3412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6742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ttēls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737170" cy="3158113"/>
          </a:xfrm>
          <a:prstGeom prst="rect">
            <a:avLst/>
          </a:prstGeom>
        </p:spPr>
      </p:pic>
      <p:pic>
        <p:nvPicPr>
          <p:cNvPr id="3" name="Picture 4" descr="http://www.la.lv/wp-content/uploads/2015/05/17333873709_d86c12f584_z.jpg">
            <a:hlinkClick r:id="rId4"/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37170" y="3845"/>
            <a:ext cx="4177410" cy="2780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4" descr="http://www.signum.lv/_/rsrc/1302721083251/gajeju-barjeras/26092009744_medium.jpg?height=240&amp;width=320">
            <a:hlinkClick r:id="rId6"/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79218" y="2335649"/>
            <a:ext cx="2835171" cy="21263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2" descr="http://www.ntz.lv/wp-content/uploads/2014/05/sleeping-policeman-1-220x165.png">
            <a:hlinkClick r:id="rId8"/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38819" y="39905"/>
            <a:ext cx="2704359" cy="19821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Attēls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158113"/>
            <a:ext cx="2839609" cy="2182882"/>
          </a:xfrm>
          <a:prstGeom prst="rect">
            <a:avLst/>
          </a:prstGeom>
        </p:spPr>
      </p:pic>
      <p:pic>
        <p:nvPicPr>
          <p:cNvPr id="7" name="Picture 6" descr="http://erenpreiss.com/lv/wp-content/uploads/2014/05/IMG_9142-e1401278293387.jpg">
            <a:hlinkClick r:id="rId11"/>
          </p:cNvPr>
          <p:cNvPicPr>
            <a:picLocks noChangeAspect="1" noChangeArrowheads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39609" y="3398839"/>
            <a:ext cx="3599064" cy="23979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Attēls 7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3893" y="5489442"/>
            <a:ext cx="2877090" cy="130166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29591" y="2253260"/>
            <a:ext cx="3522816" cy="23615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98079" y="4773294"/>
            <a:ext cx="2893921" cy="192607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3154" y="4669340"/>
            <a:ext cx="3005716" cy="20038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2768987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20" y="75500"/>
            <a:ext cx="3496503" cy="233214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20" y="2407640"/>
            <a:ext cx="3496503" cy="212241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020" y="4530055"/>
            <a:ext cx="3496503" cy="219685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41173" y="660173"/>
            <a:ext cx="3934825" cy="280867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74330" y="3636700"/>
            <a:ext cx="3868510" cy="28972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09118" y="1"/>
            <a:ext cx="2189810" cy="14759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798928" y="-48882"/>
            <a:ext cx="2338487" cy="1558991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64773" y="4543387"/>
            <a:ext cx="2911367" cy="218352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83649" y="1489232"/>
            <a:ext cx="4586718" cy="30408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5138891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3603659" cy="235535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151783"/>
            <a:ext cx="3596912" cy="23963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548173"/>
            <a:ext cx="3596912" cy="230982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912" y="2148173"/>
            <a:ext cx="3913309" cy="260718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96912" y="4755358"/>
            <a:ext cx="3913309" cy="2471666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77743" y="0"/>
            <a:ext cx="3932478" cy="262242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262" y="2217148"/>
            <a:ext cx="4250174" cy="253821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262" y="4434673"/>
            <a:ext cx="4314738" cy="270007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77262" y="0"/>
            <a:ext cx="4314738" cy="2355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6108276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089307"/>
            <a:ext cx="5661568" cy="376869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683" y="2514550"/>
            <a:ext cx="4085864" cy="272266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347891" y="4973653"/>
            <a:ext cx="2844109" cy="18843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87734" y="-30971"/>
            <a:ext cx="4859172" cy="2945087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10595" y="-1"/>
            <a:ext cx="3887432" cy="29141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6064693" y="5054860"/>
            <a:ext cx="2990689" cy="198549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9154547" y="2914116"/>
            <a:ext cx="3097571" cy="2056454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3484492" y="-27745"/>
            <a:ext cx="3603242" cy="29418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15194512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4366901" cy="2913988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37926" y="3153398"/>
            <a:ext cx="7638512" cy="3274308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076202" y="0"/>
            <a:ext cx="6661640" cy="285556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9182" y="3153398"/>
            <a:ext cx="4405263" cy="2935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2445524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8557" y="2450955"/>
            <a:ext cx="2931261" cy="2414873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38557" y="4910607"/>
            <a:ext cx="3394373" cy="176703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61434" y="0"/>
            <a:ext cx="4376871" cy="245965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032672" y="0"/>
            <a:ext cx="3816582" cy="253715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3069818" y="2459652"/>
            <a:ext cx="6533864" cy="43541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8913484" y="869784"/>
            <a:ext cx="3278516" cy="49243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0115757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279576" y="537386"/>
            <a:ext cx="7702624" cy="1296144"/>
          </a:xfrm>
        </p:spPr>
        <p:txBody>
          <a:bodyPr>
            <a:noAutofit/>
          </a:bodyPr>
          <a:lstStyle/>
          <a:p>
            <a:pPr algn="l"/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РИЖСКАЯ</a:t>
            </a:r>
            <a:b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4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ИНИЦИАТИВА</a:t>
            </a:r>
            <a:endParaRPr lang="lv-LV" sz="4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863752" y="5301209"/>
            <a:ext cx="6656784" cy="1745207"/>
          </a:xfrm>
        </p:spPr>
        <p:txBody>
          <a:bodyPr>
            <a:normAutofit/>
          </a:bodyPr>
          <a:lstStyle/>
          <a:p>
            <a:pPr algn="r"/>
            <a:endParaRPr lang="lv-LV" dirty="0">
              <a:solidFill>
                <a:schemeClr val="tx2"/>
              </a:solidFill>
            </a:endParaRPr>
          </a:p>
          <a:p>
            <a:pPr algn="r"/>
            <a:endParaRPr lang="lv-LV" dirty="0">
              <a:solidFill>
                <a:schemeClr val="tx2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8B296E54-954B-4E5C-94DE-7FC69FEE3BED}" type="slidenum">
              <a:rPr lang="lv-LV" sz="1800" kern="0">
                <a:solidFill>
                  <a:srgbClr val="073E87"/>
                </a:solidFill>
              </a:rPr>
              <a:pPr>
                <a:defRPr/>
              </a:pPr>
              <a:t>27</a:t>
            </a:fld>
            <a:endParaRPr lang="lv-LV" sz="1800" kern="0">
              <a:solidFill>
                <a:srgbClr val="073E87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1503" y="1769348"/>
            <a:ext cx="6314378" cy="4087315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2452" y="1833530"/>
            <a:ext cx="1836208" cy="133146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92104" y="3199032"/>
            <a:ext cx="1947540" cy="514151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22397" y="228365"/>
            <a:ext cx="2036319" cy="15679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370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РИЖСКАЯ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ИНИЦИАТИВА</a:t>
            </a:r>
            <a:endParaRPr lang="lv-LV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269AF0-2ADD-4EF2-AA7C-6E2AE4BAE4CA}" type="slidenum">
              <a:rPr lang="lv-LV" sz="1800" kern="0">
                <a:solidFill>
                  <a:srgbClr val="073E87"/>
                </a:solidFill>
              </a:rPr>
              <a:pPr>
                <a:defRPr/>
              </a:pPr>
              <a:t>28</a:t>
            </a:fld>
            <a:endParaRPr lang="lv-LV" sz="1800" kern="0">
              <a:solidFill>
                <a:srgbClr val="073E87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567608" y="1988840"/>
            <a:ext cx="7344816" cy="37856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4000" kern="0" dirty="0">
                <a:solidFill>
                  <a:schemeClr val="tx2"/>
                </a:solidFill>
              </a:rPr>
              <a:t>Интеграционный проект сотрудничества Здоровых Городов Балтийского региона и географических соседей Латвии - Здоровых Городов России и Белоруссии</a:t>
            </a:r>
            <a:endParaRPr lang="lv-LV" sz="4000" kern="0" dirty="0">
              <a:solidFill>
                <a:schemeClr val="tx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4464701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40438" y="153947"/>
            <a:ext cx="8596668" cy="1320800"/>
          </a:xfrm>
        </p:spPr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РИЖСКАЯ</a:t>
            </a:r>
            <a:b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ИНИЦИАТИВА</a:t>
            </a:r>
            <a:endParaRPr lang="lv-LV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963731" y="2016097"/>
            <a:ext cx="7520855" cy="3672408"/>
          </a:xfrm>
        </p:spPr>
        <p:txBody>
          <a:bodyPr>
            <a:normAutofit fontScale="92500" lnSpcReduction="20000"/>
          </a:bodyPr>
          <a:lstStyle/>
          <a:p>
            <a:pPr algn="ctr"/>
            <a:r>
              <a:rPr lang="lv-LV" sz="4400" b="1" dirty="0"/>
              <a:t>Health in </a:t>
            </a:r>
            <a:r>
              <a:rPr lang="lv-LV" sz="4400" b="1" dirty="0" err="1"/>
              <a:t>All</a:t>
            </a:r>
            <a:r>
              <a:rPr lang="lv-LV" sz="4400" b="1" dirty="0"/>
              <a:t> </a:t>
            </a:r>
            <a:r>
              <a:rPr lang="lv-LV" sz="4400" b="1" dirty="0" err="1"/>
              <a:t>policies</a:t>
            </a:r>
            <a:endParaRPr lang="lv-LV" sz="4400" b="1" dirty="0"/>
          </a:p>
          <a:p>
            <a:pPr marL="0" indent="0" algn="ctr">
              <a:buNone/>
            </a:pPr>
            <a:r>
              <a:rPr lang="ru-RU" sz="2000" b="1" i="1" dirty="0"/>
              <a:t>Здоровье во всех стратегиях, во всех направлениях политики!</a:t>
            </a:r>
            <a:endParaRPr lang="lv-LV" sz="2000" dirty="0"/>
          </a:p>
          <a:p>
            <a:pPr algn="ctr"/>
            <a:r>
              <a:rPr lang="lv-LV" sz="4400" b="1" dirty="0" err="1"/>
              <a:t>Health</a:t>
            </a:r>
            <a:r>
              <a:rPr lang="lv-LV" sz="4400" b="1" dirty="0"/>
              <a:t> beyond politics</a:t>
            </a:r>
          </a:p>
          <a:p>
            <a:pPr marL="0" indent="0" algn="ctr">
              <a:buNone/>
            </a:pPr>
            <a:r>
              <a:rPr lang="ru-RU" sz="2000" b="1" i="1" dirty="0"/>
              <a:t>Здоровье вне политики</a:t>
            </a:r>
            <a:r>
              <a:rPr lang="lv-LV" sz="2000" b="1" i="1" dirty="0"/>
              <a:t> !</a:t>
            </a:r>
            <a:r>
              <a:rPr lang="ru-RU" sz="2000" b="1" i="1" dirty="0"/>
              <a:t> </a:t>
            </a:r>
            <a:endParaRPr lang="lv-LV" sz="2000" b="1" i="1" dirty="0"/>
          </a:p>
          <a:p>
            <a:pPr algn="ctr"/>
            <a:r>
              <a:rPr lang="lv-LV" sz="4400" b="1" dirty="0"/>
              <a:t>Healthy relationship  </a:t>
            </a:r>
            <a:r>
              <a:rPr lang="lv-LV" sz="4400" b="1" dirty="0" err="1"/>
              <a:t>among</a:t>
            </a:r>
            <a:r>
              <a:rPr lang="lv-LV" sz="4400" b="1" dirty="0"/>
              <a:t> </a:t>
            </a:r>
            <a:r>
              <a:rPr lang="lv-LV" sz="4400" b="1" dirty="0" err="1"/>
              <a:t>neighbours</a:t>
            </a:r>
            <a:endParaRPr lang="lv-LV" sz="4400" b="1" dirty="0"/>
          </a:p>
          <a:p>
            <a:pPr marL="0" indent="0" algn="ctr">
              <a:buNone/>
            </a:pPr>
            <a:r>
              <a:rPr lang="ru-RU" sz="2000" b="1" i="1" dirty="0"/>
              <a:t>Здоровые соседские отношения – ради развития региона!</a:t>
            </a:r>
            <a:endParaRPr lang="lv-LV" sz="2000" dirty="0"/>
          </a:p>
          <a:p>
            <a:pPr algn="ctr"/>
            <a:endParaRPr lang="lv-LV" sz="4400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C29EDD5C-081B-4A60-BC81-EEAF91C37D9D}" type="slidenum">
              <a:rPr lang="lv-LV" sz="1800" kern="0">
                <a:solidFill>
                  <a:srgbClr val="073E87"/>
                </a:solidFill>
              </a:rPr>
              <a:pPr>
                <a:defRPr/>
              </a:pPr>
              <a:t>29</a:t>
            </a:fld>
            <a:endParaRPr lang="lv-LV" sz="1800" kern="0">
              <a:solidFill>
                <a:srgbClr val="073E87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1002831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ru-RU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Здоровье как фактор экономического развития</a:t>
            </a:r>
            <a:endParaRPr lang="lv-LV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ru-RU" sz="1200" i="1" dirty="0">
                <a:solidFill>
                  <a:schemeClr val="tx2">
                    <a:lumMod val="50000"/>
                  </a:schemeClr>
                </a:solidFill>
              </a:rPr>
              <a:t>Таллинская Хартия, 2008</a:t>
            </a:r>
            <a:endParaRPr lang="lv-LV" sz="1200" i="1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096469" y="1756610"/>
            <a:ext cx="7458075" cy="4565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Rectangle 5"/>
          <p:cNvSpPr/>
          <p:nvPr/>
        </p:nvSpPr>
        <p:spPr>
          <a:xfrm>
            <a:off x="4627296" y="2405435"/>
            <a:ext cx="316670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chemeClr val="accent2">
                    <a:lumMod val="50000"/>
                  </a:schemeClr>
                </a:solidFill>
              </a:rPr>
              <a:t>Система здравоохранения</a:t>
            </a:r>
            <a:endParaRPr lang="lv-LV" b="1" u="sng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4782519" y="3945374"/>
            <a:ext cx="254107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lv-LV" sz="1600" b="1" dirty="0">
              <a:solidFill>
                <a:schemeClr val="tx2">
                  <a:lumMod val="75000"/>
                </a:schemeClr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4444203" y="3514279"/>
            <a:ext cx="3539495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000" b="1" u="sng" dirty="0">
                <a:solidFill>
                  <a:schemeClr val="accent1">
                    <a:lumMod val="50000"/>
                  </a:schemeClr>
                </a:solidFill>
              </a:rPr>
              <a:t>Социальное благополучие</a:t>
            </a:r>
            <a:endParaRPr lang="lv-LV" sz="2000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185227" y="3345002"/>
            <a:ext cx="2004075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chemeClr val="accent1">
                    <a:lumMod val="50000"/>
                  </a:schemeClr>
                </a:solidFill>
              </a:rPr>
              <a:t>Эффективность</a:t>
            </a:r>
            <a:endParaRPr lang="lv-LV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1225703" y="5310916"/>
            <a:ext cx="321184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chemeClr val="accent1">
                    <a:lumMod val="50000"/>
                  </a:schemeClr>
                </a:solidFill>
              </a:rPr>
              <a:t>Индивидуальное здоровье</a:t>
            </a:r>
            <a:endParaRPr lang="lv-LV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1" name="Rectangle 10"/>
          <p:cNvSpPr/>
          <p:nvPr/>
        </p:nvSpPr>
        <p:spPr>
          <a:xfrm>
            <a:off x="5073659" y="4941584"/>
            <a:ext cx="24758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chemeClr val="accent1">
                    <a:lumMod val="50000"/>
                  </a:schemeClr>
                </a:solidFill>
              </a:rPr>
              <a:t>Состояние здоровья</a:t>
            </a:r>
            <a:endParaRPr lang="lv-LV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4953706" y="5709863"/>
            <a:ext cx="25138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chemeClr val="accent1">
                    <a:lumMod val="50000"/>
                  </a:schemeClr>
                </a:solidFill>
              </a:rPr>
              <a:t>Экономический рост</a:t>
            </a:r>
            <a:endParaRPr lang="lv-LV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7983698" y="5340531"/>
            <a:ext cx="1999906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u="sng" dirty="0">
                <a:solidFill>
                  <a:schemeClr val="accent1">
                    <a:lumMod val="50000"/>
                  </a:schemeClr>
                </a:solidFill>
              </a:rPr>
              <a:t>Благосостояние</a:t>
            </a:r>
            <a:endParaRPr lang="lv-LV" b="1" u="sng" dirty="0">
              <a:solidFill>
                <a:schemeClr val="accent1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76780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15940" y="106261"/>
            <a:ext cx="3533939" cy="984308"/>
          </a:xfrm>
        </p:spPr>
        <p:txBody>
          <a:bodyPr>
            <a:normAutofit/>
          </a:bodyPr>
          <a:lstStyle/>
          <a:p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РИЖСКАЯ</a:t>
            </a:r>
            <a:b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ru-RU" sz="2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ИНИЦИАТИВА</a:t>
            </a:r>
            <a:endParaRPr lang="lv-LV" sz="28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269AF0-2ADD-4EF2-AA7C-6E2AE4BAE4CA}" type="slidenum">
              <a:rPr lang="lv-LV" sz="1800" kern="0">
                <a:solidFill>
                  <a:srgbClr val="073E87"/>
                </a:solidFill>
              </a:rPr>
              <a:pPr>
                <a:defRPr/>
              </a:pPr>
              <a:t>30</a:t>
            </a:fld>
            <a:endParaRPr lang="lv-LV" sz="1800" kern="0">
              <a:solidFill>
                <a:srgbClr val="073E87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15940" y="1561824"/>
            <a:ext cx="6763700" cy="44627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u="sng" kern="0" dirty="0">
                <a:solidFill>
                  <a:schemeClr val="tx2"/>
                </a:solidFill>
              </a:rPr>
              <a:t>Приобретение от участия в инициативе:</a:t>
            </a:r>
            <a:endParaRPr lang="lv-LV" sz="2400" b="1" u="sng" kern="0" dirty="0">
              <a:solidFill>
                <a:schemeClr val="tx2"/>
              </a:solidFill>
            </a:endParaRPr>
          </a:p>
          <a:p>
            <a:endParaRPr lang="lv-LV" sz="2000" b="1" kern="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kern="0" dirty="0">
                <a:solidFill>
                  <a:schemeClr val="tx2"/>
                </a:solidFill>
              </a:rPr>
              <a:t>возможность наладить </a:t>
            </a:r>
            <a:r>
              <a:rPr lang="ru-RU" sz="2000" kern="0" dirty="0">
                <a:solidFill>
                  <a:schemeClr val="tx2"/>
                </a:solidFill>
              </a:rPr>
              <a:t>программы </a:t>
            </a:r>
            <a:endParaRPr lang="lv-LV" sz="2000" kern="0" dirty="0">
              <a:solidFill>
                <a:schemeClr val="tx2"/>
              </a:solidFill>
            </a:endParaRPr>
          </a:p>
          <a:p>
            <a:r>
              <a:rPr lang="lv-LV" sz="2000" kern="0" dirty="0">
                <a:solidFill>
                  <a:schemeClr val="tx2"/>
                </a:solidFill>
              </a:rPr>
              <a:t>     </a:t>
            </a:r>
            <a:r>
              <a:rPr lang="ru-RU" sz="2000" kern="0" dirty="0">
                <a:solidFill>
                  <a:schemeClr val="tx2"/>
                </a:solidFill>
              </a:rPr>
              <a:t>общественного здоровья </a:t>
            </a:r>
            <a:r>
              <a:rPr lang="ru-RU" sz="2000" b="1" kern="0" dirty="0">
                <a:solidFill>
                  <a:schemeClr val="tx2"/>
                </a:solidFill>
              </a:rPr>
              <a:t>на местах</a:t>
            </a:r>
            <a:endParaRPr lang="lv-LV" sz="2000" b="1" kern="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kern="0" dirty="0">
                <a:solidFill>
                  <a:schemeClr val="tx2"/>
                </a:solidFill>
              </a:rPr>
              <a:t>возможность разнообразить</a:t>
            </a:r>
            <a:r>
              <a:rPr lang="ru-RU" sz="2000" kern="0" dirty="0">
                <a:solidFill>
                  <a:schemeClr val="tx2"/>
                </a:solidFill>
              </a:rPr>
              <a:t> предложение местных </a:t>
            </a:r>
          </a:p>
          <a:p>
            <a:r>
              <a:rPr lang="ru-RU" sz="2000" kern="0" dirty="0">
                <a:solidFill>
                  <a:schemeClr val="tx2"/>
                </a:solidFill>
              </a:rPr>
              <a:t>     социальных карт за счёт предложений </a:t>
            </a:r>
          </a:p>
          <a:p>
            <a:r>
              <a:rPr lang="ru-RU" sz="2000" kern="0" dirty="0">
                <a:solidFill>
                  <a:schemeClr val="tx2"/>
                </a:solidFill>
              </a:rPr>
              <a:t>     городов – компаньонов</a:t>
            </a:r>
            <a:endParaRPr lang="lv-LV" sz="2000" kern="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kern="0" dirty="0">
                <a:solidFill>
                  <a:schemeClr val="tx2"/>
                </a:solidFill>
              </a:rPr>
              <a:t>возможность развивать</a:t>
            </a:r>
            <a:r>
              <a:rPr lang="ru-RU" sz="2000" kern="0" dirty="0">
                <a:solidFill>
                  <a:schemeClr val="tx2"/>
                </a:solidFill>
              </a:rPr>
              <a:t> здоровый и экономически </a:t>
            </a:r>
          </a:p>
          <a:p>
            <a:r>
              <a:rPr lang="ru-RU" sz="2000" kern="0" dirty="0">
                <a:solidFill>
                  <a:schemeClr val="tx2"/>
                </a:solidFill>
              </a:rPr>
              <a:t>     выгодный туризм между соседними</a:t>
            </a:r>
            <a:r>
              <a:rPr lang="lv-LV" sz="2000" kern="0" dirty="0">
                <a:solidFill>
                  <a:schemeClr val="tx2"/>
                </a:solidFill>
              </a:rPr>
              <a:t> </a:t>
            </a:r>
            <a:r>
              <a:rPr lang="ru-RU" sz="2000" kern="0" dirty="0">
                <a:solidFill>
                  <a:schemeClr val="tx2"/>
                </a:solidFill>
              </a:rPr>
              <a:t>странами</a:t>
            </a:r>
            <a:endParaRPr lang="lv-LV" sz="2000" kern="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ru-RU" sz="2000" b="1" kern="0" dirty="0">
                <a:solidFill>
                  <a:schemeClr val="tx2"/>
                </a:solidFill>
              </a:rPr>
              <a:t>возможность улучшать обмен опытом </a:t>
            </a:r>
            <a:r>
              <a:rPr lang="ru-RU" sz="2000" kern="0" dirty="0">
                <a:solidFill>
                  <a:schemeClr val="tx2"/>
                </a:solidFill>
              </a:rPr>
              <a:t>между </a:t>
            </a:r>
          </a:p>
          <a:p>
            <a:r>
              <a:rPr lang="ru-RU" sz="2000" kern="0" dirty="0">
                <a:solidFill>
                  <a:schemeClr val="tx2"/>
                </a:solidFill>
              </a:rPr>
              <a:t>     специалистами, разрабатывать </a:t>
            </a:r>
            <a:r>
              <a:rPr lang="ru-RU" sz="2000" b="1" kern="0" dirty="0">
                <a:solidFill>
                  <a:schemeClr val="tx2"/>
                </a:solidFill>
              </a:rPr>
              <a:t>проекты </a:t>
            </a:r>
            <a:r>
              <a:rPr lang="ru-RU" sz="2000" kern="0" dirty="0">
                <a:solidFill>
                  <a:schemeClr val="tx2"/>
                </a:solidFill>
              </a:rPr>
              <a:t>партнёрства</a:t>
            </a:r>
            <a:endParaRPr lang="lv-LV" sz="2000" kern="0" dirty="0">
              <a:solidFill>
                <a:schemeClr val="tx2"/>
              </a:solidFill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endParaRPr lang="lv-LV" sz="2000" kern="0" dirty="0">
              <a:solidFill>
                <a:schemeClr val="tx2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400800" y="0"/>
            <a:ext cx="5791200" cy="37397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201695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Virsraksts 1"/>
          <p:cNvSpPr>
            <a:spLocks noGrp="1"/>
          </p:cNvSpPr>
          <p:nvPr>
            <p:ph type="title"/>
          </p:nvPr>
        </p:nvSpPr>
        <p:spPr>
          <a:xfrm>
            <a:off x="141070" y="231303"/>
            <a:ext cx="2535018" cy="642937"/>
          </a:xfrm>
        </p:spPr>
        <p:txBody>
          <a:bodyPr>
            <a:noAutofit/>
          </a:bodyPr>
          <a:lstStyle/>
          <a:p>
            <a:pPr eaLnBrk="1" hangingPunct="1"/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БУДУЩЕЕ</a:t>
            </a:r>
            <a:endParaRPr lang="lv-LV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2436739" y="1181470"/>
            <a:ext cx="6346533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kern="0" dirty="0">
                <a:solidFill>
                  <a:srgbClr val="59A248"/>
                </a:solidFill>
              </a:rPr>
              <a:t>Здоровый рижанин в здоровой Риге и благосостояние во всех жизненных оторослях </a:t>
            </a:r>
            <a:endParaRPr lang="lv-LV" sz="3200" b="1" kern="0" dirty="0">
              <a:solidFill>
                <a:srgbClr val="59A248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55396" y="1611905"/>
            <a:ext cx="1618057" cy="14939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1" name="Picture 4" descr="P6132291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5696" y="2855086"/>
            <a:ext cx="2933654" cy="23575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6" descr="5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642"/>
          <a:stretch/>
        </p:blipFill>
        <p:spPr bwMode="auto">
          <a:xfrm>
            <a:off x="7051295" y="4415438"/>
            <a:ext cx="3103781" cy="22430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23437" y="3565321"/>
            <a:ext cx="3710314" cy="2474751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738398" y="3027673"/>
            <a:ext cx="1835055" cy="132904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9829734" y="200576"/>
            <a:ext cx="1869380" cy="14440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0118996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11"/>
          <p:cNvPicPr>
            <a:picLocks noChangeAspect="1"/>
          </p:cNvPicPr>
          <p:nvPr/>
        </p:nvPicPr>
        <p:blipFill>
          <a:blip r:embed="rId3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878920" y="0"/>
            <a:ext cx="312840" cy="6857640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itle 1"/>
          <p:cNvSpPr txBox="1">
            <a:spLocks/>
          </p:cNvSpPr>
          <p:nvPr/>
        </p:nvSpPr>
        <p:spPr>
          <a:xfrm>
            <a:off x="760905" y="2954277"/>
            <a:ext cx="4330215" cy="794340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>
            <a:noAutofit/>
          </a:bodyPr>
          <a:lstStyle>
            <a:lvl1pPr lvl="0" algn="l" rtl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4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defRPr>
            </a:lvl1pPr>
          </a:lstStyle>
          <a:p>
            <a:r>
              <a:rPr lang="ru-RU" sz="2800" b="1" cap="all" dirty="0">
                <a:solidFill>
                  <a:srgbClr val="0077C1"/>
                </a:solidFill>
                <a:latin typeface="Arial" pitchFamily="34"/>
                <a:cs typeface="Arial" pitchFamily="34"/>
              </a:rPr>
              <a:t>благодарю за внимание</a:t>
            </a:r>
            <a:r>
              <a:rPr lang="lv-LV" sz="2800" b="1" cap="all" dirty="0">
                <a:solidFill>
                  <a:srgbClr val="0077C1"/>
                </a:solidFill>
                <a:latin typeface="Arial" pitchFamily="34"/>
                <a:cs typeface="Arial" pitchFamily="34"/>
              </a:rPr>
              <a:t>!</a:t>
            </a:r>
            <a:endParaRPr lang="en-GB" sz="2800" b="1" cap="all" dirty="0">
              <a:solidFill>
                <a:srgbClr val="0077C1"/>
              </a:solidFill>
              <a:latin typeface="Arial" pitchFamily="34"/>
              <a:cs typeface="Arial" pitchFamily="34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5486400" y="776107"/>
            <a:ext cx="1590675" cy="5362575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943975" y="776107"/>
            <a:ext cx="1590675" cy="5362575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6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215187" y="776107"/>
            <a:ext cx="1590675" cy="53625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8134472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Добро пожаловать в Ригу!</a:t>
            </a:r>
            <a:endParaRPr lang="lv-LV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91269AF0-2ADD-4EF2-AA7C-6E2AE4BAE4CA}" type="slidenum">
              <a:rPr lang="lv-LV" sz="1800" kern="0">
                <a:solidFill>
                  <a:srgbClr val="073E87"/>
                </a:solidFill>
              </a:rPr>
              <a:pPr>
                <a:defRPr/>
              </a:pPr>
              <a:t>33</a:t>
            </a:fld>
            <a:endParaRPr lang="lv-LV" sz="1800" kern="0">
              <a:solidFill>
                <a:srgbClr val="073E87"/>
              </a:solidFill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5520" y="1484785"/>
            <a:ext cx="8739110" cy="46797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7418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057013" y="131573"/>
            <a:ext cx="9286613" cy="606935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eaLnBrk="0" hangingPunct="0">
              <a:defRPr/>
            </a:pPr>
            <a:endParaRPr lang="lv-LV" dirty="0">
              <a:ea typeface="ＭＳ Ｐゴシック" pitchFamily="124" charset="-128"/>
            </a:endParaRPr>
          </a:p>
          <a:p>
            <a:pPr marL="342900" lvl="1" indent="-342900" eaLnBrk="0" hangingPunct="0"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Вклад общественного здоровья </a:t>
            </a:r>
            <a:endParaRPr lang="lv-LV" sz="2800" b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j-lt"/>
              <a:ea typeface="+mj-ea"/>
              <a:cs typeface="+mj-cs"/>
            </a:endParaRPr>
          </a:p>
          <a:p>
            <a:pPr marL="342900" lvl="1" indent="-342900" eaLnBrk="0" hangingPunct="0">
              <a:defRPr/>
            </a:pPr>
            <a:r>
              <a:rPr lang="ru-RU" sz="28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в экономическое развитие</a:t>
            </a:r>
            <a:r>
              <a:rPr lang="lv-LV" sz="2800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+mj-ea"/>
                <a:cs typeface="+mj-cs"/>
              </a:rPr>
              <a:t> </a:t>
            </a:r>
          </a:p>
          <a:p>
            <a:pPr marL="342900" lvl="1" indent="-342900" eaLnBrk="0" hangingPunct="0">
              <a:defRPr/>
            </a:pPr>
            <a:endParaRPr lang="lv-LV" sz="2800" dirty="0">
              <a:solidFill>
                <a:srgbClr val="66B134"/>
              </a:solidFill>
              <a:latin typeface="+mj-lt"/>
              <a:ea typeface="+mj-ea"/>
              <a:cs typeface="+mj-cs"/>
            </a:endParaRPr>
          </a:p>
          <a:p>
            <a:pPr marL="285750" indent="-285750" eaLnBrk="0" hangingPunct="0">
              <a:buFont typeface="Arial" panose="020B0604020202020204" pitchFamily="34" charset="0"/>
              <a:buChar char="•"/>
              <a:defRPr/>
            </a:pPr>
            <a:r>
              <a:rPr lang="lv-LV" sz="1600" dirty="0">
                <a:solidFill>
                  <a:schemeClr val="accent2">
                    <a:lumMod val="50000"/>
                  </a:schemeClr>
                </a:solidFill>
              </a:rPr>
              <a:t>       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Здоровье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населения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определяет  экономическое развитие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страны</a:t>
            </a:r>
            <a:endParaRPr lang="lv-LV" dirty="0">
              <a:solidFill>
                <a:schemeClr val="accent2">
                  <a:lumMod val="50000"/>
                </a:schemeClr>
              </a:solidFill>
            </a:endParaRPr>
          </a:p>
          <a:p>
            <a:pPr marL="742950" lvl="1" indent="-285750" algn="just" eaLnBrk="0" hangingPunct="0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Снижаются расходы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на социальные услуги и здравоохранение, 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связанные с заболеваемостью населения</a:t>
            </a:r>
            <a:endParaRPr lang="lv-LV" b="1" dirty="0">
              <a:solidFill>
                <a:schemeClr val="accent2">
                  <a:lumMod val="50000"/>
                </a:schemeClr>
              </a:solidFill>
            </a:endParaRPr>
          </a:p>
          <a:p>
            <a:pPr marL="742950" lvl="1" indent="-285750" algn="just" eaLnBrk="0" hangingPunct="0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Сектор Здравоохранения и Общественного здоровья -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успешная отрасль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народного хозяйства, с потенциалом  развития научных технологий</a:t>
            </a:r>
            <a:endParaRPr lang="lv-LV" dirty="0">
              <a:solidFill>
                <a:schemeClr val="accent2">
                  <a:lumMod val="50000"/>
                </a:schemeClr>
              </a:solidFill>
            </a:endParaRPr>
          </a:p>
          <a:p>
            <a:pPr marL="742950" lvl="1" indent="-285750" algn="just" eaLnBrk="0" hangingPunct="0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Сектор Здравоохранения и Общественного здоровья</a:t>
            </a:r>
            <a:r>
              <a:rPr lang="lv-LV" dirty="0">
                <a:solidFill>
                  <a:schemeClr val="accent2">
                    <a:lumMod val="50000"/>
                  </a:schemeClr>
                </a:solidFill>
              </a:rPr>
              <a:t> -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потенциал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для роста высококвалифицированной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рабочей силы</a:t>
            </a:r>
            <a:endParaRPr lang="lv-LV" b="1" dirty="0">
              <a:solidFill>
                <a:schemeClr val="accent2">
                  <a:lumMod val="50000"/>
                </a:schemeClr>
              </a:solidFill>
            </a:endParaRPr>
          </a:p>
          <a:p>
            <a:pPr marL="742950" lvl="1" indent="-285750" algn="just" eaLnBrk="0" hangingPunct="0">
              <a:spcBef>
                <a:spcPct val="20000"/>
              </a:spcBef>
              <a:spcAft>
                <a:spcPts val="1200"/>
              </a:spcAft>
              <a:buFont typeface="Arial" pitchFamily="34" charset="0"/>
              <a:buChar char="•"/>
              <a:defRPr/>
            </a:pP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Эффективная система 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здравоохранения и общественного здоровья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имеет решающую роль</a:t>
            </a:r>
            <a:r>
              <a:rPr lang="ru-RU" dirty="0">
                <a:solidFill>
                  <a:schemeClr val="accent2">
                    <a:lumMod val="50000"/>
                  </a:schemeClr>
                </a:solidFill>
              </a:rPr>
              <a:t> в развитие конкурентоспособности </a:t>
            </a:r>
            <a:r>
              <a:rPr lang="ru-RU" b="1" dirty="0">
                <a:solidFill>
                  <a:schemeClr val="accent2">
                    <a:lumMod val="50000"/>
                  </a:schemeClr>
                </a:solidFill>
              </a:rPr>
              <a:t>народного хозяйства</a:t>
            </a:r>
            <a:endParaRPr lang="lv-LV" b="1" dirty="0">
              <a:solidFill>
                <a:schemeClr val="accent2">
                  <a:lumMod val="50000"/>
                </a:schemeClr>
              </a:solidFill>
            </a:endParaRPr>
          </a:p>
          <a:p>
            <a:pPr eaLnBrk="0" hangingPunct="0">
              <a:defRPr/>
            </a:pPr>
            <a:endParaRPr lang="lv-LV" sz="2000" dirty="0">
              <a:solidFill>
                <a:schemeClr val="accent2">
                  <a:lumMod val="50000"/>
                </a:schemeClr>
              </a:solidFill>
              <a:ea typeface="ＭＳ Ｐゴシック" pitchFamily="124" charset="-128"/>
            </a:endParaRPr>
          </a:p>
          <a:p>
            <a:pPr eaLnBrk="0" hangingPunct="0">
              <a:defRPr/>
            </a:pPr>
            <a:endParaRPr lang="lv-LV" dirty="0">
              <a:solidFill>
                <a:schemeClr val="accent2">
                  <a:lumMod val="50000"/>
                </a:schemeClr>
              </a:solidFill>
              <a:ea typeface="ＭＳ Ｐゴシック" pitchFamily="124" charset="-128"/>
            </a:endParaRPr>
          </a:p>
          <a:p>
            <a:pPr eaLnBrk="0" hangingPunct="0">
              <a:defRPr/>
            </a:pPr>
            <a:endParaRPr lang="lv-LV" dirty="0">
              <a:solidFill>
                <a:schemeClr val="accent2">
                  <a:lumMod val="50000"/>
                </a:schemeClr>
              </a:solidFill>
              <a:ea typeface="ＭＳ Ｐゴシック" pitchFamily="124" charset="-128"/>
            </a:endParaRPr>
          </a:p>
          <a:p>
            <a:pPr eaLnBrk="0" hangingPunct="0">
              <a:defRPr/>
            </a:pPr>
            <a:r>
              <a:rPr lang="ru-RU" sz="1400" i="1" dirty="0">
                <a:solidFill>
                  <a:schemeClr val="accent2">
                    <a:lumMod val="50000"/>
                  </a:schemeClr>
                </a:solidFill>
                <a:ea typeface="ＭＳ Ｐゴシック" pitchFamily="124" charset="-128"/>
              </a:rPr>
              <a:t>ВОЗ Комиссия по Макроэкономики и Здоровью, 2001</a:t>
            </a:r>
            <a:endParaRPr lang="lv-LV" sz="1400" i="1" dirty="0">
              <a:solidFill>
                <a:schemeClr val="accent2">
                  <a:lumMod val="50000"/>
                </a:schemeClr>
              </a:solidFill>
              <a:ea typeface="ＭＳ Ｐゴシック" pitchFamily="12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2679441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315361" y="1635853"/>
            <a:ext cx="6828639" cy="38472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lv-LV" sz="4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Health in All policies</a:t>
            </a:r>
          </a:p>
          <a:p>
            <a:pPr algn="ctr"/>
            <a:endParaRPr lang="lv-LV" sz="40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Здоровье во всех стратегиях, </a:t>
            </a:r>
            <a:endParaRPr lang="lv-LV" sz="4000" b="1" i="1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/>
            <a:r>
              <a:rPr lang="ru-RU" sz="4000" b="1" i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во всех направлениях политики!</a:t>
            </a:r>
            <a:endParaRPr lang="lv-LV" sz="40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740101324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629174" y="61245"/>
            <a:ext cx="10561738" cy="86400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endParaRPr lang="lv-LV" sz="1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2000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Специалист по Общественному здоровью (степень Бакалавра здравоохранения) 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000" b="1" dirty="0">
              <a:solidFill>
                <a:schemeClr val="accent2">
                  <a:lumMod val="50000"/>
                </a:schemeClr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Факультет Общественного здоровья основан в 1997 году при Рижском университете</a:t>
            </a:r>
            <a:endParaRPr lang="lv-LV" sz="1400" b="1" dirty="0">
              <a:solidFill>
                <a:schemeClr val="accent2">
                  <a:lumMod val="50000"/>
                </a:schemeClr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lv-LV" sz="14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    </a:t>
            </a: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им. акад. П.Страдиня (РУиС)</a:t>
            </a:r>
          </a:p>
          <a:p>
            <a:pPr marL="285750" indent="-2857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Полный курс обучения - 4 года (8 семестров)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400" b="1" dirty="0">
              <a:solidFill>
                <a:schemeClr val="accent2">
                  <a:lumMod val="50000"/>
                </a:schemeClr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Факультет был создан, осoновая необходимость и перспективность развития сферы общественного здоровья, а также полагаясь на обнадёживающие данные о воздействие программ общественного здоровья на популяцию Европейских государств, особенно Скандинавских стран.</a:t>
            </a: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b="1" dirty="0">
              <a:solidFill>
                <a:schemeClr val="accent2">
                  <a:lumMod val="50000"/>
                </a:schemeClr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В отличие от других программ по здравоохранению, приоритет программы общественного здоровья - само здоровье, поддержка здоровья во всей популяции, внедрение  компоненты здоровья во всех отраслях народного хозяйства.</a:t>
            </a:r>
            <a:endParaRPr lang="lv-LV" sz="1400" b="1" dirty="0">
              <a:solidFill>
                <a:schemeClr val="accent2">
                  <a:lumMod val="50000"/>
                </a:schemeClr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lv-LV" sz="1400" b="1" dirty="0">
              <a:solidFill>
                <a:schemeClr val="accent2">
                  <a:lumMod val="50000"/>
                </a:schemeClr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В РУиС программа общественного здоровья создана в соответствии с Болонским процессом,т.е., выпускники со степенью Бакалавра могут продолжать обучение на Магистратуре, а после - в Докторантуре.</a:t>
            </a:r>
            <a:endParaRPr lang="lv-LV" sz="1400" b="1" dirty="0">
              <a:solidFill>
                <a:schemeClr val="accent2">
                  <a:lumMod val="50000"/>
                </a:schemeClr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ru-RU" sz="1400" b="1" dirty="0">
              <a:solidFill>
                <a:schemeClr val="accent2">
                  <a:lumMod val="50000"/>
                </a:schemeClr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15000"/>
              </a:lnSpc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На данный момент степень Бакалавра здравоохранения по Общественному здоровью имеют около 300 выпускников, которые задействованы в государственном, частном, негосударственном секторах в таких направлениях, как поддержка здоровья, профилактика и образование, организация здравоохранения,  эпидемиология и статистика, качество и безопасность продуктов питания, предотвращение инфекционных заболеваний, обеспечение гигиенических и эпидемиологических требований.</a:t>
            </a:r>
            <a:endParaRPr lang="lv-LV" sz="1400" b="1" dirty="0">
              <a:solidFill>
                <a:schemeClr val="accent2">
                  <a:lumMod val="50000"/>
                </a:schemeClr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endParaRPr lang="lv-LV" sz="1400" b="1" dirty="0">
              <a:solidFill>
                <a:schemeClr val="accent2">
                  <a:lumMod val="50000"/>
                </a:schemeClr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ru-RU" sz="14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С 1995 года интересы специалистов по Общественному здоровью представляет Латвийская ассоциация Общественного здоровья.</a:t>
            </a: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ru-RU" sz="1000" b="1" dirty="0">
              <a:solidFill>
                <a:schemeClr val="accent2">
                  <a:lumMod val="50000"/>
                </a:schemeClr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1000" b="1" dirty="0">
                <a:solidFill>
                  <a:schemeClr val="accent2">
                    <a:lumMod val="50000"/>
                  </a:schemeClr>
                </a:solidFill>
                <a:latin typeface="+mj-lt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lv-LV" sz="1000" b="1" dirty="0">
              <a:solidFill>
                <a:schemeClr val="accent2">
                  <a:lumMod val="50000"/>
                </a:schemeClr>
              </a:solidFill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lv-LV" sz="1000" b="1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lv-LV" sz="1000" b="1" dirty="0">
              <a:latin typeface="+mj-lt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lv-LV" sz="1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lv-LV" sz="1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lnSpc>
                <a:spcPct val="115000"/>
              </a:lnSpc>
              <a:spcAft>
                <a:spcPts val="0"/>
              </a:spcAft>
            </a:pPr>
            <a:endParaRPr lang="lv-LV" sz="1000" b="1" dirty="0"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lv-LV" sz="11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lv-LV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lv-LV" sz="11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lv-LV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lv-LV" sz="1100" dirty="0">
                <a:solidFill>
                  <a:srgbClr val="333333"/>
                </a:solidFill>
                <a:latin typeface="Arial" panose="020B06040202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 </a:t>
            </a:r>
            <a:endParaRPr lang="lv-LV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15000"/>
              </a:lnSpc>
              <a:spcAft>
                <a:spcPts val="0"/>
              </a:spcAft>
            </a:pPr>
            <a:r>
              <a:rPr lang="lv-LV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lv-LV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4168515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341153"/>
            <a:ext cx="8596668" cy="1320800"/>
          </a:xfrm>
        </p:spPr>
        <p:txBody>
          <a:bodyPr>
            <a:normAutofit fontScale="90000"/>
          </a:bodyPr>
          <a:lstStyle/>
          <a:p>
            <a: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  <a:t>Специалист по Общественному здоровью (степень Бакалавра здравоохранения) </a:t>
            </a:r>
            <a:br>
              <a:rPr lang="ru-RU" b="1" dirty="0">
                <a:solidFill>
                  <a:schemeClr val="accent2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ea typeface="Times New Roman" panose="02020603050405020304" pitchFamily="18" charset="0"/>
                <a:cs typeface="Times New Roman" panose="02020603050405020304" pitchFamily="18" charset="0"/>
              </a:rPr>
            </a:br>
            <a:endParaRPr lang="lv-LV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35561" y="1661953"/>
            <a:ext cx="10830186" cy="4923405"/>
          </a:xfrm>
        </p:spPr>
        <p:txBody>
          <a:bodyPr>
            <a:normAutofit/>
          </a:bodyPr>
          <a:lstStyle/>
          <a:p>
            <a:pPr marL="0" indent="0" algn="just">
              <a:lnSpc>
                <a:spcPct val="115000"/>
              </a:lnSpc>
              <a:buNone/>
            </a:pPr>
            <a:r>
              <a:rPr lang="ru-RU" sz="2300" b="1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Главные задачи специалиста по Общественному здоровью</a:t>
            </a:r>
            <a:r>
              <a:rPr lang="lv-LV" sz="2300" b="1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300" b="1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следить и оценивать состояние здоровья общества</a:t>
            </a:r>
            <a:r>
              <a:rPr lang="lv-LV" sz="2000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взаимодействие с </a:t>
            </a:r>
            <a:r>
              <a:rPr lang="lv-LV" sz="2000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ru-RU" sz="2000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физической и социальной средой</a:t>
            </a:r>
            <a:endParaRPr lang="lv-LV" sz="2000" dirty="0">
              <a:solidFill>
                <a:schemeClr val="accent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идентифицировать и анализировать наличие факторов риска здоровья и возможности их предотвращения</a:t>
            </a:r>
            <a:endParaRPr lang="lv-LV" sz="2000" dirty="0">
              <a:solidFill>
                <a:schemeClr val="accent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выеcтнять надобности и приоритеты здоровья общества</a:t>
            </a:r>
            <a:endParaRPr lang="lv-LV" sz="2000" dirty="0">
              <a:solidFill>
                <a:schemeClr val="accent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участвовать в процессах реализаций политики поддержки общественного здоровья</a:t>
            </a:r>
            <a:endParaRPr lang="lv-LV" sz="2000" dirty="0">
              <a:solidFill>
                <a:schemeClr val="accent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организовать и оценивать работу разных структур в сфере общественного здоровья</a:t>
            </a:r>
            <a:endParaRPr lang="lv-LV" sz="2000" dirty="0">
              <a:solidFill>
                <a:schemeClr val="accent2">
                  <a:lumMod val="50000"/>
                </a:schemeClr>
              </a:solidFill>
              <a:ea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lnSpc>
                <a:spcPct val="115000"/>
              </a:lnSpc>
              <a:buFont typeface="Arial" panose="020B0604020202020204" pitchFamily="34" charset="0"/>
              <a:buChar char="•"/>
            </a:pPr>
            <a:r>
              <a:rPr lang="ru-RU" sz="2000" dirty="0">
                <a:solidFill>
                  <a:schemeClr val="accent2">
                    <a:lumMod val="50000"/>
                  </a:schemeClr>
                </a:solidFill>
                <a:ea typeface="Times New Roman" panose="02020603050405020304" pitchFamily="18" charset="0"/>
                <a:cs typeface="Times New Roman" panose="02020603050405020304" pitchFamily="18" charset="0"/>
              </a:rPr>
              <a:t> усовершенствовать и содействовать межсекторальному сотрудничеству</a:t>
            </a:r>
          </a:p>
          <a:p>
            <a:endParaRPr lang="lv-LV" dirty="0"/>
          </a:p>
        </p:txBody>
      </p:sp>
    </p:spTree>
    <p:extLst>
      <p:ext uri="{BB962C8B-B14F-4D97-AF65-F5344CB8AC3E}">
        <p14:creationId xmlns:p14="http://schemas.microsoft.com/office/powerpoint/2010/main" val="2228359459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4"/>
          <p:cNvPicPr>
            <a:picLocks noChangeAspect="1"/>
          </p:cNvPicPr>
          <p:nvPr/>
        </p:nvPicPr>
        <p:blipFill>
          <a:blip r:embed="rId3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878920" y="0"/>
            <a:ext cx="312840" cy="685764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779955" y="781929"/>
            <a:ext cx="10515240" cy="874544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>
            <a:noAutofit/>
          </a:bodyPr>
          <a:lstStyle>
            <a:lvl1pPr lvl="0" algn="l" rtl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4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defRPr>
            </a:lvl1pPr>
          </a:lstStyle>
          <a:p>
            <a:r>
              <a:rPr lang="az-Cyrl-AZ" sz="2800" b="1" cap="all" dirty="0">
                <a:solidFill>
                  <a:srgbClr val="0077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cs typeface="Arial" pitchFamily="34"/>
              </a:rPr>
              <a:t>РИГА</a:t>
            </a:r>
            <a:endParaRPr lang="en-GB" sz="2800" b="1" cap="all" dirty="0">
              <a:solidFill>
                <a:srgbClr val="0077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/>
              <a:cs typeface="Arial" pitchFamily="34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7493471" y="876300"/>
            <a:ext cx="2200275" cy="504169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5" cstate="screen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527910" y="876297"/>
            <a:ext cx="1876427" cy="5041696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204" b="26423"/>
          <a:stretch/>
        </p:blipFill>
        <p:spPr>
          <a:xfrm>
            <a:off x="872694" y="3622470"/>
            <a:ext cx="4562477" cy="2295523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7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872693" y="1332865"/>
            <a:ext cx="4562477" cy="21907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3841231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Content Placeholder 6"/>
          <p:cNvPicPr>
            <a:picLocks noChangeAspect="1"/>
          </p:cNvPicPr>
          <p:nvPr/>
        </p:nvPicPr>
        <p:blipFill>
          <a:blip r:embed="rId3" cstate="screen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0" y="750960"/>
            <a:ext cx="5091120" cy="6106679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9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39706" y="2373480"/>
            <a:ext cx="4289040" cy="721080"/>
          </a:xfrm>
          <a:prstGeom prst="rect">
            <a:avLst/>
          </a:prstGeom>
          <a:noFill/>
          <a:ln>
            <a:noFill/>
          </a:ln>
        </p:spPr>
      </p:pic>
      <p:sp>
        <p:nvSpPr>
          <p:cNvPr id="4" name="TextBox 14"/>
          <p:cNvSpPr/>
          <p:nvPr/>
        </p:nvSpPr>
        <p:spPr>
          <a:xfrm>
            <a:off x="3639706" y="2400119"/>
            <a:ext cx="4289040" cy="637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lvl="0" algn="ctr"/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Arial" pitchFamily="34"/>
                <a:ea typeface="Arial Unicode MS" pitchFamily="2"/>
                <a:cs typeface="Arial" pitchFamily="34"/>
              </a:rPr>
              <a:t>Название города происходит от притока Даугавы – реки Ридзене, на берегах которой епископ Альберт начал строить укрепленное поселение. </a:t>
            </a:r>
            <a:endParaRPr lang="lv-LV" sz="1200" b="0" i="0" u="none" strike="noStrike" kern="1200" spc="0" dirty="0">
              <a:ln>
                <a:noFill/>
              </a:ln>
              <a:solidFill>
                <a:schemeClr val="accent2">
                  <a:lumMod val="50000"/>
                </a:schemeClr>
              </a:solidFill>
              <a:latin typeface="Arial" pitchFamily="34"/>
              <a:ea typeface="Arial Unicode MS" pitchFamily="2"/>
              <a:cs typeface="Arial" pitchFamily="34"/>
            </a:endParaRPr>
          </a:p>
        </p:txBody>
      </p:sp>
      <p:pic>
        <p:nvPicPr>
          <p:cNvPr id="5" name="Picture 15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39706" y="3208320"/>
            <a:ext cx="4289040" cy="726195"/>
          </a:xfrm>
          <a:prstGeom prst="rect">
            <a:avLst/>
          </a:prstGeom>
          <a:noFill/>
          <a:ln>
            <a:noFill/>
          </a:ln>
        </p:spPr>
      </p:pic>
      <p:sp>
        <p:nvSpPr>
          <p:cNvPr id="6" name="TextBox 16"/>
          <p:cNvSpPr/>
          <p:nvPr/>
        </p:nvSpPr>
        <p:spPr>
          <a:xfrm>
            <a:off x="3667912" y="3245366"/>
            <a:ext cx="4157281" cy="62198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lvl="0" algn="ctr"/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Arial" pitchFamily="34"/>
                <a:ea typeface="Arial Unicode MS" pitchFamily="2"/>
                <a:cs typeface="Arial" pitchFamily="34"/>
              </a:rPr>
              <a:t>Исторический центр Риги, знаменитый архитектурой в стиле модерн, не имеющий аналогов в мире, включен в список Всемирного культурного наследия ЮНЕСКО</a:t>
            </a:r>
            <a:endParaRPr lang="lv-LV" sz="1200" b="0" i="0" u="none" strike="noStrike" kern="1200" spc="0" dirty="0">
              <a:ln>
                <a:noFill/>
              </a:ln>
              <a:solidFill>
                <a:schemeClr val="accent2">
                  <a:lumMod val="50000"/>
                </a:schemeClr>
              </a:solidFill>
              <a:latin typeface="Arial" pitchFamily="34"/>
              <a:ea typeface="Arial Unicode MS" pitchFamily="2"/>
              <a:cs typeface="Arial" pitchFamily="34"/>
            </a:endParaRPr>
          </a:p>
        </p:txBody>
      </p:sp>
      <p:sp>
        <p:nvSpPr>
          <p:cNvPr id="7" name="Title 1"/>
          <p:cNvSpPr/>
          <p:nvPr/>
        </p:nvSpPr>
        <p:spPr>
          <a:xfrm>
            <a:off x="3558704" y="1497240"/>
            <a:ext cx="2953855" cy="1325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0">
            <a:noAutofit/>
          </a:bodyPr>
          <a:lstStyle/>
          <a:p>
            <a:pPr lvl="0">
              <a:lnSpc>
                <a:spcPct val="90000"/>
              </a:lnSpc>
            </a:pPr>
            <a:r>
              <a:rPr lang="az-Cyrl-AZ" b="1" cap="all" dirty="0">
                <a:solidFill>
                  <a:schemeClr val="accent2">
                    <a:lumMod val="50000"/>
                  </a:schemeClr>
                </a:solidFill>
                <a:latin typeface="Arial" pitchFamily="34"/>
                <a:ea typeface="Arial Unicode MS" pitchFamily="2"/>
                <a:cs typeface="Arial" pitchFamily="34"/>
              </a:rPr>
              <a:t>ИНТЕРЕСНЫЕ</a:t>
            </a:r>
            <a:r>
              <a:rPr lang="az-Cyrl-AZ" b="1" cap="all" dirty="0">
                <a:solidFill>
                  <a:srgbClr val="AFABAB"/>
                </a:solidFill>
                <a:latin typeface="Arial" pitchFamily="34"/>
                <a:ea typeface="Arial Unicode MS" pitchFamily="2"/>
                <a:cs typeface="Arial" pitchFamily="34"/>
              </a:rPr>
              <a:t> </a:t>
            </a:r>
            <a:r>
              <a:rPr lang="az-Cyrl-AZ" b="1" cap="all" dirty="0">
                <a:solidFill>
                  <a:schemeClr val="accent2">
                    <a:lumMod val="50000"/>
                  </a:schemeClr>
                </a:solidFill>
                <a:latin typeface="Arial" pitchFamily="34"/>
                <a:ea typeface="Arial Unicode MS" pitchFamily="2"/>
                <a:cs typeface="Arial" pitchFamily="34"/>
              </a:rPr>
              <a:t>ФАКТЫ</a:t>
            </a:r>
            <a:endParaRPr lang="lv-LV" sz="1800" b="1" i="0" u="none" strike="noStrike" kern="1200" cap="all" spc="0" dirty="0">
              <a:ln>
                <a:noFill/>
              </a:ln>
              <a:solidFill>
                <a:schemeClr val="accent2">
                  <a:lumMod val="50000"/>
                </a:schemeClr>
              </a:solidFill>
              <a:latin typeface="Arial" pitchFamily="34"/>
              <a:ea typeface="Arial Unicode MS" pitchFamily="2"/>
              <a:cs typeface="Arial" pitchFamily="34"/>
            </a:endParaRPr>
          </a:p>
        </p:txBody>
      </p:sp>
      <p:pic>
        <p:nvPicPr>
          <p:cNvPr id="8" name="Picture 18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639706" y="4048275"/>
            <a:ext cx="4289040" cy="62884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Picture 24"/>
          <p:cNvPicPr>
            <a:picLocks noChangeAspect="1"/>
          </p:cNvPicPr>
          <p:nvPr/>
        </p:nvPicPr>
        <p:blipFill>
          <a:blip r:embed="rId5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1878920" y="0"/>
            <a:ext cx="312840" cy="685764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9"/>
          <p:cNvSpPr/>
          <p:nvPr/>
        </p:nvSpPr>
        <p:spPr>
          <a:xfrm>
            <a:off x="8091826" y="2304000"/>
            <a:ext cx="2934000" cy="50381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lvl="0"/>
            <a:r>
              <a:rPr lang="az-Cyrl-AZ" sz="1400" b="1" cap="all" dirty="0">
                <a:solidFill>
                  <a:schemeClr val="accent2">
                    <a:lumMod val="50000"/>
                  </a:schemeClr>
                </a:solidFill>
                <a:latin typeface="Arial" pitchFamily="34"/>
                <a:ea typeface="Arial Unicode MS" pitchFamily="2"/>
                <a:cs typeface="Arial" pitchFamily="34"/>
              </a:rPr>
              <a:t>Жители</a:t>
            </a:r>
            <a:endParaRPr lang="lv-LV" sz="1400" b="1" i="0" u="none" strike="noStrike" kern="1200" cap="all" spc="0" dirty="0">
              <a:ln>
                <a:noFill/>
              </a:ln>
              <a:solidFill>
                <a:schemeClr val="accent2">
                  <a:lumMod val="50000"/>
                </a:schemeClr>
              </a:solidFill>
              <a:latin typeface="Arial" pitchFamily="34"/>
              <a:ea typeface="Arial Unicode MS" pitchFamily="2"/>
              <a:cs typeface="Arial" pitchFamily="34"/>
            </a:endParaRPr>
          </a:p>
          <a:p>
            <a:pPr marL="285750" marR="0" lvl="0" indent="-28575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A815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lv-LV" sz="1400" b="0" i="0" u="none" strike="noStrike" kern="1200" spc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latin typeface="Arial" pitchFamily="34"/>
                <a:ea typeface="Arial Unicode MS" pitchFamily="2"/>
                <a:cs typeface="Arial" pitchFamily="34"/>
              </a:rPr>
              <a:t>706 413</a:t>
            </a:r>
          </a:p>
        </p:txBody>
      </p:sp>
      <p:sp>
        <p:nvSpPr>
          <p:cNvPr id="13" name="TextBox 20"/>
          <p:cNvSpPr/>
          <p:nvPr/>
        </p:nvSpPr>
        <p:spPr>
          <a:xfrm>
            <a:off x="8091826" y="2763720"/>
            <a:ext cx="2934000" cy="50381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lvl="0"/>
            <a:r>
              <a:rPr lang="az-Cyrl-AZ" sz="1400" b="1" cap="all" dirty="0">
                <a:solidFill>
                  <a:schemeClr val="accent2">
                    <a:lumMod val="50000"/>
                  </a:schemeClr>
                </a:solidFill>
                <a:latin typeface="Arial" pitchFamily="34"/>
                <a:ea typeface="Arial Unicode MS" pitchFamily="2"/>
                <a:cs typeface="Arial" pitchFamily="34"/>
              </a:rPr>
              <a:t>Площадь Риги</a:t>
            </a:r>
            <a:endParaRPr lang="lv-LV" sz="1400" b="1" i="0" u="none" strike="noStrike" kern="1200" cap="all" spc="0" dirty="0">
              <a:ln>
                <a:noFill/>
              </a:ln>
              <a:solidFill>
                <a:schemeClr val="accent2">
                  <a:lumMod val="50000"/>
                </a:schemeClr>
              </a:solidFill>
              <a:latin typeface="Arial" pitchFamily="34"/>
              <a:ea typeface="Arial Unicode MS" pitchFamily="2"/>
              <a:cs typeface="Arial" pitchFamily="34"/>
            </a:endParaRPr>
          </a:p>
          <a:p>
            <a:pPr marL="285750" marR="0" lvl="0" indent="-28575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EDA815"/>
              </a:buClr>
              <a:buSzPct val="100000"/>
              <a:buFont typeface="Wingdings" panose="05000000000000000000" pitchFamily="2" charset="2"/>
              <a:buChar char="§"/>
              <a:tabLst/>
            </a:pPr>
            <a:r>
              <a:rPr lang="lv-LV" sz="1400" b="0" i="0" u="none" strike="noStrike" kern="1200" spc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latin typeface="Arial" pitchFamily="34"/>
                <a:ea typeface="Arial Unicode MS" pitchFamily="2"/>
                <a:cs typeface="Arial" pitchFamily="34"/>
              </a:rPr>
              <a:t>304,05 sq.km.</a:t>
            </a:r>
          </a:p>
        </p:txBody>
      </p:sp>
      <p:sp>
        <p:nvSpPr>
          <p:cNvPr id="14" name="TextBox 22"/>
          <p:cNvSpPr/>
          <p:nvPr/>
        </p:nvSpPr>
        <p:spPr>
          <a:xfrm>
            <a:off x="8091826" y="3371583"/>
            <a:ext cx="3400380" cy="161148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marL="285750" lvl="0" indent="-285750">
              <a:buClr>
                <a:srgbClr val="EDA815"/>
              </a:buClr>
              <a:buSzPct val="100000"/>
              <a:buFont typeface="Wingdings" panose="05000000000000000000" pitchFamily="2" charset="2"/>
              <a:buChar char="§"/>
            </a:pPr>
            <a:r>
              <a:rPr lang="az-Cyrl-AZ" sz="1400" dirty="0">
                <a:solidFill>
                  <a:schemeClr val="accent2">
                    <a:lumMod val="50000"/>
                  </a:schemeClr>
                </a:solidFill>
                <a:latin typeface="Arial" pitchFamily="34"/>
                <a:ea typeface="Arial Unicode MS" pitchFamily="2"/>
                <a:cs typeface="Arial" pitchFamily="34"/>
              </a:rPr>
              <a:t>Жилые районы </a:t>
            </a:r>
            <a:r>
              <a:rPr lang="lv-LV" sz="1400" b="0" i="0" u="none" strike="noStrike" kern="1200" spc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latin typeface="Arial" pitchFamily="34"/>
                <a:ea typeface="Arial Unicode MS" pitchFamily="2"/>
                <a:cs typeface="Arial" pitchFamily="34"/>
              </a:rPr>
              <a:t>29.9%</a:t>
            </a:r>
          </a:p>
          <a:p>
            <a:pPr marL="285750" lvl="0" indent="-285750">
              <a:buClr>
                <a:srgbClr val="EDA815"/>
              </a:buClr>
              <a:buSzPct val="100000"/>
              <a:buFont typeface="Wingdings" panose="05000000000000000000" pitchFamily="2" charset="2"/>
              <a:buChar char="§"/>
            </a:pPr>
            <a:r>
              <a:rPr lang="az-Cyrl-AZ" sz="1400" dirty="0">
                <a:solidFill>
                  <a:schemeClr val="accent2">
                    <a:lumMod val="50000"/>
                  </a:schemeClr>
                </a:solidFill>
                <a:latin typeface="Arial" pitchFamily="34"/>
                <a:ea typeface="Arial Unicode MS" pitchFamily="2"/>
                <a:cs typeface="Arial" pitchFamily="34"/>
              </a:rPr>
              <a:t>Промышленные территории </a:t>
            </a:r>
            <a:r>
              <a:rPr lang="lv-LV" sz="1400" b="0" i="0" u="none" strike="noStrike" kern="1200" spc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latin typeface="Arial" pitchFamily="34"/>
                <a:ea typeface="Arial Unicode MS" pitchFamily="2"/>
                <a:cs typeface="Arial" pitchFamily="34"/>
              </a:rPr>
              <a:t> 2.3%</a:t>
            </a:r>
          </a:p>
          <a:p>
            <a:pPr marL="285750" lvl="0" indent="-285750">
              <a:buClr>
                <a:srgbClr val="EDA815"/>
              </a:buClr>
              <a:buSzPct val="100000"/>
              <a:buFont typeface="Wingdings" panose="05000000000000000000" pitchFamily="2" charset="2"/>
              <a:buChar char="§"/>
            </a:pPr>
            <a:r>
              <a:rPr lang="az-Cyrl-AZ" sz="1400" dirty="0">
                <a:solidFill>
                  <a:schemeClr val="accent2">
                    <a:lumMod val="50000"/>
                  </a:schemeClr>
                </a:solidFill>
                <a:latin typeface="Arial" pitchFamily="34"/>
                <a:ea typeface="Arial Unicode MS" pitchFamily="2"/>
                <a:cs typeface="Arial" pitchFamily="34"/>
              </a:rPr>
              <a:t>Зеленая зона </a:t>
            </a:r>
            <a:r>
              <a:rPr lang="lv-LV" sz="1400" b="0" i="0" u="none" strike="noStrike" kern="1200" spc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latin typeface="Arial" pitchFamily="34"/>
                <a:ea typeface="Arial Unicode MS" pitchFamily="2"/>
                <a:cs typeface="Arial" pitchFamily="34"/>
              </a:rPr>
              <a:t>28.0%</a:t>
            </a:r>
          </a:p>
          <a:p>
            <a:pPr marL="285750" lvl="0" indent="-285750">
              <a:buClr>
                <a:srgbClr val="EDA815"/>
              </a:buClr>
              <a:buSzPct val="100000"/>
              <a:buFont typeface="Wingdings" panose="05000000000000000000" pitchFamily="2" charset="2"/>
              <a:buChar char="§"/>
            </a:pPr>
            <a:r>
              <a:rPr lang="az-Cyrl-AZ" sz="1400" dirty="0">
                <a:solidFill>
                  <a:schemeClr val="accent2">
                    <a:lumMod val="50000"/>
                  </a:schemeClr>
                </a:solidFill>
                <a:latin typeface="Arial" pitchFamily="34"/>
                <a:ea typeface="Arial Unicode MS" pitchFamily="2"/>
                <a:cs typeface="Arial" pitchFamily="34"/>
              </a:rPr>
              <a:t>Водоемы</a:t>
            </a:r>
            <a:r>
              <a:rPr lang="lv-LV" sz="1400" b="0" i="0" u="none" strike="noStrike" kern="1200" spc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latin typeface="Arial" pitchFamily="34"/>
                <a:ea typeface="Arial Unicode MS" pitchFamily="2"/>
                <a:cs typeface="Arial" pitchFamily="34"/>
              </a:rPr>
              <a:t> 15.7%</a:t>
            </a:r>
          </a:p>
          <a:p>
            <a:pPr marL="285750" lvl="0" indent="-285750">
              <a:buClr>
                <a:srgbClr val="EDA815"/>
              </a:buClr>
              <a:buSzPct val="100000"/>
              <a:buFont typeface="Wingdings" panose="05000000000000000000" pitchFamily="2" charset="2"/>
              <a:buChar char="§"/>
            </a:pPr>
            <a:r>
              <a:rPr lang="az-Cyrl-AZ" sz="1400" dirty="0">
                <a:solidFill>
                  <a:schemeClr val="accent2">
                    <a:lumMod val="50000"/>
                  </a:schemeClr>
                </a:solidFill>
                <a:latin typeface="Arial" pitchFamily="34"/>
                <a:ea typeface="Arial Unicode MS" pitchFamily="2"/>
                <a:cs typeface="Arial" pitchFamily="34"/>
              </a:rPr>
              <a:t>Портовые территории </a:t>
            </a:r>
            <a:r>
              <a:rPr lang="lv-LV" sz="1400" b="0" i="0" u="none" strike="noStrike" kern="1200" spc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latin typeface="Arial" pitchFamily="34"/>
                <a:ea typeface="Arial Unicode MS" pitchFamily="2"/>
                <a:cs typeface="Arial" pitchFamily="34"/>
              </a:rPr>
              <a:t>5.5%</a:t>
            </a:r>
          </a:p>
          <a:p>
            <a:pPr marL="285750" lvl="0" indent="-285750">
              <a:buClr>
                <a:srgbClr val="EDA815"/>
              </a:buClr>
              <a:buSzPct val="100000"/>
              <a:buFont typeface="Wingdings" panose="05000000000000000000" pitchFamily="2" charset="2"/>
              <a:buChar char="§"/>
            </a:pPr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/>
                <a:ea typeface="Arial Unicode MS" pitchFamily="2"/>
                <a:cs typeface="Arial" pitchFamily="34"/>
              </a:rPr>
              <a:t>Другие</a:t>
            </a:r>
            <a:r>
              <a:rPr lang="lv-LV" sz="1400" dirty="0">
                <a:solidFill>
                  <a:schemeClr val="accent2">
                    <a:lumMod val="50000"/>
                  </a:schemeClr>
                </a:solidFill>
                <a:latin typeface="Arial" pitchFamily="34"/>
                <a:ea typeface="Arial Unicode MS" pitchFamily="2"/>
                <a:cs typeface="Arial" pitchFamily="34"/>
              </a:rPr>
              <a:t> </a:t>
            </a:r>
            <a:r>
              <a:rPr lang="lv-LV" sz="1400" b="0" i="0" u="none" strike="noStrike" kern="1200" spc="0" dirty="0">
                <a:ln>
                  <a:noFill/>
                </a:ln>
                <a:solidFill>
                  <a:schemeClr val="accent2">
                    <a:lumMod val="50000"/>
                  </a:schemeClr>
                </a:solidFill>
                <a:latin typeface="Arial" pitchFamily="34"/>
                <a:ea typeface="Arial Unicode MS" pitchFamily="2"/>
                <a:cs typeface="Arial" pitchFamily="34"/>
              </a:rPr>
              <a:t>18,7%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lv-LV" sz="1800" b="0" i="0" u="none" strike="noStrike" kern="1200" spc="0" dirty="0">
              <a:ln>
                <a:noFill/>
              </a:ln>
              <a:solidFill>
                <a:srgbClr val="000000"/>
              </a:solidFill>
              <a:latin typeface="Calibri" pitchFamily="18"/>
              <a:ea typeface="Arial Unicode MS" pitchFamily="2"/>
              <a:cs typeface="Arial" pitchFamily="34"/>
            </a:endParaRPr>
          </a:p>
        </p:txBody>
      </p:sp>
      <p:sp>
        <p:nvSpPr>
          <p:cNvPr id="15" name="TextBox 35"/>
          <p:cNvSpPr/>
          <p:nvPr/>
        </p:nvSpPr>
        <p:spPr>
          <a:xfrm>
            <a:off x="779742" y="2338694"/>
            <a:ext cx="2822328" cy="2568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lvl="0"/>
            <a:r>
              <a:rPr lang="az-Cyrl-AZ" sz="1400" b="1" cap="all" dirty="0">
                <a:solidFill>
                  <a:schemeClr val="accent2">
                    <a:lumMod val="50000"/>
                  </a:schemeClr>
                </a:solidFill>
                <a:latin typeface="Arial" pitchFamily="34"/>
                <a:ea typeface="Arial Unicode MS" pitchFamily="2"/>
                <a:cs typeface="Arial" pitchFamily="34"/>
              </a:rPr>
              <a:t>Рига – столица Латвии </a:t>
            </a:r>
            <a:endParaRPr lang="lv-LV" sz="1400" b="1" cap="all" dirty="0">
              <a:solidFill>
                <a:schemeClr val="accent2">
                  <a:lumMod val="50000"/>
                </a:schemeClr>
              </a:solidFill>
              <a:latin typeface="Arial" pitchFamily="34"/>
              <a:ea typeface="Arial Unicode MS" pitchFamily="2"/>
              <a:cs typeface="Arial" pitchFamily="34"/>
            </a:endParaRPr>
          </a:p>
          <a:p>
            <a:pPr lvl="0"/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pitchFamily="34"/>
                <a:ea typeface="Arial Unicode MS" pitchFamily="2"/>
                <a:cs typeface="Arial" pitchFamily="34"/>
              </a:rPr>
              <a:t>Рига – крупнейший город Балтии и третий по величине город в регионе Балтийского моря (после Санкт-Петербурга и Стокгольма) по численности населения  в пределах города.</a:t>
            </a:r>
            <a:endParaRPr lang="lv-LV" sz="1400" dirty="0">
              <a:solidFill>
                <a:schemeClr val="accent2">
                  <a:lumMod val="50000"/>
                </a:schemeClr>
              </a:solidFill>
              <a:latin typeface="Arial" pitchFamily="34"/>
              <a:ea typeface="Arial Unicode MS" pitchFamily="2"/>
              <a:cs typeface="Arial" pitchFamily="34"/>
            </a:endParaRPr>
          </a:p>
          <a:p>
            <a:pPr lvl="0"/>
            <a:endParaRPr lang="lv-LV" sz="1400" b="0" i="0" u="none" strike="noStrike" kern="1200" spc="0" dirty="0">
              <a:ln>
                <a:noFill/>
              </a:ln>
              <a:solidFill>
                <a:schemeClr val="accent2">
                  <a:lumMod val="50000"/>
                </a:schemeClr>
              </a:solidFill>
              <a:latin typeface="Arial" pitchFamily="34"/>
              <a:ea typeface="Arial Unicode MS" pitchFamily="2"/>
              <a:cs typeface="Arial" pitchFamily="34"/>
            </a:endParaRPr>
          </a:p>
          <a:p>
            <a:pPr lvl="0"/>
            <a:r>
              <a:rPr lang="ru-RU" sz="1400" dirty="0">
                <a:solidFill>
                  <a:schemeClr val="accent2">
                    <a:lumMod val="50000"/>
                  </a:schemeClr>
                </a:solidFill>
                <a:latin typeface="Arial" charset="0"/>
                <a:ea typeface="Arial" charset="0"/>
                <a:cs typeface="Arial" charset="0"/>
              </a:rPr>
              <a:t>Примерно одна треть популяции Латвии живёт в </a:t>
            </a:r>
            <a:r>
              <a:rPr lang="ru-RU" sz="1400" dirty="0">
                <a:latin typeface="Arial" charset="0"/>
                <a:ea typeface="Arial" charset="0"/>
                <a:cs typeface="Arial" charset="0"/>
              </a:rPr>
              <a:t>Риге.</a:t>
            </a:r>
            <a:endParaRPr lang="lv-LV" sz="14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charset="0"/>
              <a:ea typeface="Arial" charset="0"/>
              <a:cs typeface="Arial" charset="0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/>
            </a:pPr>
            <a:endParaRPr lang="lv-LV" sz="1400" b="0" i="0" u="none" strike="noStrike" kern="1200" spc="0" dirty="0">
              <a:ln>
                <a:noFill/>
              </a:ln>
              <a:solidFill>
                <a:srgbClr val="000000"/>
              </a:solidFill>
              <a:latin typeface="Arial" pitchFamily="34"/>
              <a:ea typeface="Arial Unicode MS" pitchFamily="2"/>
              <a:cs typeface="Arial" pitchFamily="34"/>
            </a:endParaRPr>
          </a:p>
        </p:txBody>
      </p:sp>
      <p:pic>
        <p:nvPicPr>
          <p:cNvPr id="16" name="Picture 1"/>
          <p:cNvPicPr>
            <a:picLocks noChangeAspect="1"/>
          </p:cNvPicPr>
          <p:nvPr/>
        </p:nvPicPr>
        <p:blipFill rotWithShape="1">
          <a:blip r:embed="rId6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2050" t="41990" r="22570" b="42324"/>
          <a:stretch/>
        </p:blipFill>
        <p:spPr>
          <a:xfrm>
            <a:off x="847724" y="4790520"/>
            <a:ext cx="7934325" cy="1165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Picture 1"/>
          <p:cNvPicPr>
            <a:picLocks noChangeAspect="1"/>
          </p:cNvPicPr>
          <p:nvPr/>
        </p:nvPicPr>
        <p:blipFill rotWithShape="1">
          <a:blip r:embed="rId6" cstate="email">
            <a:lum/>
            <a:alphaModFix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497" t="41990" b="42324"/>
          <a:stretch/>
        </p:blipFill>
        <p:spPr>
          <a:xfrm>
            <a:off x="3838351" y="4790520"/>
            <a:ext cx="6800761" cy="1165680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Title 1"/>
          <p:cNvSpPr txBox="1">
            <a:spLocks/>
          </p:cNvSpPr>
          <p:nvPr/>
        </p:nvSpPr>
        <p:spPr>
          <a:xfrm>
            <a:off x="760905" y="658981"/>
            <a:ext cx="10515240" cy="874544"/>
          </a:xfrm>
          <a:prstGeom prst="rect">
            <a:avLst/>
          </a:prstGeom>
          <a:noFill/>
          <a:ln>
            <a:noFill/>
          </a:ln>
        </p:spPr>
        <p:txBody>
          <a:bodyPr wrap="square" lIns="90000" tIns="45000" rIns="90000" bIns="45000" anchor="t">
            <a:noAutofit/>
          </a:bodyPr>
          <a:lstStyle>
            <a:lvl1pPr lvl="0" algn="l" rtl="0" hangingPunct="1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None/>
              <a:tabLst/>
              <a:defRPr lang="en-US" sz="4400" b="0" i="0" u="none" strike="noStrike" kern="1200" spc="0">
                <a:ln>
                  <a:noFill/>
                </a:ln>
                <a:solidFill>
                  <a:srgbClr val="000000"/>
                </a:solidFill>
                <a:latin typeface="Calibri Light" pitchFamily="18"/>
                <a:ea typeface="Arial Unicode MS" pitchFamily="2"/>
                <a:cs typeface="Arial Unicode MS" pitchFamily="2"/>
              </a:defRPr>
            </a:lvl1pPr>
          </a:lstStyle>
          <a:p>
            <a:r>
              <a:rPr lang="az-Cyrl-AZ" sz="2800" b="1" cap="all" dirty="0">
                <a:solidFill>
                  <a:srgbClr val="0077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cs typeface="Arial" pitchFamily="34"/>
              </a:rPr>
              <a:t>РИГА: ИСТОРИЯ,</a:t>
            </a:r>
            <a:endParaRPr lang="lv-LV" sz="2800" b="1" cap="all" dirty="0">
              <a:solidFill>
                <a:srgbClr val="0077C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Arial" pitchFamily="34"/>
              <a:cs typeface="Arial" pitchFamily="34"/>
            </a:endParaRPr>
          </a:p>
          <a:p>
            <a:r>
              <a:rPr lang="az-Cyrl-AZ" sz="2800" b="1" cap="all" dirty="0">
                <a:solidFill>
                  <a:srgbClr val="0077C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pitchFamily="34"/>
                <a:cs typeface="Arial" pitchFamily="34"/>
              </a:rPr>
              <a:t>ЛЮДИ, ФАКТЫ</a:t>
            </a:r>
          </a:p>
        </p:txBody>
      </p:sp>
      <p:sp>
        <p:nvSpPr>
          <p:cNvPr id="19" name="TextBox 14"/>
          <p:cNvSpPr/>
          <p:nvPr/>
        </p:nvSpPr>
        <p:spPr>
          <a:xfrm>
            <a:off x="3639706" y="4035119"/>
            <a:ext cx="4289039" cy="6379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5000" rIns="90000" bIns="45000" anchor="t" anchorCtr="0" compatLnSpc="0">
            <a:spAutoFit/>
          </a:bodyPr>
          <a:lstStyle/>
          <a:p>
            <a:pPr lvl="0" algn="ctr"/>
            <a:r>
              <a:rPr lang="ru-RU" sz="1200" dirty="0">
                <a:solidFill>
                  <a:schemeClr val="accent2">
                    <a:lumMod val="50000"/>
                  </a:schemeClr>
                </a:solidFill>
                <a:latin typeface="Arial" pitchFamily="34"/>
                <a:ea typeface="Arial Unicode MS" pitchFamily="2"/>
                <a:cs typeface="Arial" pitchFamily="34"/>
              </a:rPr>
              <a:t>Первое упоминание о Риге датируется 1198 годом, а в 1201 году она становится резиденцией Рижского епископа.</a:t>
            </a:r>
            <a:endParaRPr lang="lv-LV" sz="1200" b="0" i="0" u="none" strike="noStrike" kern="1200" spc="0" dirty="0">
              <a:ln>
                <a:noFill/>
              </a:ln>
              <a:solidFill>
                <a:schemeClr val="accent2">
                  <a:lumMod val="50000"/>
                </a:schemeClr>
              </a:solidFill>
              <a:latin typeface="Arial" pitchFamily="34"/>
              <a:ea typeface="Arial Unicode MS" pitchFamily="2"/>
              <a:cs typeface="Arial" pitchFamily="34"/>
            </a:endParaRPr>
          </a:p>
        </p:txBody>
      </p:sp>
    </p:spTree>
    <p:extLst>
      <p:ext uri="{BB962C8B-B14F-4D97-AF65-F5344CB8AC3E}">
        <p14:creationId xmlns:p14="http://schemas.microsoft.com/office/powerpoint/2010/main" val="128565919"/>
      </p:ext>
    </p:extLst>
  </p:cSld>
  <p:clrMapOvr>
    <a:masterClrMapping/>
  </p:clrMapOvr>
</p:sld>
</file>

<file path=ppt/theme/theme1.xml><?xml version="1.0" encoding="utf-8"?>
<a:theme xmlns:a="http://schemas.openxmlformats.org/drawingml/2006/main" name="Facet">
  <a:themeElements>
    <a:clrScheme name="Facet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5FCBEF"/>
      </a:accent1>
      <a:accent2>
        <a:srgbClr val="2E83C3"/>
      </a:accent2>
      <a:accent3>
        <a:srgbClr val="42D0A2"/>
      </a:accent3>
      <a:accent4>
        <a:srgbClr val="2E946B"/>
      </a:accent4>
      <a:accent5>
        <a:srgbClr val="42B051"/>
      </a:accent5>
      <a:accent6>
        <a:srgbClr val="96D141"/>
      </a:accent6>
      <a:hlink>
        <a:srgbClr val="3FCDE7"/>
      </a:hlink>
      <a:folHlink>
        <a:srgbClr val="A9D3E1"/>
      </a:folHlink>
    </a:clrScheme>
    <a:fontScheme name="Facet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Face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0B5AB586-D108-4FC1-8368-649FE654B894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308</TotalTime>
  <Words>1222</Words>
  <Application>Microsoft Office PowerPoint</Application>
  <PresentationFormat>Widescreen</PresentationFormat>
  <Paragraphs>214</Paragraphs>
  <Slides>33</Slides>
  <Notes>33</Notes>
  <HiddenSlides>0</HiddenSlides>
  <MMClips>0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33</vt:i4>
      </vt:variant>
    </vt:vector>
  </HeadingPairs>
  <TitlesOfParts>
    <vt:vector size="43" baseType="lpstr">
      <vt:lpstr>ＭＳ Ｐゴシック</vt:lpstr>
      <vt:lpstr>Angsana New</vt:lpstr>
      <vt:lpstr>Arial</vt:lpstr>
      <vt:lpstr>Arial Unicode MS</vt:lpstr>
      <vt:lpstr>Calibri</vt:lpstr>
      <vt:lpstr>Times New Roman</vt:lpstr>
      <vt:lpstr>Trebuchet MS</vt:lpstr>
      <vt:lpstr>Wingdings</vt:lpstr>
      <vt:lpstr>Wingdings 3</vt:lpstr>
      <vt:lpstr>Facet</vt:lpstr>
      <vt:lpstr>PowerPoint Presentation</vt:lpstr>
      <vt:lpstr>PowerPoint Presentation</vt:lpstr>
      <vt:lpstr>Здоровье как фактор экономического развития</vt:lpstr>
      <vt:lpstr>PowerPoint Presentation</vt:lpstr>
      <vt:lpstr>PowerPoint Presentation</vt:lpstr>
      <vt:lpstr>PowerPoint Presentation</vt:lpstr>
      <vt:lpstr>Специалист по Общественному здоровью (степень Бакалавра здравоохранения)  </vt:lpstr>
      <vt:lpstr>PowerPoint Presentation</vt:lpstr>
      <vt:lpstr>PowerPoint Presentation</vt:lpstr>
      <vt:lpstr>PowerPoint Presentation</vt:lpstr>
      <vt:lpstr>PowerPoint Presentation</vt:lpstr>
      <vt:lpstr>Рига – здоровый город</vt:lpstr>
      <vt:lpstr>Компетентность смоуправления в сфере здоровья</vt:lpstr>
      <vt:lpstr>Документы планирования политики Риги</vt:lpstr>
      <vt:lpstr>Совет Здоровья города Риги</vt:lpstr>
      <vt:lpstr>Межсекторальное сотрудничество в сфере здоровья общества Рижского самоупраления</vt:lpstr>
      <vt:lpstr>Основные приципи работы</vt:lpstr>
      <vt:lpstr>PowerPoint Presentation</vt:lpstr>
      <vt:lpstr>Общественные мероприятия</vt:lpstr>
      <vt:lpstr>Информационный объект в Риге на Центральном рынке: Пирамида здорового питания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РИЖСКАЯ ИНИЦИАТИВА</vt:lpstr>
      <vt:lpstr>РИЖСКАЯ ИНИЦИАТИВА</vt:lpstr>
      <vt:lpstr>РИЖСКАЯ ИНИЦИАТИВА</vt:lpstr>
      <vt:lpstr>РИЖСКАЯ ИНИЦИАТИВА</vt:lpstr>
      <vt:lpstr>БУДУЩЕЕ</vt:lpstr>
      <vt:lpstr>PowerPoint Presentation</vt:lpstr>
      <vt:lpstr>Добро пожаловать в Ригу!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Mārtiņs Kondrāts</dc:creator>
  <cp:lastModifiedBy>Mārtiņs Kondrāts</cp:lastModifiedBy>
  <cp:revision>34</cp:revision>
  <cp:lastPrinted>2017-02-11T21:39:34Z</cp:lastPrinted>
  <dcterms:created xsi:type="dcterms:W3CDTF">2017-02-11T16:32:11Z</dcterms:created>
  <dcterms:modified xsi:type="dcterms:W3CDTF">2017-02-11T21:41:08Z</dcterms:modified>
</cp:coreProperties>
</file>