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79" r:id="rId3"/>
    <p:sldId id="258" r:id="rId4"/>
    <p:sldId id="259" r:id="rId5"/>
    <p:sldId id="280" r:id="rId6"/>
    <p:sldId id="260" r:id="rId7"/>
    <p:sldId id="281" r:id="rId8"/>
    <p:sldId id="269" r:id="rId9"/>
    <p:sldId id="273" r:id="rId10"/>
    <p:sldId id="292" r:id="rId11"/>
    <p:sldId id="293" r:id="rId12"/>
    <p:sldId id="285" r:id="rId13"/>
    <p:sldId id="286" r:id="rId14"/>
    <p:sldId id="287" r:id="rId15"/>
    <p:sldId id="297" r:id="rId16"/>
    <p:sldId id="272" r:id="rId17"/>
    <p:sldId id="271" r:id="rId18"/>
    <p:sldId id="263" r:id="rId19"/>
    <p:sldId id="295" r:id="rId20"/>
    <p:sldId id="291" r:id="rId21"/>
    <p:sldId id="288" r:id="rId22"/>
    <p:sldId id="275" r:id="rId23"/>
    <p:sldId id="289" r:id="rId24"/>
    <p:sldId id="264" r:id="rId25"/>
    <p:sldId id="284" r:id="rId26"/>
    <p:sldId id="290" r:id="rId27"/>
    <p:sldId id="266" r:id="rId28"/>
    <p:sldId id="268" r:id="rId29"/>
    <p:sldId id="270" r:id="rId30"/>
    <p:sldId id="299" r:id="rId31"/>
    <p:sldId id="296" r:id="rId32"/>
    <p:sldId id="298" r:id="rId33"/>
    <p:sldId id="283" r:id="rId3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9DBE"/>
    <a:srgbClr val="A8DFFE"/>
    <a:srgbClr val="ED5549"/>
    <a:srgbClr val="E5F6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200" dirty="0"/>
              <a:t>Распределение</a:t>
            </a:r>
            <a:r>
              <a:rPr lang="ru-RU" sz="1200" baseline="0" dirty="0"/>
              <a:t> граждан по группам здоровья, %</a:t>
            </a:r>
            <a:endParaRPr lang="ru-RU" sz="12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Lit>
              <c:ptCount val="4"/>
              <c:pt idx="0">
                <c:v>.3 группа</c:v>
              </c:pt>
              <c:pt idx="1">
                <c:v> 1 группа</c:v>
              </c:pt>
              <c:pt idx="2">
                <c:v> 2 группа</c:v>
              </c:pt>
            </c:strLit>
          </c:cat>
          <c:val>
            <c:numRef>
              <c:f>Лист1!$A$1:$A$3</c:f>
              <c:numCache>
                <c:formatCode>General</c:formatCode>
                <c:ptCount val="3"/>
                <c:pt idx="0">
                  <c:v>54022</c:v>
                </c:pt>
                <c:pt idx="1">
                  <c:v>33333</c:v>
                </c:pt>
                <c:pt idx="2">
                  <c:v>23901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251238218698512"/>
          <c:y val="0.43756294103522547"/>
          <c:w val="0.18144640307455551"/>
          <c:h val="0.30863909386412264"/>
        </c:manualLayout>
      </c:layout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Lit>
              <c:ptCount val="14"/>
              <c:pt idx="0">
                <c:v>.с артериальной гипертонией</c:v>
              </c:pt>
              <c:pt idx="1">
                <c:v>- с хронической ишемической болезнью сердца</c:v>
              </c:pt>
              <c:pt idx="2">
                <c:v>с сахарным диабетом</c:v>
              </c:pt>
              <c:pt idx="3">
                <c:v>злокачественное новообразование грудной железы</c:v>
              </c:pt>
              <c:pt idx="4">
                <c:v>со стенокардией</c:v>
              </c:pt>
              <c:pt idx="5">
                <c:v>злокачественные заболевания других локализаций</c:v>
              </c:pt>
              <c:pt idx="6">
                <c:v>со стенозом сонных артерий &gt;50%</c:v>
              </c:pt>
              <c:pt idx="7">
                <c:v>граждан с впервые выявленной глаукомой</c:v>
              </c:pt>
              <c:pt idx="8">
                <c:v>злокачественное новообразование простаты</c:v>
              </c:pt>
              <c:pt idx="9">
                <c:v>с острым нарушением мозгового кровообращения в анамнезе</c:v>
              </c:pt>
              <c:pt idx="10">
                <c:v>злокачественным новообразованием матки и ее придатков</c:v>
              </c:pt>
              <c:pt idx="11">
                <c:v>колоректальный рак</c:v>
              </c:pt>
              <c:pt idx="12">
                <c:v>злокачественное новообразование желудка</c:v>
              </c:pt>
            </c:strLit>
          </c:cat>
          <c:val>
            <c:numRef>
              <c:f>Лист2!$A$1:$A$13</c:f>
              <c:numCache>
                <c:formatCode>General</c:formatCode>
                <c:ptCount val="13"/>
                <c:pt idx="0" formatCode="#,##0">
                  <c:v>2709</c:v>
                </c:pt>
                <c:pt idx="1">
                  <c:v>730</c:v>
                </c:pt>
                <c:pt idx="2">
                  <c:v>601</c:v>
                </c:pt>
                <c:pt idx="3">
                  <c:v>538</c:v>
                </c:pt>
                <c:pt idx="4">
                  <c:v>412</c:v>
                </c:pt>
                <c:pt idx="5">
                  <c:v>179</c:v>
                </c:pt>
                <c:pt idx="6">
                  <c:v>169</c:v>
                </c:pt>
                <c:pt idx="7">
                  <c:v>124</c:v>
                </c:pt>
                <c:pt idx="8">
                  <c:v>87</c:v>
                </c:pt>
                <c:pt idx="9">
                  <c:v>87</c:v>
                </c:pt>
                <c:pt idx="10">
                  <c:v>42</c:v>
                </c:pt>
                <c:pt idx="11">
                  <c:v>41</c:v>
                </c:pt>
                <c:pt idx="12">
                  <c:v>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918080"/>
        <c:axId val="23919616"/>
      </c:barChart>
      <c:catAx>
        <c:axId val="23918080"/>
        <c:scaling>
          <c:orientation val="minMax"/>
        </c:scaling>
        <c:delete val="0"/>
        <c:axPos val="l"/>
        <c:majorTickMark val="none"/>
        <c:minorTickMark val="none"/>
        <c:tickLblPos val="nextTo"/>
        <c:crossAx val="23919616"/>
        <c:crosses val="autoZero"/>
        <c:auto val="1"/>
        <c:lblAlgn val="ctr"/>
        <c:lblOffset val="100"/>
        <c:noMultiLvlLbl val="0"/>
      </c:catAx>
      <c:valAx>
        <c:axId val="23919616"/>
        <c:scaling>
          <c:orientation val="minMax"/>
        </c:scaling>
        <c:delete val="1"/>
        <c:axPos val="b"/>
        <c:numFmt formatCode="#,##0" sourceLinked="1"/>
        <c:majorTickMark val="none"/>
        <c:minorTickMark val="none"/>
        <c:tickLblPos val="nextTo"/>
        <c:crossAx val="23918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Lit>
              <c:ptCount val="12"/>
              <c:pt idx="0">
                <c:v>.имеющие 2 фактора риска и более</c:v>
              </c:pt>
              <c:pt idx="1">
                <c:v> нерациональное питание</c:v>
              </c:pt>
              <c:pt idx="2">
                <c:v>недостаточная физическая активность</c:v>
              </c:pt>
              <c:pt idx="3">
                <c:v> повышенное АД</c:v>
              </c:pt>
              <c:pt idx="4">
                <c:v> гиперхолестеринемия</c:v>
              </c:pt>
              <c:pt idx="5">
                <c:v> потребляют табак (курение)</c:v>
              </c:pt>
              <c:pt idx="6">
                <c:v> избыточная масса тела</c:v>
              </c:pt>
              <c:pt idx="7">
                <c:v> ожирение</c:v>
              </c:pt>
              <c:pt idx="8">
                <c:v> гипергликемия</c:v>
              </c:pt>
              <c:pt idx="9">
                <c:v> с подозрением на зависимость от алкоголя, наркотиков и психотропных средств</c:v>
              </c:pt>
              <c:pt idx="10">
                <c:v> подозрением на пагубное потребление алкоголя</c:v>
              </c:pt>
            </c:strLit>
          </c:cat>
          <c:val>
            <c:numRef>
              <c:f>Лист3!$A$1:$A$11</c:f>
              <c:numCache>
                <c:formatCode>#,##0</c:formatCode>
                <c:ptCount val="11"/>
                <c:pt idx="0">
                  <c:v>33756</c:v>
                </c:pt>
                <c:pt idx="1">
                  <c:v>33425</c:v>
                </c:pt>
                <c:pt idx="2">
                  <c:v>22733</c:v>
                </c:pt>
                <c:pt idx="3">
                  <c:v>21517</c:v>
                </c:pt>
                <c:pt idx="4">
                  <c:v>18162</c:v>
                </c:pt>
                <c:pt idx="5">
                  <c:v>14294</c:v>
                </c:pt>
                <c:pt idx="6">
                  <c:v>13381</c:v>
                </c:pt>
                <c:pt idx="7">
                  <c:v>10669</c:v>
                </c:pt>
                <c:pt idx="8">
                  <c:v>6050</c:v>
                </c:pt>
                <c:pt idx="9">
                  <c:v>3402</c:v>
                </c:pt>
                <c:pt idx="10">
                  <c:v>3352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546304"/>
        <c:axId val="24552192"/>
      </c:barChart>
      <c:catAx>
        <c:axId val="24546304"/>
        <c:scaling>
          <c:orientation val="minMax"/>
        </c:scaling>
        <c:delete val="0"/>
        <c:axPos val="l"/>
        <c:majorTickMark val="none"/>
        <c:minorTickMark val="none"/>
        <c:tickLblPos val="nextTo"/>
        <c:crossAx val="24552192"/>
        <c:crosses val="autoZero"/>
        <c:auto val="1"/>
        <c:lblAlgn val="ctr"/>
        <c:lblOffset val="100"/>
        <c:noMultiLvlLbl val="0"/>
      </c:catAx>
      <c:valAx>
        <c:axId val="24552192"/>
        <c:scaling>
          <c:orientation val="minMax"/>
        </c:scaling>
        <c:delete val="1"/>
        <c:axPos val="b"/>
        <c:numFmt formatCode="#,##0" sourceLinked="1"/>
        <c:majorTickMark val="none"/>
        <c:minorTickMark val="none"/>
        <c:tickLblPos val="nextTo"/>
        <c:crossAx val="245463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346BC-26FB-4927-8D9C-BD82A2CC8F11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E4B31-94AB-40FA-8D66-C310DAB86D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869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27C7769-F1B5-40DA-ACC5-7CD17DE5B66D}" type="slidenum">
              <a:rPr lang="ru-RU" altLang="ru-RU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9</a:t>
            </a:fld>
            <a:endParaRPr lang="ru-RU" altLang="ru-RU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garantF1://70070588.0" TargetMode="External"/><Relationship Id="rId2" Type="http://schemas.openxmlformats.org/officeDocument/2006/relationships/hyperlink" Target="garantF1://70070588.100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zdrav29.ru/upload/iblock/7fd/7fd00b0c86fcc807ddccfa5f16861a8a.pdf" TargetMode="External"/><Relationship Id="rId2" Type="http://schemas.openxmlformats.org/officeDocument/2006/relationships/hyperlink" Target="http://www.minzdrav29.ru/upload/iblock/b02/b02dbc680cd4d75b0089a79aa573ab39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2903636"/>
          </a:xfrm>
        </p:spPr>
        <p:txBody>
          <a:bodyPr>
            <a:normAutofit fontScale="90000"/>
          </a:bodyPr>
          <a:lstStyle/>
          <a:p>
            <a:r>
              <a:rPr lang="ru-RU" dirty="0"/>
              <a:t>Создание модели формирования здорового образа жизни и профилактики неинфекционных </a:t>
            </a:r>
            <a:r>
              <a:rPr lang="ru-RU" dirty="0" smtClean="0"/>
              <a:t>заболеваний                                        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365104"/>
            <a:ext cx="6400800" cy="1473200"/>
          </a:xfrm>
        </p:spPr>
        <p:txBody>
          <a:bodyPr>
            <a:normAutofit fontScale="92500"/>
          </a:bodyPr>
          <a:lstStyle/>
          <a:p>
            <a:pPr algn="r"/>
            <a:r>
              <a:rPr lang="ru-RU" dirty="0" err="1" smtClean="0">
                <a:solidFill>
                  <a:schemeClr val="tx1"/>
                </a:solidFill>
              </a:rPr>
              <a:t>Пышнограева</a:t>
            </a:r>
            <a:r>
              <a:rPr lang="ru-RU" dirty="0" smtClean="0">
                <a:solidFill>
                  <a:schemeClr val="tx1"/>
                </a:solidFill>
              </a:rPr>
              <a:t> Надежда Сергеевна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директор ГБУЗ АО «АЦМП», главный внештатный специалист по профилактической медицине министерства здравоохранения Архангельской области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19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553671"/>
              </p:ext>
            </p:extLst>
          </p:nvPr>
        </p:nvGraphicFramePr>
        <p:xfrm>
          <a:off x="428596" y="1268760"/>
          <a:ext cx="8175852" cy="4885886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8175852"/>
              </a:tblGrid>
              <a:tr h="86620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Сведения о МО, принимающих активное участие в реализации мероприятий </a:t>
                      </a:r>
                    </a:p>
                    <a:p>
                      <a:r>
                        <a:rPr lang="ru-RU" sz="1600" dirty="0" smtClean="0"/>
                        <a:t>по профилактике заболеваний и формированию здорового образа жизни (ст. 10)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2460">
                <a:tc>
                  <a:txBody>
                    <a:bodyPr/>
                    <a:lstStyle/>
                    <a:p>
                      <a:r>
                        <a:rPr lang="ru-RU" dirty="0" smtClean="0"/>
                        <a:t>Муниципальное образование «Город Архангельск»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2460">
                <a:tc>
                  <a:txBody>
                    <a:bodyPr/>
                    <a:lstStyle/>
                    <a:p>
                      <a:r>
                        <a:rPr lang="ru-RU" dirty="0" smtClean="0"/>
                        <a:t>Муниципальное образование «Северодвинск»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2460">
                <a:tc>
                  <a:txBody>
                    <a:bodyPr/>
                    <a:lstStyle/>
                    <a:p>
                      <a:r>
                        <a:rPr lang="ru-RU" dirty="0" smtClean="0"/>
                        <a:t>Муниципальное образование «Красноборский муниципальный район»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2460">
                <a:tc>
                  <a:txBody>
                    <a:bodyPr/>
                    <a:lstStyle/>
                    <a:p>
                      <a:r>
                        <a:rPr lang="ru-RU" dirty="0" smtClean="0"/>
                        <a:t>Муниципальное образование «Каргопольский муниципальный район»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2460">
                <a:tc>
                  <a:txBody>
                    <a:bodyPr/>
                    <a:lstStyle/>
                    <a:p>
                      <a:r>
                        <a:rPr lang="ru-RU" dirty="0" smtClean="0"/>
                        <a:t>Муниципальное образование «</a:t>
                      </a:r>
                      <a:r>
                        <a:rPr lang="ru-RU" dirty="0" err="1" smtClean="0"/>
                        <a:t>Няндомский</a:t>
                      </a:r>
                      <a:r>
                        <a:rPr lang="ru-RU" dirty="0" smtClean="0"/>
                        <a:t> муниципальный район»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2460">
                <a:tc>
                  <a:txBody>
                    <a:bodyPr/>
                    <a:lstStyle/>
                    <a:p>
                      <a:r>
                        <a:rPr lang="ru-RU" dirty="0" smtClean="0"/>
                        <a:t>Муниципальное образование</a:t>
                      </a:r>
                      <a:r>
                        <a:rPr lang="ru-RU" baseline="0" dirty="0" smtClean="0"/>
                        <a:t> «Котлас»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2460">
                <a:tc>
                  <a:txBody>
                    <a:bodyPr/>
                    <a:lstStyle/>
                    <a:p>
                      <a:r>
                        <a:rPr lang="ru-RU" dirty="0" smtClean="0"/>
                        <a:t>Муниципальное образование «Котласский муниципальный район»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2460">
                <a:tc>
                  <a:txBody>
                    <a:bodyPr/>
                    <a:lstStyle/>
                    <a:p>
                      <a:r>
                        <a:rPr lang="ru-RU" dirty="0" smtClean="0"/>
                        <a:t>Муниципальное</a:t>
                      </a:r>
                      <a:r>
                        <a:rPr lang="ru-RU" baseline="0" dirty="0" smtClean="0"/>
                        <a:t> образование «Холмогорский муниципальный район»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prstClr val="white"/>
                </a:solidFill>
                <a:latin typeface="Arial" charset="0"/>
              </a:rPr>
              <a:t>МЕРОПРИЯТИЯ ПО ПРОФИЛАКТИКЕ ЗАБОЛЕВАНИЙ И ФОРМИРОВАНИЮ ЗОЖ </a:t>
            </a:r>
            <a:endParaRPr lang="ru-RU" sz="1600" b="1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7018038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41CE79-5C6E-42B7-916A-1E7FB5DEBF3E}" type="slidenum">
              <a:rPr kumimoji="0" lang="ru-RU" b="0" i="0" u="none" strike="noStrike" kern="0" cap="none" spc="0" normalizeH="0" baseline="0" noProof="0" smtClean="0">
                <a:ln>
                  <a:noFill/>
                </a:ln>
                <a:solidFill>
                  <a:srgbClr val="3F3F3F">
                    <a:lumMod val="40000"/>
                    <a:lumOff val="60000"/>
                  </a:srgbClr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rgbClr val="3F3F3F">
                  <a:lumMod val="40000"/>
                  <a:lumOff val="60000"/>
                </a:srgb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1378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468239"/>
              </p:ext>
            </p:extLst>
          </p:nvPr>
        </p:nvGraphicFramePr>
        <p:xfrm>
          <a:off x="251520" y="980728"/>
          <a:ext cx="8765801" cy="568345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48110"/>
                <a:gridCol w="6717691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Муниципальное образование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A8DF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Программы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A8DFFE"/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«Город Коряжма»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«Создание условий в сфере охраны здоровья граждан на территории муниципального</a:t>
                      </a:r>
                      <a:r>
                        <a:rPr lang="ru-RU" sz="1400" baseline="0" dirty="0" smtClean="0"/>
                        <a:t> образования «Город Коряжма</a:t>
                      </a:r>
                      <a:r>
                        <a:rPr lang="ru-RU" sz="1400" dirty="0" smtClean="0"/>
                        <a:t>» на 2012 – 2014 годы»;</a:t>
                      </a:r>
                    </a:p>
                    <a:p>
                      <a:pPr algn="just"/>
                      <a:endParaRPr lang="ru-RU" sz="1400" dirty="0" smtClean="0"/>
                    </a:p>
                    <a:p>
                      <a:pPr algn="just"/>
                      <a:r>
                        <a:rPr lang="ru-RU" sz="1400" dirty="0" smtClean="0"/>
                        <a:t>«Обеспечение санитарно-эпидемиологического благополучия населения на территории муниципального образования «Город Коряжма» на 2012 – 2014 годы» </a:t>
                      </a:r>
                    </a:p>
                    <a:p>
                      <a:pPr algn="just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516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«Каргопольский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муниципальный район»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«Развитие и привлечение кадрового</a:t>
                      </a:r>
                      <a:r>
                        <a:rPr lang="ru-RU" sz="1400" baseline="0" dirty="0" smtClean="0"/>
                        <a:t> потенциала для сферы здравоохранения МО «Каргопольский муниципальный район» на 2014-2016 годы</a:t>
                      </a:r>
                      <a:r>
                        <a:rPr lang="ru-RU" sz="1400" dirty="0" smtClean="0"/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020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«Красноборский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муниципальный район»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«Профилактика алкоголизма,</a:t>
                      </a:r>
                      <a:r>
                        <a:rPr lang="ru-RU" sz="1400" baseline="0" dirty="0" smtClean="0"/>
                        <a:t> табакокурения, токсикомании и наркомании в молодежной среде в МО «Красноборский муниципальный район» на 2011 – 2013 годы</a:t>
                      </a:r>
                      <a:r>
                        <a:rPr lang="ru-RU" sz="1400" dirty="0" smtClean="0"/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444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«Город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Архангельск»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«Физкультура – здоровье – спорт на 2013-2015 годы»</a:t>
                      </a:r>
                    </a:p>
                    <a:p>
                      <a:r>
                        <a:rPr lang="ru-RU" sz="1400" dirty="0" smtClean="0"/>
                        <a:t>«Архангельск без наркотиков</a:t>
                      </a:r>
                      <a:r>
                        <a:rPr lang="ru-RU" sz="1400" baseline="0" dirty="0" smtClean="0"/>
                        <a:t> (2012-2014 годы)</a:t>
                      </a:r>
                      <a:r>
                        <a:rPr lang="ru-RU" sz="1400" dirty="0" smtClean="0"/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465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«Ленский муниципальный район»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«Охрана здоровья граждан Ленского района на 2014-2016 годы»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559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«Виноградовский муниципальный район»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«Организация отдыха, оздоровления и занятости  детей и</a:t>
                      </a:r>
                      <a:r>
                        <a:rPr lang="ru-RU" sz="1400" baseline="0" dirty="0" smtClean="0"/>
                        <a:t> подростков Виноградовского района на 2014-2017 годы</a:t>
                      </a:r>
                      <a:r>
                        <a:rPr lang="ru-RU" sz="1400" dirty="0" smtClean="0"/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prstClr val="white"/>
                </a:solidFill>
                <a:latin typeface="Arial" charset="0"/>
              </a:rPr>
              <a:t>ИНФОРМАЦИЯ О МО, ПРИНЯВШИХ ПРОГРАММЫ В СФЕРЕ ОХРАНЫ ЗДОРОВЬЯ</a:t>
            </a:r>
            <a:endParaRPr lang="ru-RU" sz="1600" b="1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6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7018038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41CE79-5C6E-42B7-916A-1E7FB5DEBF3E}" type="slidenum">
              <a:rPr kumimoji="0" lang="ru-RU" b="0" i="0" u="none" strike="noStrike" kern="0" cap="none" spc="0" normalizeH="0" baseline="0" noProof="0" smtClean="0">
                <a:ln>
                  <a:noFill/>
                </a:ln>
                <a:solidFill>
                  <a:srgbClr val="3F3F3F">
                    <a:lumMod val="40000"/>
                    <a:lumOff val="60000"/>
                  </a:srgbClr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rgbClr val="3F3F3F">
                  <a:lumMod val="40000"/>
                  <a:lumOff val="60000"/>
                </a:srgb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6574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Блок-схема: узел 29"/>
          <p:cNvSpPr/>
          <p:nvPr/>
        </p:nvSpPr>
        <p:spPr>
          <a:xfrm>
            <a:off x="755576" y="1804325"/>
            <a:ext cx="3186679" cy="1584163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5076056" y="2960948"/>
            <a:ext cx="3240360" cy="309634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701" y="274638"/>
            <a:ext cx="8693987" cy="70609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Организация диспансеризации взрослого населения</a:t>
            </a:r>
            <a:br>
              <a:rPr lang="ru-RU" sz="2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(3-й элемент модели)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2195863"/>
            <a:ext cx="2232248" cy="80108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КМП, ОМП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39833" y="1268760"/>
            <a:ext cx="1613425" cy="3432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Самостоятельно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44557" y="1251965"/>
            <a:ext cx="1584176" cy="3768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Врачи-специалисты поликлиник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08104" y="1268760"/>
            <a:ext cx="1584176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Врачи-специалисты стационара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308304" y="1268760"/>
            <a:ext cx="144016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Организованно привезены</a:t>
            </a: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39701" y="3212976"/>
            <a:ext cx="4248472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 этап диспансеризации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259632" y="3933056"/>
            <a:ext cx="2232248" cy="11521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Участковый врач, врач общей практики, фельдшер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15516" y="5354840"/>
            <a:ext cx="4248472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 этап диспансеризации</a:t>
            </a:r>
            <a:endParaRPr lang="ru-RU" sz="2400" dirty="0"/>
          </a:p>
        </p:txBody>
      </p:sp>
      <p:cxnSp>
        <p:nvCxnSpPr>
          <p:cNvPr id="16" name="Прямая со стрелкой 15"/>
          <p:cNvCxnSpPr>
            <a:stCxn id="11" idx="2"/>
          </p:cNvCxnSpPr>
          <p:nvPr/>
        </p:nvCxnSpPr>
        <p:spPr>
          <a:xfrm flipH="1">
            <a:off x="3491880" y="1628800"/>
            <a:ext cx="4536504" cy="11341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5" idx="3"/>
          </p:cNvCxnSpPr>
          <p:nvPr/>
        </p:nvCxnSpPr>
        <p:spPr>
          <a:xfrm flipH="1">
            <a:off x="3491880" y="1628800"/>
            <a:ext cx="2664296" cy="9676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3491880" y="1612005"/>
            <a:ext cx="900750" cy="8088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699792" y="162880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339752" y="299695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339752" y="364502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339752" y="50851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5580112" y="4131078"/>
            <a:ext cx="2232248" cy="7920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КМП, ОМП</a:t>
            </a:r>
          </a:p>
          <a:p>
            <a:pPr algn="ctr"/>
            <a:r>
              <a:rPr lang="ru-RU" dirty="0" smtClean="0"/>
              <a:t>ЦЗ</a:t>
            </a:r>
            <a:r>
              <a:rPr lang="ru-RU" dirty="0"/>
              <a:t>, Школа здоровья</a:t>
            </a:r>
          </a:p>
          <a:p>
            <a:pPr algn="ctr"/>
            <a:endParaRPr lang="ru-RU" dirty="0"/>
          </a:p>
        </p:txBody>
      </p:sp>
      <p:cxnSp>
        <p:nvCxnSpPr>
          <p:cNvPr id="31" name="Прямая со стрелкой 30"/>
          <p:cNvCxnSpPr>
            <a:stCxn id="13" idx="3"/>
            <a:endCxn id="28" idx="1"/>
          </p:cNvCxnSpPr>
          <p:nvPr/>
        </p:nvCxnSpPr>
        <p:spPr>
          <a:xfrm>
            <a:off x="3491880" y="4509120"/>
            <a:ext cx="2088232" cy="180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V="1">
            <a:off x="3131840" y="50851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39701" y="1268760"/>
            <a:ext cx="1595995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Регистратура</a:t>
            </a:r>
            <a:endParaRPr lang="ru-RU" sz="1200" dirty="0"/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958494" y="1612005"/>
            <a:ext cx="361461" cy="6648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907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54176" cy="92211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Основные задачи медицинских работников отделения (кабинета) медицинской профилактики при проведении диспансеризации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9" y="1484784"/>
            <a:ext cx="8568952" cy="52565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1.Участие в информировании населения, мотивирование население</a:t>
            </a:r>
          </a:p>
          <a:p>
            <a:pPr>
              <a:buNone/>
            </a:pPr>
            <a:r>
              <a:rPr lang="ru-RU" dirty="0" smtClean="0"/>
              <a:t>2.Инструктаж граждан прибывших на диспансеризацию</a:t>
            </a:r>
          </a:p>
          <a:p>
            <a:pPr>
              <a:buNone/>
            </a:pPr>
            <a:r>
              <a:rPr lang="ru-RU" dirty="0" smtClean="0"/>
              <a:t>3.Выполнение доврачебных медицинских исследований первого этапа диспансеризации</a:t>
            </a:r>
          </a:p>
          <a:p>
            <a:pPr>
              <a:buNone/>
            </a:pPr>
            <a:r>
              <a:rPr lang="ru-RU" dirty="0" smtClean="0"/>
              <a:t>4.Определение ФР ХНИЗ на основании единых установленных диагностических критериев</a:t>
            </a:r>
          </a:p>
          <a:p>
            <a:pPr>
              <a:buNone/>
            </a:pPr>
            <a:r>
              <a:rPr lang="ru-RU" dirty="0" smtClean="0"/>
              <a:t>5.Формирование комплекта документов включая заполнение учетных, отчетных форм, паспорта здоровья</a:t>
            </a:r>
          </a:p>
          <a:p>
            <a:pPr>
              <a:buNone/>
            </a:pPr>
            <a:r>
              <a:rPr lang="ru-RU" dirty="0" smtClean="0"/>
              <a:t>6.Учет граждан прошедших каждый этап диспансеризации</a:t>
            </a:r>
          </a:p>
          <a:p>
            <a:pPr>
              <a:buNone/>
            </a:pPr>
            <a:r>
              <a:rPr lang="ru-RU" dirty="0" smtClean="0"/>
              <a:t>7.</a:t>
            </a:r>
            <a:r>
              <a:rPr lang="ru-RU" dirty="0" smtClean="0">
                <a:solidFill>
                  <a:srgbClr val="FF0000"/>
                </a:solidFill>
              </a:rPr>
              <a:t>Индивидуальное углубленное профилактическое консультирование или групповое профилактическое консультирование  по направлению </a:t>
            </a:r>
            <a:r>
              <a:rPr lang="ru-RU" dirty="0" err="1" smtClean="0">
                <a:solidFill>
                  <a:srgbClr val="FF0000"/>
                </a:solidFill>
              </a:rPr>
              <a:t>уч.врача</a:t>
            </a:r>
            <a:r>
              <a:rPr lang="ru-RU" dirty="0" smtClean="0">
                <a:solidFill>
                  <a:srgbClr val="FF0000"/>
                </a:solidFill>
              </a:rPr>
              <a:t> для граждан со 2 и 3 группами здоровья</a:t>
            </a:r>
          </a:p>
        </p:txBody>
      </p:sp>
    </p:spTree>
    <p:extLst>
      <p:ext uri="{BB962C8B-B14F-4D97-AF65-F5344CB8AC3E}">
        <p14:creationId xmlns:p14="http://schemas.microsoft.com/office/powerpoint/2010/main" val="58096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Основные задачи врача-терапевта участкового, врача общей практики (семейного врача), врачей-специалистов, медицинской сестры, фельдшера в профилактике ХНИЗ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47800"/>
            <a:ext cx="8784976" cy="52215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Основными задачами участкового врача (фельдшера) при проведении диспансеризации являются:</a:t>
            </a:r>
          </a:p>
          <a:p>
            <a:pPr>
              <a:buNone/>
            </a:pPr>
            <a:r>
              <a:rPr lang="ru-RU" sz="2000" dirty="0" smtClean="0"/>
              <a:t>1.Составление списков граждан подлежащих диспансеризации</a:t>
            </a:r>
          </a:p>
          <a:p>
            <a:pPr>
              <a:buNone/>
            </a:pPr>
            <a:r>
              <a:rPr lang="ru-RU" sz="2000" dirty="0" smtClean="0"/>
              <a:t>2.Активное привлечение населения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3.Проведение медицинского осмотра, установление диагноза, группы здоровья, группы диспансерного наблюдения, направление на дополнительное обследование, назначение лечения</a:t>
            </a:r>
          </a:p>
          <a:p>
            <a:pPr>
              <a:buNone/>
            </a:pPr>
            <a:r>
              <a:rPr lang="ru-RU" sz="2000" dirty="0" smtClean="0"/>
              <a:t>4.Проведение</a:t>
            </a:r>
            <a:r>
              <a:rPr lang="ru-RU" sz="2000" b="1" dirty="0" smtClean="0">
                <a:solidFill>
                  <a:srgbClr val="C00000"/>
                </a:solidFill>
              </a:rPr>
              <a:t> краткого </a:t>
            </a:r>
            <a:r>
              <a:rPr lang="ru-RU" sz="2000" dirty="0" smtClean="0"/>
              <a:t>профилактического консультирования, направление в КМП или ЦЗ</a:t>
            </a:r>
          </a:p>
          <a:p>
            <a:pPr>
              <a:buNone/>
            </a:pPr>
            <a:r>
              <a:rPr lang="ru-RU" sz="2000" dirty="0" smtClean="0"/>
              <a:t>5.Ведение учетно-отчетной документации</a:t>
            </a:r>
          </a:p>
          <a:p>
            <a:pPr>
              <a:buNone/>
            </a:pPr>
            <a:r>
              <a:rPr lang="ru-RU" sz="2000" dirty="0" smtClean="0"/>
              <a:t>6.Подведение итогов диспансеризации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Врачи-специалисты </a:t>
            </a:r>
            <a:r>
              <a:rPr lang="ru-RU" sz="2000" dirty="0" err="1" smtClean="0">
                <a:solidFill>
                  <a:srgbClr val="C00000"/>
                </a:solidFill>
              </a:rPr>
              <a:t>нетерапевтического</a:t>
            </a:r>
            <a:r>
              <a:rPr lang="ru-RU" sz="2000" dirty="0" smtClean="0">
                <a:solidFill>
                  <a:srgbClr val="C00000"/>
                </a:solidFill>
              </a:rPr>
              <a:t> профиля, фельдшер здравпункта, ФАП в сфере профилактики ХНИЗ должны:</a:t>
            </a:r>
          </a:p>
          <a:p>
            <a:pPr>
              <a:buNone/>
            </a:pPr>
            <a:r>
              <a:rPr lang="ru-RU" sz="2000" dirty="0" smtClean="0"/>
              <a:t>1.Выявлять ФР ХНИЗ</a:t>
            </a:r>
          </a:p>
          <a:p>
            <a:pPr>
              <a:buNone/>
            </a:pPr>
            <a:r>
              <a:rPr lang="ru-RU" sz="2000" dirty="0" smtClean="0"/>
              <a:t>2.Проводить краткое профилактическое консультирование</a:t>
            </a:r>
          </a:p>
          <a:p>
            <a:pPr>
              <a:buNone/>
            </a:pPr>
            <a:r>
              <a:rPr lang="ru-RU" sz="2000" dirty="0" smtClean="0"/>
              <a:t>3.Убеждать в необходимости снижения повышенных уровней ФР</a:t>
            </a:r>
          </a:p>
          <a:p>
            <a:pPr>
              <a:buNone/>
            </a:pPr>
            <a:r>
              <a:rPr lang="ru-RU" sz="2000" dirty="0" smtClean="0"/>
              <a:t>4.Направлять для коррекции ФР в ЦЗ или КМП.</a:t>
            </a:r>
          </a:p>
        </p:txBody>
      </p:sp>
    </p:spTree>
    <p:extLst>
      <p:ext uri="{BB962C8B-B14F-4D97-AF65-F5344CB8AC3E}">
        <p14:creationId xmlns:p14="http://schemas.microsoft.com/office/powerpoint/2010/main" val="370276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764704"/>
            <a:ext cx="8640959" cy="5688632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Фельдшер фельдшерского здравпункта или фельдшерско-акушерского пункта является ответственным за проведение диспансеризации населения фельдшерского участка в случае возложения на него отдельных функций лечащего врача по непосредственному оказанию медицинской помощи пациенту в период наблюдения за ним и его лечения, в том числе по проведению диспансеризации, в </a:t>
            </a:r>
            <a:r>
              <a:rPr lang="ru-RU" dirty="0">
                <a:hlinkClick r:id="rId2"/>
              </a:rPr>
              <a:t>порядке, установленном </a:t>
            </a:r>
            <a:r>
              <a:rPr lang="ru-RU" dirty="0">
                <a:hlinkClick r:id="rId3"/>
              </a:rPr>
              <a:t>приказом Министерства здравоохранения и социального развития Российской Федерации от 23 марта 2012 г. N 252н "Об утверждении Порядка возложения на фельдшера, акушерку руководителем медицинской организации при организации оказания первичной медико-санитарной помощи и скорой медицинской помощи отдельных функций лечащего врача по непосредственному оказанию медицинской помощи пациенту в период наблюдения за ним и его лечения, в том числе по назначению и применению лекарственных препаратов, включая наркотические лекарственные препараты и психотропные лекарственные препараты" (зарегистрирован Министерством юстиции Российской Федерации 28 апреля 2012 г., регистрационный N 23971).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901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Основные функции центров здоровья и отделений/кабинетов </a:t>
            </a:r>
            <a:r>
              <a:rPr lang="ru-RU" sz="2700" b="1" dirty="0" smtClean="0"/>
              <a:t>медицинской профилактики </a:t>
            </a:r>
            <a:r>
              <a:rPr lang="ru-RU" sz="2700" b="1" dirty="0"/>
              <a:t>(структуры третьего элемента модели)</a:t>
            </a: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4000" b="1" dirty="0"/>
              <a:t/>
            </a:r>
            <a:br>
              <a:rPr lang="ru-RU" sz="4000" b="1" dirty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210148"/>
              </p:ext>
            </p:extLst>
          </p:nvPr>
        </p:nvGraphicFramePr>
        <p:xfrm>
          <a:off x="251520" y="1340768"/>
          <a:ext cx="8712968" cy="5473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64807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Центр здоровья</a:t>
                      </a:r>
                    </a:p>
                    <a:p>
                      <a:r>
                        <a:rPr lang="ru-RU" b="1" dirty="0" smtClean="0"/>
                        <a:t> для взрослых,  для детей)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ОМП/КМП поликлиники для взрослых</a:t>
                      </a:r>
                    </a:p>
                    <a:p>
                      <a:r>
                        <a:rPr lang="ru-RU" b="1" dirty="0" smtClean="0"/>
                        <a:t>(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Организация и проведение мероприятий по</a:t>
                      </a:r>
                    </a:p>
                    <a:p>
                      <a:r>
                        <a:rPr lang="ru-RU" sz="1200" b="1" dirty="0" smtClean="0"/>
                        <a:t>информированию и мотивированию населения к</a:t>
                      </a:r>
                    </a:p>
                    <a:p>
                      <a:r>
                        <a:rPr lang="ru-RU" sz="1200" b="1" dirty="0" smtClean="0"/>
                        <a:t>ведению здорового образа жизни, в том числе в</a:t>
                      </a:r>
                    </a:p>
                    <a:p>
                      <a:r>
                        <a:rPr lang="ru-RU" sz="1200" b="1" dirty="0" smtClean="0"/>
                        <a:t>организованных коллективах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/>
                </a:tc>
              </a:tr>
              <a:tr h="528032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Оценка функционального состояния и адаптивных</a:t>
                      </a:r>
                    </a:p>
                    <a:p>
                      <a:r>
                        <a:rPr lang="ru-RU" sz="1200" b="1" dirty="0" smtClean="0"/>
                        <a:t>резервов организма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Оказание медицинской помощи по коррекции факторов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риска НИЗ, в том числе углубленное профилактическое</a:t>
                      </a:r>
                    </a:p>
                    <a:p>
                      <a:r>
                        <a:rPr lang="ru-RU" sz="1200" b="1" dirty="0" smtClean="0"/>
                        <a:t>консультирование и оказание помощи по отказу от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курения при легкой и средней степенью зависимости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Оказание медицинской помощи по коррекции факторов</a:t>
                      </a:r>
                    </a:p>
                    <a:p>
                      <a:r>
                        <a:rPr lang="ru-RU" sz="1200" b="1" dirty="0" smtClean="0"/>
                        <a:t>риска НИЗ, в том числе углубленное профилактическое</a:t>
                      </a:r>
                    </a:p>
                    <a:p>
                      <a:r>
                        <a:rPr lang="ru-RU" sz="1200" b="1" dirty="0" smtClean="0"/>
                        <a:t>консультирование и оказание помощи по отказу от</a:t>
                      </a:r>
                    </a:p>
                    <a:p>
                      <a:r>
                        <a:rPr lang="ru-RU" sz="1200" b="1" dirty="0" smtClean="0"/>
                        <a:t>курения при легкой и средней степенью зависимости</a:t>
                      </a:r>
                      <a:endParaRPr lang="ru-RU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Углубленное профилактическое консультирование по</a:t>
                      </a:r>
                    </a:p>
                    <a:p>
                      <a:r>
                        <a:rPr lang="ru-RU" sz="1200" b="1" dirty="0" smtClean="0"/>
                        <a:t>вопросам здорового питания, включающее оценку</a:t>
                      </a:r>
                    </a:p>
                    <a:p>
                      <a:r>
                        <a:rPr lang="ru-RU" sz="1200" b="1" dirty="0" smtClean="0"/>
                        <a:t>фактического питания, углубленное обследование</a:t>
                      </a:r>
                    </a:p>
                    <a:p>
                      <a:r>
                        <a:rPr lang="ru-RU" sz="1200" b="1" dirty="0" smtClean="0"/>
                        <a:t>состава тела и основного обмена и оказание</a:t>
                      </a:r>
                    </a:p>
                    <a:p>
                      <a:r>
                        <a:rPr lang="ru-RU" sz="1200" b="1" dirty="0" smtClean="0"/>
                        <a:t>медицинской помощи по оптимизации массы и состава</a:t>
                      </a:r>
                    </a:p>
                    <a:p>
                      <a:r>
                        <a:rPr lang="ru-RU" sz="1200" b="1" dirty="0" smtClean="0"/>
                        <a:t>тела, коррекции нарушений питания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Участие в проведении диспансеризации (проведение</a:t>
                      </a:r>
                    </a:p>
                    <a:p>
                      <a:r>
                        <a:rPr lang="ru-RU" sz="1200" b="1" dirty="0" smtClean="0"/>
                        <a:t>углубленного профилактического консультирования</a:t>
                      </a:r>
                    </a:p>
                    <a:p>
                      <a:r>
                        <a:rPr lang="ru-RU" sz="1200" b="1" dirty="0" smtClean="0"/>
                        <a:t>пациентами, находящихся на обслуживании </a:t>
                      </a:r>
                      <a:r>
                        <a:rPr lang="ru-RU" sz="1200" b="1" i="1" dirty="0" smtClean="0"/>
                        <a:t>в</a:t>
                      </a:r>
                    </a:p>
                    <a:p>
                      <a:r>
                        <a:rPr lang="ru-RU" sz="1200" b="1" i="1" dirty="0" smtClean="0"/>
                        <a:t>медицинской организации, где сформирован ЦЗ</a:t>
                      </a:r>
                      <a:r>
                        <a:rPr lang="ru-RU" sz="1200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Организация и участие в проведении диспансеризации и</a:t>
                      </a:r>
                    </a:p>
                    <a:p>
                      <a:r>
                        <a:rPr lang="ru-RU" sz="1200" b="1" dirty="0" smtClean="0"/>
                        <a:t>профилактических медицинских осмотров</a:t>
                      </a:r>
                    </a:p>
                    <a:p>
                      <a:endParaRPr lang="ru-RU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Диспансерное наблюдение за пациентами 2 группы</a:t>
                      </a:r>
                    </a:p>
                    <a:p>
                      <a:r>
                        <a:rPr lang="ru-RU" sz="1200" b="1" dirty="0" smtClean="0"/>
                        <a:t>здоровья, находящихся на обслуживании </a:t>
                      </a:r>
                      <a:r>
                        <a:rPr lang="ru-RU" sz="1200" b="1" i="1" dirty="0" smtClean="0"/>
                        <a:t>в медицинской</a:t>
                      </a:r>
                    </a:p>
                    <a:p>
                      <a:r>
                        <a:rPr lang="ru-RU" sz="1200" b="1" i="1" dirty="0" smtClean="0"/>
                        <a:t>организации, где сформирован центр здоровья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Диспансерное наблюдение граждан 2 группы здоровья в</a:t>
                      </a:r>
                    </a:p>
                    <a:p>
                      <a:r>
                        <a:rPr lang="ru-RU" sz="1200" b="1" dirty="0" smtClean="0"/>
                        <a:t>отношении факторов риска хронических</a:t>
                      </a:r>
                    </a:p>
                    <a:p>
                      <a:r>
                        <a:rPr lang="ru-RU" sz="1200" b="1" dirty="0" smtClean="0"/>
                        <a:t>неинфекционных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18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63272" cy="78641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Основные функции 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центра медицинской профилактики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23528" y="2679192"/>
            <a:ext cx="8143816" cy="34472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699792" y="3237641"/>
            <a:ext cx="3816424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Центр медицинской профилактики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1327934"/>
            <a:ext cx="2592288" cy="16088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Организация и координация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взаимодействия, направленного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на формирование здорового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образа жизни в рамках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межведомственной комиссии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2696087"/>
            <a:ext cx="2520280" cy="17714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</a:rPr>
              <a:t>Организационно-методическое</a:t>
            </a:r>
          </a:p>
          <a:p>
            <a:pPr algn="ctr"/>
            <a:r>
              <a:rPr lang="ru-RU" sz="1100" b="1" dirty="0">
                <a:solidFill>
                  <a:schemeClr val="tx1"/>
                </a:solidFill>
              </a:rPr>
              <a:t>сопровождение работы ОМП/КМП</a:t>
            </a:r>
          </a:p>
          <a:p>
            <a:pPr algn="ctr"/>
            <a:r>
              <a:rPr lang="ru-RU" sz="1100" b="1" dirty="0">
                <a:solidFill>
                  <a:schemeClr val="tx1"/>
                </a:solidFill>
              </a:rPr>
              <a:t>и ЦЗ и других МО,</a:t>
            </a:r>
          </a:p>
          <a:p>
            <a:pPr algn="ctr"/>
            <a:r>
              <a:rPr lang="ru-RU" sz="1100" b="1" dirty="0">
                <a:solidFill>
                  <a:schemeClr val="tx1"/>
                </a:solidFill>
              </a:rPr>
              <a:t>осуществляющих ПМСП и спец.</a:t>
            </a:r>
          </a:p>
          <a:p>
            <a:pPr algn="ctr"/>
            <a:r>
              <a:rPr lang="ru-RU" sz="1100" b="1" dirty="0">
                <a:solidFill>
                  <a:schemeClr val="tx1"/>
                </a:solidFill>
              </a:rPr>
              <a:t>помощь взрослому и детскому</a:t>
            </a:r>
          </a:p>
          <a:p>
            <a:pPr algn="ctr"/>
            <a:r>
              <a:rPr lang="ru-RU" sz="1100" b="1" dirty="0">
                <a:solidFill>
                  <a:schemeClr val="tx1"/>
                </a:solidFill>
              </a:rPr>
              <a:t>населению по формированию ЗОЖ</a:t>
            </a:r>
          </a:p>
          <a:p>
            <a:pPr algn="ctr"/>
            <a:r>
              <a:rPr lang="ru-RU" sz="1100" b="1" dirty="0">
                <a:solidFill>
                  <a:schemeClr val="tx1"/>
                </a:solidFill>
              </a:rPr>
              <a:t>и профилактике НИЗ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07704" y="4869160"/>
            <a:ext cx="2628292" cy="15121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Организация и проведение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массовых акций и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информационно-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коммуникационных кампаний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для населения, направленных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на формирование ЗОЖ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16216" y="2936776"/>
            <a:ext cx="2448272" cy="17410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Организация разработки и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реализации мероприятий и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целевых программ по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формированию у населения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здорового образа жизни,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профилактике НИЗ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33196" y="4869160"/>
            <a:ext cx="2435148" cy="15121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Мониторинг основных НИЗ и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их факторов риска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03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3285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Основные итоги диспансеризации в Архангельской области в 2014 году 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592976"/>
              </p:ext>
            </p:extLst>
          </p:nvPr>
        </p:nvGraphicFramePr>
        <p:xfrm>
          <a:off x="323528" y="1700808"/>
          <a:ext cx="8640960" cy="4678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0"/>
                <a:gridCol w="1042875"/>
                <a:gridCol w="1117365"/>
              </a:tblGrid>
              <a:tr h="757347">
                <a:tc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Индикаторы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Абс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. кол-во человек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/>
                </a:tc>
              </a:tr>
              <a:tr h="97148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Общее число граждан,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подлежащих диспансеризации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текущем году и их доля (%) от численности взрослого населения Архангельской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области</a:t>
                      </a:r>
                      <a:endParaRPr lang="ru-RU" sz="18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72782</a:t>
                      </a:r>
                      <a:endParaRPr lang="ru-RU" sz="18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800" dirty="0"/>
                    </a:p>
                  </a:txBody>
                  <a:tcPr marL="91445" marR="91445"/>
                </a:tc>
              </a:tr>
              <a:tr h="97148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и доля (%) граждан от числа подлежащих диспансеризации в текущем году,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полностью завершивших диспансеризацию 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115815</a:t>
                      </a:r>
                      <a:endParaRPr lang="ru-RU" sz="18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67,0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%)</a:t>
                      </a:r>
                      <a:endParaRPr lang="ru-RU" sz="1800" dirty="0"/>
                    </a:p>
                  </a:txBody>
                  <a:tcPr marL="91445" marR="91445"/>
                </a:tc>
              </a:tr>
              <a:tr h="97148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и доля (%) граждан от числа подлежащих диспансеризации в текущем году,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прошедших 1-й этап диспансеризации 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115815</a:t>
                      </a:r>
                      <a:endParaRPr lang="ru-RU" sz="18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(67,0%)</a:t>
                      </a:r>
                      <a:endParaRPr lang="ru-RU" sz="1800" dirty="0"/>
                    </a:p>
                  </a:txBody>
                  <a:tcPr marL="91445" marR="91445"/>
                </a:tc>
              </a:tr>
              <a:tr h="97148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и доля (%) граждан от числа подлежащих диспансеризации в текущем году,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прошедших 2-й этап диспансеризации 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9120</a:t>
                      </a:r>
                      <a:endParaRPr lang="ru-RU" sz="18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(5.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%)</a:t>
                      </a:r>
                      <a:endParaRPr lang="ru-RU" sz="1800" dirty="0"/>
                    </a:p>
                  </a:txBody>
                  <a:tcPr marL="91445" marR="9144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63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100160"/>
              </p:ext>
            </p:extLst>
          </p:nvPr>
        </p:nvGraphicFramePr>
        <p:xfrm>
          <a:off x="-23529" y="32210"/>
          <a:ext cx="9143999" cy="6882832"/>
        </p:xfrm>
        <a:graphic>
          <a:graphicData uri="http://schemas.openxmlformats.org/drawingml/2006/table">
            <a:tbl>
              <a:tblPr/>
              <a:tblGrid>
                <a:gridCol w="226715"/>
                <a:gridCol w="6433517"/>
                <a:gridCol w="360040"/>
                <a:gridCol w="288032"/>
                <a:gridCol w="504056"/>
                <a:gridCol w="432048"/>
                <a:gridCol w="504056"/>
                <a:gridCol w="395535"/>
              </a:tblGrid>
              <a:tr h="288032"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Оперативная информация о ходе диспансеризации на 13.10.14.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1э.</a:t>
                      </a:r>
                    </a:p>
                    <a:p>
                      <a:pPr algn="r" fontAlgn="b"/>
                      <a:r>
                        <a:rPr lang="ru-RU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окт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2э.</a:t>
                      </a:r>
                    </a:p>
                    <a:p>
                      <a:pPr algn="r" fontAlgn="b"/>
                      <a:r>
                        <a:rPr lang="ru-RU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окт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1э. всего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2э. всего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</a:t>
                      </a:r>
                      <a:r>
                        <a:rPr lang="ru-RU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исп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4518">
                <a:tc>
                  <a:txBody>
                    <a:bodyPr/>
                    <a:lstStyle/>
                    <a:p>
                      <a:pPr algn="r" fontAlgn="b"/>
                      <a:endParaRPr lang="ru-RU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ФГБУЗ "Центральная медико-санитарная часть № 58 Федерального медико-биологического агентства"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3 630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4 048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89,7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"Первая городская клиническая больница СМП им.Е.Е. Волосевич"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1 047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1 253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83,6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"Архангельская городская клиническая больница № 4"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5 832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494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7 000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83,3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"Виноградовская центральная районная больница"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1 239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1 500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82,6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"Северодвинская городская больница № 2 скорой медицинской помощи"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10 471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1 411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12 802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81,8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"Мирнинская  городская больница"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2 871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307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3 599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79,8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"Архангельская городская клиническая больница № 6"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1 556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5 256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891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6 720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78,2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"Красноборская  центральная районная больница"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1 604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2 100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76,4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Лешуконская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центральная районная больница"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607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75,9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"Северодвинская городская поликлиника "Ягры"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2 320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3 100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74,8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"Архангельская городская клиническая больница № 7"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3 496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4 800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72,8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"Приморская центральная районная больница"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2 206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3 105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ФГБУЗ "Северный медицинский клинический центр имени Н.А. Семашко ФМБА"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3 434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4 842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70,9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"Архангельская городская поликлиника № 1"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406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10 938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1 370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15 640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69,9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"Вельская центральная районная больница"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6 350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659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9 149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69,4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"Яренская центральная районная больница"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1 386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2 000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69,3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НУЗ "Отделенческая больница на станции Сольвычегодск ОАО"Российские железные дороги"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1 607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2 400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"Северодвинская городская больница № 1"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5 858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8 786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66,7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"Архангельская городская поликлиника № 2"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353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6 931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10 500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НУЗ "Отделенческая больница на станции Исакогорка ОАО"Российские железные дороги"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784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1 200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65,3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"Ильинская центральная районная больница"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1 237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1 925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64,3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"Котласская  центральная городская  больница им. святителя Луки В.Ф. Войно-Ясенецкого"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321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7 825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422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12 349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63,4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"Няндомская центральная районная больница"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484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2 679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4 275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62,7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"Коношская  центральная районная больница"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1 536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2 500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61,4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"Архангельская городская поликлиника № 14"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1 404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2 300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"Карпогорская  центральная районная больница"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2 147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3 537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60,7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Новодвинская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центральная  городская больница"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448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4 051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412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7 034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57,6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Устьянская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центральная районная больница"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2 640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4 600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57,4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Каргопольская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центральная районная больница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им.Н.Д.Кировой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1 500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56,7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"Архангельская городская клиническая больница № 12"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556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1 000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55,6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Плесецкая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центральная районная больница"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4 176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7 523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55,5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"Коряжемская  городская больница"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3 727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524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6 900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"Онежская центральная районная больница"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2 396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4 646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51,6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"Верхнетоемская центральная районная больница"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591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1 200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49,3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"Шенкурская  центральная районная  больница им.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Н.Н.Приорова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787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2 100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37,5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"Холмогорская центральная районная больница"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1 125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3 199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35,2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</a:tr>
              <a:tr h="168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"Мезенская центральная районная больница"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26,0</a:t>
                      </a:r>
                    </a:p>
                  </a:txBody>
                  <a:tcPr marL="4664" marR="4664" marT="46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9DB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736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631529"/>
              </p:ext>
            </p:extLst>
          </p:nvPr>
        </p:nvGraphicFramePr>
        <p:xfrm>
          <a:off x="395536" y="2132853"/>
          <a:ext cx="8496945" cy="3528395"/>
        </p:xfrm>
        <a:graphic>
          <a:graphicData uri="http://schemas.openxmlformats.org/drawingml/2006/table">
            <a:tbl>
              <a:tblPr/>
              <a:tblGrid>
                <a:gridCol w="2458071"/>
                <a:gridCol w="1042595"/>
                <a:gridCol w="932203"/>
                <a:gridCol w="1042595"/>
                <a:gridCol w="1042595"/>
                <a:gridCol w="989443"/>
                <a:gridCol w="989443"/>
              </a:tblGrid>
              <a:tr h="20482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Причины смертности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2 год 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3 год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41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абсолютное число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умерших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процент от общего числа случаев смерти</a:t>
                      </a: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на 100 000 населения</a:t>
                      </a: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абсолютное число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умерших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процент от общего числа случаев смерти</a:t>
                      </a: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на 100 000 населения</a:t>
                      </a: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i="1">
                          <a:effectLst/>
                          <a:latin typeface="Times New Roman"/>
                          <a:ea typeface="Times New Roman"/>
                        </a:rPr>
                        <a:t>Болезни системы кровообращения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9205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57,4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789,9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8679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56,0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752,0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Times New Roman"/>
                        </a:rPr>
                        <a:t>Новообразования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2656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16,6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227,9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2808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18,1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243,3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Times New Roman"/>
                        </a:rPr>
                        <a:t>Травмы и отравления,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Times New Roman"/>
                        </a:rPr>
                        <a:t>в  том числе: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1858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11,6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159,4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1804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11,6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156,3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0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64795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отравление алкоголем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250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271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23,5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82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64795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самоубийство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409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35,1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392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34,0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82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64795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убийство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149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0,9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134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0,9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11,6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82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64795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ДТП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213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17,5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Times New Roman"/>
                        </a:rPr>
                        <a:t>Болезни органов пищеварения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798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68,5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708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61,3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i="1">
                          <a:effectLst/>
                          <a:latin typeface="Times New Roman"/>
                          <a:ea typeface="Times New Roman"/>
                        </a:rPr>
                        <a:t>Болезни органов дыхания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484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41,5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525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45,5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524" marR="675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86653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tx1"/>
                </a:solidFill>
              </a:rPr>
              <a:t>Преобладающие причины смертности всего населения</a:t>
            </a:r>
            <a:br>
              <a:rPr lang="ru-RU" sz="1800" b="1" dirty="0">
                <a:solidFill>
                  <a:schemeClr val="tx1"/>
                </a:solidFill>
              </a:rPr>
            </a:br>
            <a:r>
              <a:rPr lang="ru-RU" sz="1800" b="1" dirty="0">
                <a:solidFill>
                  <a:schemeClr val="tx1"/>
                </a:solidFill>
              </a:rPr>
              <a:t>Архангельской области </a:t>
            </a:r>
            <a:r>
              <a:rPr lang="ru-RU" sz="1800" b="1" u="sng" dirty="0">
                <a:solidFill>
                  <a:schemeClr val="tx1"/>
                </a:solidFill>
              </a:rPr>
              <a:t>(без НАО)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b="1" dirty="0">
                <a:solidFill>
                  <a:schemeClr val="tx1"/>
                </a:solidFill>
              </a:rPr>
              <a:t> 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b="1" dirty="0">
                <a:solidFill>
                  <a:schemeClr val="tx1"/>
                </a:solidFill>
              </a:rPr>
              <a:t>(данные территориального органа Федеральной службы государственной статистики по Архангельской области)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b="1" dirty="0">
                <a:solidFill>
                  <a:schemeClr val="tx1"/>
                </a:solidFill>
              </a:rPr>
              <a:t> 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6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Основные итоги диспансеризации в Архангельской области в 2014 году 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(январь-сентябрь)</a:t>
            </a:r>
            <a:endParaRPr lang="ru-RU" sz="20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5283101"/>
              </p:ext>
            </p:extLst>
          </p:nvPr>
        </p:nvGraphicFramePr>
        <p:xfrm>
          <a:off x="185695" y="944743"/>
          <a:ext cx="3738233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82328"/>
              </p:ext>
            </p:extLst>
          </p:nvPr>
        </p:nvGraphicFramePr>
        <p:xfrm>
          <a:off x="179512" y="3717032"/>
          <a:ext cx="561662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512" y="3212976"/>
            <a:ext cx="4608512" cy="5770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050" b="1" dirty="0"/>
              <a:t>Количество </a:t>
            </a:r>
            <a:r>
              <a:rPr lang="ru-RU" sz="1050" b="1" dirty="0" smtClean="0"/>
              <a:t>граждан </a:t>
            </a:r>
            <a:r>
              <a:rPr lang="ru-RU" sz="1050" b="1" dirty="0"/>
              <a:t>с впервые выявленными хроническими неинфекционными заболеваниями от числа полностью завершивших диспансеризацию за отчетный период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5945257"/>
              </p:ext>
            </p:extLst>
          </p:nvPr>
        </p:nvGraphicFramePr>
        <p:xfrm>
          <a:off x="4572000" y="3861048"/>
          <a:ext cx="4572000" cy="2791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932040" y="3404760"/>
            <a:ext cx="4140588" cy="430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100" b="1" dirty="0" smtClean="0"/>
              <a:t>Количество </a:t>
            </a:r>
            <a:r>
              <a:rPr lang="ru-RU" sz="1100" b="1" dirty="0"/>
              <a:t>граждан имеющих факторы риска хронических неинфекционных заболеваний </a:t>
            </a:r>
          </a:p>
        </p:txBody>
      </p:sp>
      <p:sp>
        <p:nvSpPr>
          <p:cNvPr id="9" name="Овал 8"/>
          <p:cNvSpPr/>
          <p:nvPr/>
        </p:nvSpPr>
        <p:spPr>
          <a:xfrm>
            <a:off x="7740352" y="4149080"/>
            <a:ext cx="1279299" cy="720080"/>
          </a:xfrm>
          <a:prstGeom prst="ellipse">
            <a:avLst/>
          </a:prstGeom>
          <a:solidFill>
            <a:srgbClr val="F99D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73%</a:t>
            </a:r>
            <a:r>
              <a:rPr lang="ru-RU" sz="1100" b="1" dirty="0" smtClean="0">
                <a:solidFill>
                  <a:schemeClr val="tx1"/>
                </a:solidFill>
              </a:rPr>
              <a:t> имеют ФР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347864" y="4289578"/>
            <a:ext cx="1656184" cy="939622"/>
          </a:xfrm>
          <a:prstGeom prst="ellipse">
            <a:avLst/>
          </a:prstGeom>
          <a:solidFill>
            <a:srgbClr val="F99D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5,7%</a:t>
            </a:r>
            <a:r>
              <a:rPr lang="ru-RU" sz="1100" b="1" dirty="0" smtClean="0">
                <a:solidFill>
                  <a:schemeClr val="tx1"/>
                </a:solidFill>
              </a:rPr>
              <a:t>  с впервые выявленными заболеваниями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418809"/>
              </p:ext>
            </p:extLst>
          </p:nvPr>
        </p:nvGraphicFramePr>
        <p:xfrm>
          <a:off x="3362014" y="1018416"/>
          <a:ext cx="5791969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98418"/>
                <a:gridCol w="693551"/>
              </a:tblGrid>
              <a:tr h="503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и доля (%) граждан 2-й группы здоровья от числа полностью завершивших диспансеризацию за отчетный период, прошедших углубленное профилактическое консультирование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D55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8 675 (</a:t>
                      </a:r>
                      <a:r>
                        <a:rPr lang="en-US" sz="1200">
                          <a:effectLst/>
                        </a:rPr>
                        <a:t>7</a:t>
                      </a:r>
                      <a:r>
                        <a:rPr lang="ru-RU" sz="1200">
                          <a:effectLst/>
                        </a:rPr>
                        <a:t>,8%)</a:t>
                      </a:r>
                      <a:endParaRPr lang="ru-RU" sz="10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D5549"/>
                    </a:solidFill>
                  </a:tcPr>
                </a:tc>
              </a:tr>
              <a:tr h="419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и доля (%) граждан 2-й группы здоровья от числа полностью завершивших диспансеризацию за отчетный период, прошедших групповое профилактическое консультирование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D55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2 825</a:t>
                      </a:r>
                      <a:r>
                        <a:rPr lang="ru-RU" sz="1200">
                          <a:effectLst/>
                        </a:rPr>
                        <a:t> (</a:t>
                      </a:r>
                      <a:r>
                        <a:rPr lang="en-US" sz="1200">
                          <a:effectLst/>
                        </a:rPr>
                        <a:t>2</a:t>
                      </a:r>
                      <a:r>
                        <a:rPr lang="ru-RU" sz="1200">
                          <a:effectLst/>
                        </a:rPr>
                        <a:t>,5%)</a:t>
                      </a:r>
                      <a:endParaRPr lang="ru-RU" sz="10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D5549"/>
                    </a:solidFill>
                  </a:tcPr>
                </a:tc>
              </a:tr>
              <a:tr h="503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и доля (%) граждан 3-й группы здоровья от числа полностью завершивших диспансеризацию за отчетный период, прошедших углубленное профилактическое консультирование</a:t>
                      </a:r>
                      <a:endParaRPr lang="ru-RU" sz="10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D55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r>
                        <a:rPr lang="ru-RU" sz="1200">
                          <a:effectLst/>
                        </a:rPr>
                        <a:t>2 886 (</a:t>
                      </a:r>
                      <a:r>
                        <a:rPr lang="en-US" sz="1200">
                          <a:effectLst/>
                        </a:rPr>
                        <a:t>11</a:t>
                      </a:r>
                      <a:r>
                        <a:rPr lang="ru-RU" sz="1200">
                          <a:effectLst/>
                        </a:rPr>
                        <a:t>,6%)</a:t>
                      </a:r>
                      <a:endParaRPr lang="ru-RU" sz="10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D5549"/>
                    </a:solidFill>
                  </a:tcPr>
                </a:tc>
              </a:tr>
              <a:tr h="419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и доля (%) граждан 3-й группы здоровья от числа полностью завершивших диспансеризацию за отчетный период, прошедших групповое профилактическое консультирование</a:t>
                      </a:r>
                      <a:endParaRPr lang="ru-RU" sz="10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D554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 </a:t>
                      </a:r>
                      <a:r>
                        <a:rPr lang="ru-RU" sz="1200" dirty="0">
                          <a:effectLst/>
                        </a:rPr>
                        <a:t>454 (</a:t>
                      </a:r>
                      <a:r>
                        <a:rPr lang="en-US" sz="1200" dirty="0">
                          <a:effectLst/>
                        </a:rPr>
                        <a:t>3</a:t>
                      </a:r>
                      <a:r>
                        <a:rPr lang="ru-RU" sz="1200" dirty="0">
                          <a:effectLst/>
                        </a:rPr>
                        <a:t>,1%)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D554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00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124744"/>
            <a:ext cx="8712968" cy="5001419"/>
          </a:xfrm>
        </p:spPr>
        <p:txBody>
          <a:bodyPr/>
          <a:lstStyle/>
          <a:p>
            <a:r>
              <a:rPr lang="ru-RU" dirty="0" smtClean="0"/>
              <a:t>1.Кабинет (отделение) медицинской профилактики.</a:t>
            </a:r>
          </a:p>
          <a:p>
            <a:r>
              <a:rPr lang="ru-RU" dirty="0" smtClean="0"/>
              <a:t>2.Центр здоровья.</a:t>
            </a:r>
          </a:p>
          <a:p>
            <a:r>
              <a:rPr lang="ru-RU" dirty="0" smtClean="0"/>
              <a:t>3.Врач (фельдшер) при отсутствии структур профилактики.</a:t>
            </a:r>
          </a:p>
          <a:p>
            <a:r>
              <a:rPr lang="ru-RU" dirty="0" smtClean="0"/>
              <a:t>4.Школы здоровья.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1.Краткое консультирование проводится </a:t>
            </a:r>
            <a:r>
              <a:rPr lang="ru-RU" dirty="0" smtClean="0">
                <a:solidFill>
                  <a:srgbClr val="C00000"/>
                </a:solidFill>
              </a:rPr>
              <a:t>каждому</a:t>
            </a:r>
            <a:r>
              <a:rPr lang="ru-RU" dirty="0" smtClean="0"/>
              <a:t> завершившему 1 и 2 этап диспансеризации.</a:t>
            </a:r>
          </a:p>
          <a:p>
            <a:r>
              <a:rPr lang="ru-RU" dirty="0" smtClean="0"/>
              <a:t>2.Углубленное консультирование проводится гражданам со 2 и 3 группой здоровья.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Где проводится углубленное профилактическое консультирование?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467544" y="3212976"/>
            <a:ext cx="8229600" cy="786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600" b="1" dirty="0" smtClean="0">
                <a:solidFill>
                  <a:schemeClr val="tx1"/>
                </a:solidFill>
              </a:rPr>
              <a:t>Кому нужно проводить краткое и углубленное консультирование?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30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Трех уровневая система оказания профилактической помощи населению Архангельской области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6164263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9129" y="4253870"/>
            <a:ext cx="6192688" cy="1152128"/>
          </a:xfrm>
          <a:prstGeom prst="rect">
            <a:avLst/>
          </a:prstGeom>
          <a:solidFill>
            <a:srgbClr val="A8DFFE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8 Центров здоровья, из них 2 Центра здоровья для детей, 1 семейный Центр здоровья, 5 Центров для взрослых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012765"/>
            <a:ext cx="6192688" cy="1080120"/>
          </a:xfrm>
          <a:prstGeom prst="rect">
            <a:avLst/>
          </a:prstGeom>
          <a:solidFill>
            <a:srgbClr val="A8DFFE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36 кабинетов (отделений) медицинской профилактики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758330"/>
            <a:ext cx="6192688" cy="1080120"/>
          </a:xfrm>
          <a:prstGeom prst="rect">
            <a:avLst/>
          </a:prstGeom>
          <a:solidFill>
            <a:srgbClr val="A8DFFE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190 Школ для обучения населения, включая школы АГ, БА, СД, молодой матери, здорового ребенка и другие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5561776"/>
            <a:ext cx="6192688" cy="1008112"/>
          </a:xfrm>
          <a:prstGeom prst="rect">
            <a:avLst/>
          </a:prstGeom>
          <a:solidFill>
            <a:srgbClr val="A8DFFE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Архангельский центр медицинской профилактики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6621463" y="4867275"/>
            <a:ext cx="1285875" cy="874713"/>
            <a:chOff x="150" y="2319"/>
            <a:chExt cx="934" cy="562"/>
          </a:xfrm>
        </p:grpSpPr>
        <p:pic>
          <p:nvPicPr>
            <p:cNvPr id="9" name="Picture 38" descr="m01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" y="2346"/>
              <a:ext cx="934" cy="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3" descr="med7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84" y="2319"/>
              <a:ext cx="20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6813550" y="5805488"/>
            <a:ext cx="2143125" cy="50006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hlink"/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80000"/>
              </a:lnSpc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Школы для обучения населения</a:t>
            </a:r>
          </a:p>
        </p:txBody>
      </p:sp>
      <p:sp>
        <p:nvSpPr>
          <p:cNvPr id="13" name="TextBox 36"/>
          <p:cNvSpPr txBox="1">
            <a:spLocks noChangeArrowheads="1"/>
          </p:cNvSpPr>
          <p:nvPr/>
        </p:nvSpPr>
        <p:spPr bwMode="auto">
          <a:xfrm>
            <a:off x="7908925" y="5176838"/>
            <a:ext cx="1084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уровень</a:t>
            </a:r>
          </a:p>
        </p:txBody>
      </p:sp>
      <p:sp>
        <p:nvSpPr>
          <p:cNvPr id="14" name="Line 26"/>
          <p:cNvSpPr>
            <a:spLocks noChangeShapeType="1"/>
          </p:cNvSpPr>
          <p:nvPr/>
        </p:nvSpPr>
        <p:spPr bwMode="auto">
          <a:xfrm flipH="1" flipV="1">
            <a:off x="7942263" y="4437063"/>
            <a:ext cx="0" cy="571500"/>
          </a:xfrm>
          <a:prstGeom prst="line">
            <a:avLst/>
          </a:prstGeom>
          <a:noFill/>
          <a:ln w="76200">
            <a:solidFill>
              <a:srgbClr val="CC66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5" name="Picture 39" descr="Hospit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678" y="2972721"/>
            <a:ext cx="10001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36"/>
          <p:cNvSpPr txBox="1">
            <a:spLocks noChangeArrowheads="1"/>
          </p:cNvSpPr>
          <p:nvPr/>
        </p:nvSpPr>
        <p:spPr bwMode="auto">
          <a:xfrm>
            <a:off x="7849191" y="3455032"/>
            <a:ext cx="11996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уровень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6811736" y="3811273"/>
            <a:ext cx="2143125" cy="50006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hlink"/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80000"/>
              </a:lnSpc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Центры здоровья</a:t>
            </a:r>
          </a:p>
        </p:txBody>
      </p:sp>
      <p:pic>
        <p:nvPicPr>
          <p:cNvPr id="18" name="Picture 22" descr="MCj0183432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678" y="1238048"/>
            <a:ext cx="128587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6777628" y="2164928"/>
            <a:ext cx="2143125" cy="67352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hlink"/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80000"/>
              </a:lnSpc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Архангельский центр медицинской профилактики</a:t>
            </a:r>
          </a:p>
        </p:txBody>
      </p:sp>
      <p:sp>
        <p:nvSpPr>
          <p:cNvPr id="20" name="TextBox 36"/>
          <p:cNvSpPr txBox="1">
            <a:spLocks noChangeArrowheads="1"/>
          </p:cNvSpPr>
          <p:nvPr/>
        </p:nvSpPr>
        <p:spPr bwMode="auto">
          <a:xfrm>
            <a:off x="7767853" y="1868385"/>
            <a:ext cx="122533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уровень</a:t>
            </a:r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 flipH="1" flipV="1">
            <a:off x="7942263" y="2981325"/>
            <a:ext cx="0" cy="571500"/>
          </a:xfrm>
          <a:prstGeom prst="line">
            <a:avLst/>
          </a:prstGeom>
          <a:noFill/>
          <a:ln w="76200">
            <a:solidFill>
              <a:srgbClr val="CC66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>
            <a:off x="395536" y="2780927"/>
            <a:ext cx="5904656" cy="486147"/>
          </a:xfrm>
          <a:prstGeom prst="upArrow">
            <a:avLst/>
          </a:prstGeom>
          <a:solidFill>
            <a:srgbClr val="F99DBE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верх 21"/>
          <p:cNvSpPr/>
          <p:nvPr/>
        </p:nvSpPr>
        <p:spPr>
          <a:xfrm>
            <a:off x="405307" y="3950916"/>
            <a:ext cx="5904656" cy="486147"/>
          </a:xfrm>
          <a:prstGeom prst="upArrow">
            <a:avLst/>
          </a:prstGeom>
          <a:solidFill>
            <a:srgbClr val="F99DBE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верх 22"/>
          <p:cNvSpPr/>
          <p:nvPr/>
        </p:nvSpPr>
        <p:spPr>
          <a:xfrm>
            <a:off x="539552" y="5241739"/>
            <a:ext cx="5904656" cy="486147"/>
          </a:xfrm>
          <a:prstGeom prst="upArrow">
            <a:avLst/>
          </a:prstGeom>
          <a:solidFill>
            <a:srgbClr val="F99DBE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32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836712"/>
            <a:ext cx="8712967" cy="5289451"/>
          </a:xfrm>
        </p:spPr>
        <p:txBody>
          <a:bodyPr>
            <a:normAutofit/>
          </a:bodyPr>
          <a:lstStyle/>
          <a:p>
            <a:r>
              <a:rPr lang="ru-RU" sz="1100" b="1" dirty="0" smtClean="0">
                <a:solidFill>
                  <a:schemeClr val="tx1"/>
                </a:solidFill>
              </a:rPr>
              <a:t>Обучение пациентов с АГ в Школах Здоровья является комплексной медицинской профилактической услугой (Отраслевой классификатор «Сложные и комплексные медицинские услуги» – 91500.09.0002-2001, приказ МЗ РФ №268 от 16.07.2001г. «Система стандартизации в здравоохранении РФ» и классифицируется 04.015.01:04 – медицинские услуги по профилактике; 015-кардиология; 01-Школа для пациентов с АГ)</a:t>
            </a:r>
            <a:endParaRPr lang="ru-RU" sz="1400" b="1" dirty="0">
              <a:solidFill>
                <a:schemeClr val="tx1"/>
              </a:solidFill>
            </a:endParaRPr>
          </a:p>
          <a:p>
            <a:r>
              <a:rPr lang="ru-RU" sz="1600" b="1" dirty="0" smtClean="0">
                <a:solidFill>
                  <a:srgbClr val="C00000"/>
                </a:solidFill>
              </a:rPr>
              <a:t>Содержание занятий: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Полный цикл состоит из 8 занятий по 90 минут, посвященных основным наиболее важным проблемам контроля АГ, которые требуют активного участия самого пациента.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Занятие 1. Что надо знать об артериальной гипертонии?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Занятие 2. Здоровое  питание.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Занятие 3. Ожирение и артериальная гипертония.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Занятие 4. Физическая активность и здоровье.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Занятие 5. Курение и здоровье.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Занятие 6. Стресс и здоровье.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Занятие 7. Медикаментозное лечение артериальной гипертонии. Как повысить приверженность пациентов к лечению?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Занятие 8. Заключительное занятие.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Школа для пациентов с артериальной гипертонией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21166" y="2996952"/>
            <a:ext cx="23042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Пациенты со 2 группой здоровья, в том числе желающие отказать от курения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8761" y="5517232"/>
            <a:ext cx="23042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Пациенты с 3 группой здоровья имеющие АГ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>
            <a:stCxn id="4" idx="1"/>
          </p:cNvCxnSpPr>
          <p:nvPr/>
        </p:nvCxnSpPr>
        <p:spPr>
          <a:xfrm flipH="1" flipV="1">
            <a:off x="3491880" y="2852936"/>
            <a:ext cx="3129286" cy="6840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4" idx="1"/>
          </p:cNvCxnSpPr>
          <p:nvPr/>
        </p:nvCxnSpPr>
        <p:spPr>
          <a:xfrm flipH="1" flipV="1">
            <a:off x="5148064" y="3212976"/>
            <a:ext cx="1473102" cy="3240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1"/>
          </p:cNvCxnSpPr>
          <p:nvPr/>
        </p:nvCxnSpPr>
        <p:spPr>
          <a:xfrm flipH="1" flipV="1">
            <a:off x="4860032" y="3501008"/>
            <a:ext cx="1761134" cy="360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1"/>
          </p:cNvCxnSpPr>
          <p:nvPr/>
        </p:nvCxnSpPr>
        <p:spPr>
          <a:xfrm flipH="1">
            <a:off x="3635896" y="3537012"/>
            <a:ext cx="2985270" cy="1884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1"/>
          </p:cNvCxnSpPr>
          <p:nvPr/>
        </p:nvCxnSpPr>
        <p:spPr>
          <a:xfrm flipH="1">
            <a:off x="3491880" y="3537012"/>
            <a:ext cx="3129286" cy="5400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Правая фигурная скобка 24"/>
          <p:cNvSpPr/>
          <p:nvPr/>
        </p:nvSpPr>
        <p:spPr>
          <a:xfrm rot="5400000">
            <a:off x="4182650" y="800708"/>
            <a:ext cx="648072" cy="8496944"/>
          </a:xfrm>
          <a:prstGeom prst="rightBrace">
            <a:avLst>
              <a:gd name="adj1" fmla="val 8333"/>
              <a:gd name="adj2" fmla="val 84744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635896" y="5386240"/>
            <a:ext cx="4968552" cy="1139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Распоряжение МЗ и СР АО от 07.04.2010 г. № 214-рд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«Об </a:t>
            </a:r>
            <a:r>
              <a:rPr lang="ru-RU" sz="1400" b="1" dirty="0">
                <a:solidFill>
                  <a:schemeClr val="tx1"/>
                </a:solidFill>
              </a:rPr>
              <a:t>организации Школ здорового образа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жизни в муниципальных образованиях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Архангельской </a:t>
            </a:r>
            <a:r>
              <a:rPr lang="ru-RU" sz="1400" b="1" dirty="0" smtClean="0">
                <a:solidFill>
                  <a:schemeClr val="tx1"/>
                </a:solidFill>
              </a:rPr>
              <a:t>области»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7" name="Блок-схема: дисплей 26"/>
          <p:cNvSpPr/>
          <p:nvPr/>
        </p:nvSpPr>
        <p:spPr>
          <a:xfrm>
            <a:off x="7881814" y="4302873"/>
            <a:ext cx="1043608" cy="936104"/>
          </a:xfrm>
          <a:prstGeom prst="flowChartDisplay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Всего 44 школы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86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Диспансерное наблюдение –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важнейшая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задача 2014 года</a:t>
            </a:r>
            <a:br>
              <a:rPr lang="ru-RU" sz="24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(4й элемент модели)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2110" y="1700808"/>
            <a:ext cx="4974687" cy="977130"/>
          </a:xfrm>
          <a:prstGeom prst="rect">
            <a:avLst/>
          </a:prstGeom>
          <a:solidFill>
            <a:srgbClr val="A8DF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Приказ Минздрава России №1344н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(Порядок диспансерного наблюдения)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3894" y="3976035"/>
            <a:ext cx="8779355" cy="1728192"/>
          </a:xfrm>
          <a:prstGeom prst="rect">
            <a:avLst/>
          </a:prstGeom>
          <a:solidFill>
            <a:srgbClr val="F99DBE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/>
              <a:t>На каждом участке должно находиться под диспансерным наблюдением</a:t>
            </a:r>
          </a:p>
          <a:p>
            <a:r>
              <a:rPr lang="ru-RU" b="1" dirty="0"/>
              <a:t>не менее 800 человек:</a:t>
            </a:r>
          </a:p>
          <a:p>
            <a:r>
              <a:rPr lang="ru-RU" dirty="0"/>
              <a:t>• </a:t>
            </a:r>
            <a:r>
              <a:rPr lang="ru-RU" b="1" dirty="0"/>
              <a:t>предупреждение обострений</a:t>
            </a:r>
          </a:p>
          <a:p>
            <a:r>
              <a:rPr lang="ru-RU" dirty="0"/>
              <a:t>• </a:t>
            </a:r>
            <a:r>
              <a:rPr lang="ru-RU" b="1" dirty="0"/>
              <a:t>снижение числа обращений, вызовов скорой помощи и госпитализаций</a:t>
            </a:r>
          </a:p>
          <a:p>
            <a:r>
              <a:rPr lang="ru-RU" dirty="0"/>
              <a:t>• </a:t>
            </a:r>
            <a:r>
              <a:rPr lang="ru-RU" b="1" dirty="0"/>
              <a:t>повышение качества жизни</a:t>
            </a:r>
          </a:p>
          <a:p>
            <a:r>
              <a:rPr lang="ru-RU" dirty="0"/>
              <a:t>• </a:t>
            </a:r>
            <a:r>
              <a:rPr lang="ru-RU" b="1" dirty="0">
                <a:solidFill>
                  <a:srgbClr val="C00000"/>
                </a:solidFill>
              </a:rPr>
              <a:t>снижение числа предотвратимых смертей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3398018"/>
            <a:ext cx="3960440" cy="576064"/>
          </a:xfrm>
          <a:prstGeom prst="rect">
            <a:avLst/>
          </a:prstGeom>
          <a:solidFill>
            <a:srgbClr val="A8DF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Методические рекомендации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80112" y="2677938"/>
            <a:ext cx="3348372" cy="720080"/>
          </a:xfrm>
          <a:prstGeom prst="rect">
            <a:avLst/>
          </a:prstGeom>
          <a:solidFill>
            <a:srgbClr val="A8DF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Стандарты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3894" y="2677938"/>
            <a:ext cx="3486767" cy="720080"/>
          </a:xfrm>
          <a:prstGeom prst="rect">
            <a:avLst/>
          </a:prstGeom>
          <a:solidFill>
            <a:srgbClr val="A8DF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Клинические рекомендации,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Клинические протоколы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87624" y="5744117"/>
            <a:ext cx="7056784" cy="822519"/>
          </a:xfrm>
          <a:prstGeom prst="rect">
            <a:avLst/>
          </a:prstGeom>
          <a:solidFill>
            <a:srgbClr val="E5F648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Снизить смертность в стране можно только,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снизив предотвратимую смертность на каждом терапевтическом участке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42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340768"/>
            <a:ext cx="8784975" cy="5328592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r>
              <a:rPr lang="ru-RU" b="1" dirty="0"/>
              <a:t>В среднем на терапевтическом участке под ДН находится около 400 человек в городах и около 350 человек в сельской местности </a:t>
            </a:r>
            <a:endParaRPr lang="ru-RU" dirty="0"/>
          </a:p>
          <a:p>
            <a:r>
              <a:rPr lang="ru-RU" b="1" dirty="0"/>
              <a:t>Под ДН должно находиться около 800 человек (40%), имеющих различные сочетания ХНИЗ 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b="1" dirty="0"/>
              <a:t>Большинство составляют больные АГ 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b="1" dirty="0"/>
              <a:t>Больных ИБС - около 230 человек 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b="1" dirty="0"/>
              <a:t>Больных СД- около 50 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b="1" dirty="0"/>
              <a:t>Больных ХОБЛ - около 60 человек 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b="1" dirty="0"/>
              <a:t>Больные со злокачественными новообразованиями находятся под наблюдением онкологов. </a:t>
            </a:r>
            <a:endParaRPr lang="ru-RU" dirty="0"/>
          </a:p>
          <a:p>
            <a:r>
              <a:rPr lang="ru-RU" b="1" dirty="0"/>
              <a:t>Больных ФП/ТП около 14% от больных АГ и ИБС </a:t>
            </a:r>
            <a:endParaRPr lang="ru-RU" dirty="0"/>
          </a:p>
          <a:p>
            <a:r>
              <a:rPr lang="ru-RU" b="1" dirty="0"/>
              <a:t>Больных с ХСН более 50% от больных с ИБС и АГ </a:t>
            </a:r>
            <a:endParaRPr lang="ru-RU" dirty="0"/>
          </a:p>
          <a:p>
            <a:r>
              <a:rPr lang="ru-RU" b="1" dirty="0"/>
              <a:t>Кроме того, ДН в ОМП (КМП) подлежат граждане с высоким и очень высоким сердечно-сосудистым риском (около 450 человек)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700" b="1" dirty="0">
                <a:solidFill>
                  <a:schemeClr val="tx1"/>
                </a:solidFill>
              </a:rPr>
              <a:t>Ориентировочный объем диспансерного наблюдения в масштабах терапевтического участка (2000 человек) </a:t>
            </a:r>
            <a:endParaRPr lang="ru-RU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92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" y="1628800"/>
            <a:ext cx="9036496" cy="4497363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b="1" dirty="0">
                <a:solidFill>
                  <a:srgbClr val="C00000"/>
                </a:solidFill>
              </a:rPr>
              <a:t>Смысл: </a:t>
            </a:r>
            <a:r>
              <a:rPr lang="ru-RU" b="1" dirty="0"/>
              <a:t>достижение заданных значений параметров </a:t>
            </a:r>
            <a:r>
              <a:rPr lang="ru-RU" b="1" dirty="0" err="1"/>
              <a:t>физикального</a:t>
            </a:r>
            <a:r>
              <a:rPr lang="ru-RU" b="1" dirty="0"/>
              <a:t>, лабораторного и инструментального обследования, а также коррекция факторов риска развития 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Цель</a:t>
            </a:r>
            <a:r>
              <a:rPr lang="ru-RU" b="1" dirty="0">
                <a:solidFill>
                  <a:srgbClr val="C00000"/>
                </a:solidFill>
              </a:rPr>
              <a:t>: </a:t>
            </a:r>
            <a:r>
              <a:rPr lang="ru-RU" b="1" dirty="0"/>
              <a:t>предупреждение обострений, снижение числа обращений, вызовов скорой помощи и госпитализаций, повышение качества жизни и</a:t>
            </a:r>
            <a:r>
              <a:rPr lang="ru-RU" b="1" dirty="0">
                <a:solidFill>
                  <a:srgbClr val="C00000"/>
                </a:solidFill>
              </a:rPr>
              <a:t> снижение числа предотвратимых </a:t>
            </a:r>
            <a:r>
              <a:rPr lang="ru-RU" b="1" dirty="0" smtClean="0">
                <a:solidFill>
                  <a:srgbClr val="C00000"/>
                </a:solidFill>
              </a:rPr>
              <a:t>смертей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/>
            </a:r>
            <a:br>
              <a:rPr lang="ru-RU" sz="3100" dirty="0"/>
            </a:br>
            <a:r>
              <a:rPr lang="ru-RU" sz="2700" b="1" dirty="0">
                <a:solidFill>
                  <a:schemeClr val="tx1"/>
                </a:solidFill>
              </a:rPr>
              <a:t>В чем конкретный смысл и цель диспансерного наблюдения для граждан, имеющих доказанные ХНИЗ </a:t>
            </a:r>
            <a:r>
              <a:rPr lang="ru-RU" sz="2700" dirty="0">
                <a:solidFill>
                  <a:schemeClr val="tx1"/>
                </a:solidFill>
              </a:rPr>
              <a:t/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b="1" dirty="0">
                <a:solidFill>
                  <a:schemeClr val="tx1"/>
                </a:solidFill>
              </a:rPr>
              <a:t>или высокий риск их развития </a:t>
            </a:r>
            <a:endParaRPr lang="ru-RU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98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40960" cy="125272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Специализированная стационарная медицинская </a:t>
            </a:r>
            <a:r>
              <a:rPr lang="ru-RU" sz="2400" b="1" dirty="0" smtClean="0">
                <a:solidFill>
                  <a:schemeClr val="tx1"/>
                </a:solidFill>
              </a:rPr>
              <a:t>помощь, направленная </a:t>
            </a:r>
            <a:r>
              <a:rPr lang="ru-RU" sz="2400" b="1" dirty="0">
                <a:solidFill>
                  <a:schemeClr val="tx1"/>
                </a:solidFill>
              </a:rPr>
              <a:t>на профилактику </a:t>
            </a:r>
            <a:r>
              <a:rPr lang="ru-RU" sz="2400" b="1" dirty="0" smtClean="0">
                <a:solidFill>
                  <a:schemeClr val="tx1"/>
                </a:solidFill>
              </a:rPr>
              <a:t>НИЗ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(5й элемент модели)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4063" y="2173957"/>
            <a:ext cx="2520280" cy="1152128"/>
          </a:xfrm>
          <a:prstGeom prst="rect">
            <a:avLst/>
          </a:prstGeom>
          <a:solidFill>
            <a:srgbClr val="E5F6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Врачи-специалисты</a:t>
            </a: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профильных</a:t>
            </a: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отделений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2204864"/>
            <a:ext cx="2440471" cy="1152128"/>
          </a:xfrm>
          <a:prstGeom prst="rect">
            <a:avLst/>
          </a:prstGeom>
          <a:solidFill>
            <a:srgbClr val="E5F6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Кабинет</a:t>
            </a: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по отказу от курения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69793" y="2204864"/>
            <a:ext cx="2520280" cy="1152128"/>
          </a:xfrm>
          <a:prstGeom prst="rect">
            <a:avLst/>
          </a:prstGeom>
          <a:solidFill>
            <a:srgbClr val="E5F648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Кабинет</a:t>
            </a: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медицинской</a:t>
            </a: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профилактики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4063" y="3645024"/>
            <a:ext cx="2808312" cy="2952976"/>
          </a:xfrm>
          <a:prstGeom prst="rect">
            <a:avLst/>
          </a:prstGeom>
          <a:solidFill>
            <a:srgbClr val="F99D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Ранняя, в том числе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на доклинической стадии,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диагностика и лечения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НИЗ по профилю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специализированного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отделения, а также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диагностика и коррекция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факторов риска НИЗ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48372" y="4581776"/>
            <a:ext cx="2808312" cy="2016224"/>
          </a:xfrm>
          <a:prstGeom prst="rect">
            <a:avLst/>
          </a:prstGeom>
          <a:solidFill>
            <a:srgbClr val="F99D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Помощь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по отказу от курения,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в том числе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медикаментозное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лечение при тяжелой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зависимости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63818" y="4437112"/>
            <a:ext cx="2808312" cy="2098447"/>
          </a:xfrm>
          <a:prstGeom prst="rect">
            <a:avLst/>
          </a:prstGeom>
          <a:solidFill>
            <a:srgbClr val="F99D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Коррекция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факторов риска,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в том числе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углубленное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профилактическое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консультирование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827584" y="3284984"/>
            <a:ext cx="1224136" cy="360040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040460" y="3388938"/>
            <a:ext cx="1224136" cy="1192838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117865" y="3367282"/>
            <a:ext cx="1224136" cy="1069830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53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40960" cy="936104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Профилактика НИЗ в санаторно-курортных организациях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(5й элемент модели)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4063" y="2173957"/>
            <a:ext cx="2520280" cy="1152128"/>
          </a:xfrm>
          <a:prstGeom prst="rect">
            <a:avLst/>
          </a:prstGeom>
          <a:solidFill>
            <a:srgbClr val="E5F6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Врачи-специалисты</a:t>
            </a: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профильных</a:t>
            </a: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отделений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2204864"/>
            <a:ext cx="2440471" cy="1152128"/>
          </a:xfrm>
          <a:prstGeom prst="rect">
            <a:avLst/>
          </a:prstGeom>
          <a:solidFill>
            <a:srgbClr val="E5F6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Кабинет</a:t>
            </a: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по отказу от курения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69793" y="2204864"/>
            <a:ext cx="2520280" cy="1152128"/>
          </a:xfrm>
          <a:prstGeom prst="rect">
            <a:avLst/>
          </a:prstGeom>
          <a:solidFill>
            <a:srgbClr val="E5F6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Кабинет</a:t>
            </a: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медицинской</a:t>
            </a: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профилактики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1679" y="4294659"/>
            <a:ext cx="2808312" cy="2376912"/>
          </a:xfrm>
          <a:prstGeom prst="rect">
            <a:avLst/>
          </a:prstGeom>
          <a:solidFill>
            <a:srgbClr val="F99D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Коррекция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факторов риска НИЗ,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в том числе углубленное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профилактическое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консультирование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63943" y="4581776"/>
            <a:ext cx="2808312" cy="2016224"/>
          </a:xfrm>
          <a:prstGeom prst="rect">
            <a:avLst/>
          </a:prstGeom>
          <a:solidFill>
            <a:srgbClr val="F99D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Помощь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по отказу от курения,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в том числе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медикаментозное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лечение при тяжелой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зависимости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46126" y="3676318"/>
            <a:ext cx="2997873" cy="2921681"/>
          </a:xfrm>
          <a:prstGeom prst="rect">
            <a:avLst/>
          </a:prstGeom>
          <a:solidFill>
            <a:srgbClr val="F99D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Психологическая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(психотерапевтическая)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поддержка в коррекции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факторов риска,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в том числе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профилактическое</a:t>
            </a: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консультирование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827584" y="3326085"/>
            <a:ext cx="1224136" cy="936104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040460" y="3343002"/>
            <a:ext cx="1224136" cy="1238774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117865" y="3367282"/>
            <a:ext cx="1224136" cy="309037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85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>
                <a:latin typeface="Calibri" pitchFamily="34" charset="0"/>
              </a:rPr>
              <a:t>Последовательная смена принципов и эффективности работы участкового врача, врача общей практики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8600" y="1295400"/>
            <a:ext cx="2286000" cy="2057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Профилактическая работа  не более 25-30% рабочего времени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553200" y="1295400"/>
            <a:ext cx="2286000" cy="2057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Профилактическая работа  не менее 40% рабочего времени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2971800" y="1295400"/>
            <a:ext cx="3429000" cy="2362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b="1" dirty="0"/>
              <a:t>Диспансеризация</a:t>
            </a:r>
          </a:p>
          <a:p>
            <a:pPr>
              <a:defRPr/>
            </a:pPr>
            <a:r>
              <a:rPr lang="ru-RU" sz="1200" b="1" dirty="0"/>
              <a:t>Профилактические осмотры</a:t>
            </a:r>
          </a:p>
          <a:p>
            <a:pPr>
              <a:defRPr/>
            </a:pPr>
            <a:r>
              <a:rPr lang="ru-RU" sz="1200" b="1" dirty="0"/>
              <a:t>Динамическое наблюдение</a:t>
            </a:r>
          </a:p>
          <a:p>
            <a:pPr>
              <a:defRPr/>
            </a:pPr>
            <a:r>
              <a:rPr lang="ru-RU" sz="1200" b="1" dirty="0"/>
              <a:t>Краткое профилактическое консультирование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7620000" y="3429000"/>
            <a:ext cx="484188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04800" y="3962400"/>
            <a:ext cx="8686800" cy="2667000"/>
          </a:xfrm>
          <a:prstGeom prst="rect">
            <a:avLst/>
          </a:prstGeom>
          <a:solidFill>
            <a:srgbClr val="F99D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0850" algn="just"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уменьшение частоты выявления и регистрации факторов риска  хронических НИЗ среди граждан, проживающих на участке</a:t>
            </a:r>
            <a:endParaRPr lang="ru-RU" sz="1000" b="1" dirty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indent="450850" algn="just" eaLnBrk="0" hangingPunct="0"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уменьшение числа граждан с первично выявленными заболеваниями на поздних стадиях их развития</a:t>
            </a:r>
            <a:endParaRPr lang="ru-RU" sz="1000" b="1" dirty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indent="450850" algn="just" eaLnBrk="0" hangingPunct="0"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снижение инвалидности и смертности от хронических НИЗ среди граждан, проживающих на участке</a:t>
            </a:r>
            <a:endParaRPr lang="ru-RU" sz="1000" b="1" dirty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indent="450850" algn="just" eaLnBrk="0" hangingPunct="0"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увеличение числа граждан, относящихся к </a:t>
            </a:r>
            <a:r>
              <a:rPr lang="en-US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I</a:t>
            </a:r>
            <a:r>
              <a:rPr lang="ru-RU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группе здоровья, и уменьшение числа граждан, относящихся ко </a:t>
            </a:r>
            <a:r>
              <a:rPr lang="en-US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II</a:t>
            </a:r>
            <a:r>
              <a:rPr lang="ru-RU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и </a:t>
            </a:r>
            <a:r>
              <a:rPr lang="en-US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III</a:t>
            </a:r>
            <a:r>
              <a:rPr lang="ru-RU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группам здоровья.</a:t>
            </a:r>
            <a:endParaRPr lang="ru-RU" sz="2400" b="1" dirty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0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988840"/>
            <a:ext cx="8568952" cy="46085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Пять элементов модели формирования здорового образа жизни и профилактики неинфекционных заболеваний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4950" y="1716831"/>
            <a:ext cx="6912768" cy="5760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Формирование здорового образа жизни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4499" y="2132856"/>
            <a:ext cx="4295493" cy="2126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1 элемент модели</a:t>
            </a:r>
          </a:p>
          <a:p>
            <a:pPr algn="ctr"/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Информирование граждан о факторах риска и мотивирование к ЗОЖ</a:t>
            </a:r>
          </a:p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(СМИ, кино, телевидение, медицинские работники, общественные организации, работодатели, волонтеры)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69776" y="4943730"/>
            <a:ext cx="2894789" cy="11587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4 элемент модели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Диспансерное наблюдение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72200" y="4961017"/>
            <a:ext cx="2575355" cy="1132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5 элемент модели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Профилактика НИЗ в стационарах и санаториях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41334" y="2132856"/>
            <a:ext cx="4206221" cy="2154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2 элемент модели</a:t>
            </a:r>
          </a:p>
          <a:p>
            <a:pPr algn="ctr"/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Обеспечение условий для ЗОЖ</a:t>
            </a:r>
          </a:p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(Министерства, администрации регионов , городов, муниципалитеты, работодатели, общественные организации)</a:t>
            </a:r>
          </a:p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87567" y="4258981"/>
            <a:ext cx="8759988" cy="6939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Профилактика неинфекционных заболеваний в рамках  системы здравоохранения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4500" y="4952917"/>
            <a:ext cx="2639308" cy="11403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3 элемент модели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Диспансеризация и профилактические  осмотры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5496" y="6093296"/>
            <a:ext cx="9108504" cy="764704"/>
          </a:xfrm>
          <a:prstGeom prst="downArrow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Единая профилактическая среда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7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400" b="1" dirty="0">
              <a:latin typeface="Calibri" pitchFamily="34" charset="0"/>
            </a:endParaRPr>
          </a:p>
          <a:p>
            <a:pPr algn="ctr"/>
            <a:r>
              <a:rPr lang="ru-RU" sz="2400" b="1" dirty="0">
                <a:latin typeface="Calibri" pitchFamily="34" charset="0"/>
              </a:rPr>
              <a:t>Стратегии профилактики неинфекционных заболеваний в РФ</a:t>
            </a:r>
          </a:p>
          <a:p>
            <a:pPr algn="ctr"/>
            <a:r>
              <a:rPr lang="ru-RU" sz="2400" b="1" dirty="0">
                <a:latin typeface="Calibri" pitchFamily="34" charset="0"/>
              </a:rPr>
              <a:t>(на основе опыта программ</a:t>
            </a:r>
            <a:r>
              <a:rPr lang="en-US" sz="2400" b="1" dirty="0">
                <a:latin typeface="Calibri" pitchFamily="34" charset="0"/>
              </a:rPr>
              <a:t> CINDI, </a:t>
            </a:r>
            <a:r>
              <a:rPr lang="ru-RU" sz="2400" b="1" dirty="0">
                <a:latin typeface="Calibri" pitchFamily="34" charset="0"/>
              </a:rPr>
              <a:t>ТАСИС, рекомендаций ВОЗ)</a:t>
            </a:r>
          </a:p>
          <a:p>
            <a:pPr algn="ctr"/>
            <a:endParaRPr lang="ru-RU" sz="2000" dirty="0">
              <a:latin typeface="Calibri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143000"/>
          <a:ext cx="9144001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56"/>
                <a:gridCol w="3357586"/>
                <a:gridCol w="1214446"/>
                <a:gridCol w="1500198"/>
                <a:gridCol w="121441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Стратегии</a:t>
                      </a:r>
                      <a:endParaRPr lang="ru-RU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+mn-lt"/>
                        </a:rPr>
                        <a:t>Реализация</a:t>
                      </a:r>
                      <a:endParaRPr lang="ru-RU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+mn-lt"/>
                        </a:rPr>
                        <a:t>Целевая доля популяции, %</a:t>
                      </a:r>
                      <a:endParaRPr lang="ru-RU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+mn-lt"/>
                        </a:rPr>
                        <a:t>Вклад  в  снижение смертности, %</a:t>
                      </a:r>
                      <a:endParaRPr lang="ru-RU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+mn-lt"/>
                        </a:rPr>
                        <a:t>Доля в затратах, %</a:t>
                      </a:r>
                      <a:endParaRPr lang="ru-RU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  <a:defRPr/>
                      </a:pPr>
                      <a:r>
                        <a:rPr lang="ru-RU" sz="1600" b="1" dirty="0" smtClean="0">
                          <a:latin typeface="+mn-lt"/>
                          <a:cs typeface="Arial" charset="0"/>
                        </a:rPr>
                        <a:t>Популяционная</a:t>
                      </a:r>
                    </a:p>
                    <a:p>
                      <a:pPr marL="342900" indent="-342900">
                        <a:buFontTx/>
                        <a:buNone/>
                        <a:defRPr/>
                      </a:pPr>
                      <a:r>
                        <a:rPr lang="ru-RU" sz="1600" b="1" dirty="0" smtClean="0">
                          <a:latin typeface="+mn-lt"/>
                          <a:cs typeface="Arial" charset="0"/>
                        </a:rPr>
                        <a:t>(в т.ч. низкий и средний риск)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+mn-lt"/>
                        </a:rPr>
                        <a:t>- формирование здорового образа жизни на межведомственной основе (программы)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+mn-lt"/>
                        </a:rPr>
                        <a:t>100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+mn-lt"/>
                        </a:rPr>
                        <a:t>50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+mn-lt"/>
                        </a:rPr>
                        <a:t>10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+mn-lt"/>
                          <a:cs typeface="Arial" charset="0"/>
                        </a:rPr>
                        <a:t>Высокого риска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+mn-lt"/>
                        </a:rPr>
                        <a:t>(высокий и очень высокий риск</a:t>
                      </a:r>
                      <a:r>
                        <a:rPr lang="ru-RU" sz="1600" b="1" baseline="0" dirty="0" smtClean="0">
                          <a:latin typeface="+mn-lt"/>
                        </a:rPr>
                        <a:t> без доказанных НИЗ)</a:t>
                      </a:r>
                      <a:endParaRPr lang="ru-RU" sz="1600" dirty="0">
                        <a:latin typeface="+mn-lt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baseline="0" dirty="0" smtClean="0">
                          <a:latin typeface="+mn-lt"/>
                        </a:rPr>
                        <a:t>-совершенствование системы раннего выявления лиц с высоким риском и коррекции у них ФР (диспансеризация, профилактические осмотры)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+mn-lt"/>
                        </a:rPr>
                        <a:t>20-40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+mn-lt"/>
                        </a:rPr>
                        <a:t>20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+mn-lt"/>
                        </a:rPr>
                        <a:t>30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+mn-lt"/>
                          <a:cs typeface="Arial" charset="0"/>
                        </a:rPr>
                        <a:t>Вторичная профилактика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+mn-lt"/>
                        </a:rPr>
                        <a:t>(доказанные НИЗ)</a:t>
                      </a:r>
                    </a:p>
                    <a:p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600" b="1" dirty="0" smtClean="0">
                          <a:latin typeface="+mn-lt"/>
                        </a:rPr>
                        <a:t>обеспечение стандарта лечения</a:t>
                      </a:r>
                      <a:r>
                        <a:rPr lang="en-US" sz="1600" b="1" dirty="0" smtClean="0">
                          <a:latin typeface="+mn-lt"/>
                        </a:rPr>
                        <a:t> </a:t>
                      </a:r>
                      <a:r>
                        <a:rPr lang="ru-RU" sz="1600" b="1" baseline="0" dirty="0" smtClean="0">
                          <a:latin typeface="+mn-lt"/>
                        </a:rPr>
                        <a:t>(лекарства, интервенция, хирургия)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="1" baseline="0" dirty="0" smtClean="0">
                          <a:latin typeface="+mn-lt"/>
                        </a:rPr>
                        <a:t>обучение врачей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="1" baseline="0" dirty="0" smtClean="0">
                          <a:latin typeface="+mn-lt"/>
                        </a:rPr>
                        <a:t>повышение приверженности пациентов к лечению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="1" baseline="0" dirty="0" smtClean="0">
                          <a:latin typeface="+mn-lt"/>
                        </a:rPr>
                        <a:t>- коррекция ФР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600" b="1" dirty="0" smtClean="0">
                          <a:latin typeface="+mn-lt"/>
                        </a:rPr>
                        <a:t>20-30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600" b="1" dirty="0" smtClean="0">
                          <a:latin typeface="+mn-lt"/>
                        </a:rPr>
                        <a:t>30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600" b="1" dirty="0" smtClean="0">
                          <a:latin typeface="+mn-lt"/>
                        </a:rPr>
                        <a:t>60</a:t>
                      </a:r>
                      <a:endParaRPr lang="ru-RU" sz="1600" b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294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2637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Выводы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51520" y="908720"/>
            <a:ext cx="8640960" cy="5760640"/>
          </a:xfrm>
        </p:spPr>
        <p:txBody>
          <a:bodyPr/>
          <a:lstStyle/>
          <a:p>
            <a:r>
              <a:rPr lang="ru-RU" dirty="0" smtClean="0"/>
              <a:t>1.Низкая заинтересованность населения и медицинских работников в проведении профилактических мероприятий.</a:t>
            </a:r>
          </a:p>
          <a:p>
            <a:r>
              <a:rPr lang="ru-RU" dirty="0" smtClean="0"/>
              <a:t>2.Недостаточная укомплектованность кадрами и нерациональное, неэффективное использование кадров.</a:t>
            </a:r>
          </a:p>
          <a:p>
            <a:r>
              <a:rPr lang="ru-RU" dirty="0" smtClean="0"/>
              <a:t>3.Низкие темпы диспансеризации.</a:t>
            </a:r>
          </a:p>
          <a:p>
            <a:r>
              <a:rPr lang="ru-RU" dirty="0" smtClean="0"/>
              <a:t>4.Недостаточное использование выездных форм работы.</a:t>
            </a:r>
          </a:p>
          <a:p>
            <a:r>
              <a:rPr lang="ru-RU" dirty="0" smtClean="0"/>
              <a:t>5.Не соблюдение порядка диспансеризации.</a:t>
            </a:r>
          </a:p>
          <a:p>
            <a:r>
              <a:rPr lang="ru-RU" dirty="0" smtClean="0"/>
              <a:t>6.Дефекты в оформлении документации.</a:t>
            </a:r>
          </a:p>
          <a:p>
            <a:r>
              <a:rPr lang="ru-RU" dirty="0" smtClean="0"/>
              <a:t>7.Низкий процент охвата диспансерным наблюдением.</a:t>
            </a:r>
          </a:p>
          <a:p>
            <a:r>
              <a:rPr lang="ru-RU" dirty="0"/>
              <a:t>8</a:t>
            </a:r>
            <a:r>
              <a:rPr lang="ru-RU" dirty="0" smtClean="0"/>
              <a:t>.Имеем хороший потенциал в развитии профилактики </a:t>
            </a:r>
            <a:r>
              <a:rPr lang="ru-RU" smtClean="0"/>
              <a:t>НИЗ </a:t>
            </a:r>
            <a:r>
              <a:rPr lang="ru-RU" smtClean="0"/>
              <a:t>в </a:t>
            </a:r>
            <a:r>
              <a:rPr lang="ru-RU" dirty="0" smtClean="0"/>
              <a:t>формировании ЗОЖ.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639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Что необходимо сделать?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51520" y="1124744"/>
            <a:ext cx="8640960" cy="500173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1. Провести совещание (обучение) в своих ГМО со всеми медицинскими работниками участвующими в диспансеризации (диспансерного наблюдения), включая медицинских сестер, инструкторов школ.</a:t>
            </a:r>
          </a:p>
          <a:p>
            <a:r>
              <a:rPr lang="ru-RU" dirty="0" smtClean="0"/>
              <a:t>2.Пересмотреть организацию системы профилактики в ГМО, должностные обязанности медицинских работников.</a:t>
            </a:r>
          </a:p>
          <a:p>
            <a:r>
              <a:rPr lang="ru-RU" dirty="0" smtClean="0"/>
              <a:t>3.Активное направление на углубленное профилактическое консультирование (ЦЗ, Школы, КМП), контроль.</a:t>
            </a:r>
          </a:p>
          <a:p>
            <a:r>
              <a:rPr lang="ru-RU" dirty="0" smtClean="0"/>
              <a:t>4.Материальное стимулирование.</a:t>
            </a:r>
          </a:p>
          <a:p>
            <a:r>
              <a:rPr lang="ru-RU" dirty="0" smtClean="0"/>
              <a:t>5.Использовать эффективные меры по привлечению населения </a:t>
            </a:r>
            <a:r>
              <a:rPr lang="ru-RU" dirty="0" smtClean="0"/>
              <a:t>к </a:t>
            </a:r>
            <a:r>
              <a:rPr lang="ru-RU" dirty="0" smtClean="0"/>
              <a:t>диспансеризации.</a:t>
            </a:r>
          </a:p>
          <a:p>
            <a:r>
              <a:rPr lang="ru-RU" dirty="0" smtClean="0"/>
              <a:t>6.Конроль.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b="1" dirty="0">
                <a:solidFill>
                  <a:srgbClr val="C00000"/>
                </a:solidFill>
              </a:rPr>
              <a:t>Организация качественного и эффективного диспансерного наблюдения </a:t>
            </a:r>
            <a:endParaRPr lang="ru-RU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370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ChangeArrowheads="1"/>
          </p:cNvSpPr>
          <p:nvPr/>
        </p:nvSpPr>
        <p:spPr bwMode="auto">
          <a:xfrm>
            <a:off x="251520" y="260648"/>
            <a:ext cx="835292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«… </a:t>
            </a:r>
            <a:r>
              <a:rPr lang="ru-RU" altLang="ru-RU" sz="24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результатом нашей работы должна стать осознанная молодым поколением необходимость в здоровом образе жизни…»</a:t>
            </a:r>
            <a:r>
              <a:rPr lang="ru-RU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      </a:t>
            </a:r>
          </a:p>
          <a:p>
            <a:pPr algn="ctr"/>
            <a:r>
              <a:rPr lang="ru-RU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                      </a:t>
            </a:r>
          </a:p>
          <a:p>
            <a:pPr algn="ctr"/>
            <a:r>
              <a:rPr lang="ru-RU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                     </a:t>
            </a:r>
            <a:r>
              <a:rPr lang="ru-RU" altLang="ru-RU" sz="2400" b="1" dirty="0" err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В.В.Путин</a:t>
            </a:r>
            <a:endParaRPr lang="ru-RU" altLang="ru-RU" sz="2400" b="1" dirty="0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Объект 4"/>
          <p:cNvSpPr>
            <a:spLocks noGrp="1"/>
          </p:cNvSpPr>
          <p:nvPr>
            <p:ph sz="quarter" idx="4294967295"/>
          </p:nvPr>
        </p:nvSpPr>
        <p:spPr>
          <a:xfrm>
            <a:off x="755576" y="2183655"/>
            <a:ext cx="7639761" cy="34472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ГБУЗ Архангельской области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«Архангельский центр медицинской профилактики»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163025, г.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Архангельск, пр.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Ломоносова, 311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факс (8182) 27-63-50</a:t>
            </a:r>
          </a:p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www.zdorovie29.ru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31640" y="6093296"/>
            <a:ext cx="69127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БЛАГОДАРЮ ЗА ВНИМАНИЕ !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12201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836712"/>
            <a:ext cx="8928992" cy="5904656"/>
          </a:xfrm>
        </p:spPr>
        <p:txBody>
          <a:bodyPr>
            <a:no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ru-RU" sz="1700" b="1" dirty="0">
                <a:solidFill>
                  <a:srgbClr val="C00000"/>
                </a:solidFill>
              </a:rPr>
              <a:t>Указы Президента Российской Федерации </a:t>
            </a:r>
            <a:r>
              <a:rPr lang="ru-RU" sz="1700" b="1" dirty="0" smtClean="0">
                <a:solidFill>
                  <a:srgbClr val="C00000"/>
                </a:solidFill>
              </a:rPr>
              <a:t> «</a:t>
            </a:r>
            <a:r>
              <a:rPr lang="ru-RU" sz="1700" b="1" dirty="0">
                <a:solidFill>
                  <a:srgbClr val="C00000"/>
                </a:solidFill>
              </a:rPr>
              <a:t>О мерах по реализации демографической политики Российской Федерации» № 606 от 7.05.2012 </a:t>
            </a:r>
            <a:r>
              <a:rPr lang="ru-RU" sz="1700" b="1" dirty="0" smtClean="0">
                <a:solidFill>
                  <a:srgbClr val="C00000"/>
                </a:solidFill>
              </a:rPr>
              <a:t>«</a:t>
            </a:r>
            <a:r>
              <a:rPr lang="ru-RU" sz="1700" b="1" dirty="0">
                <a:solidFill>
                  <a:srgbClr val="C00000"/>
                </a:solidFill>
              </a:rPr>
              <a:t>О совершенствовании государственной политики в сфере здравоохранения» № 598 от </a:t>
            </a:r>
            <a:r>
              <a:rPr lang="ru-RU" sz="1700" b="1" dirty="0" smtClean="0">
                <a:solidFill>
                  <a:srgbClr val="C00000"/>
                </a:solidFill>
              </a:rPr>
              <a:t>7.05.2012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1700" b="1" dirty="0">
                <a:solidFill>
                  <a:srgbClr val="C00000"/>
                </a:solidFill>
              </a:rPr>
              <a:t>Федеральный закон от 21 ноября 2011 года № 323-ФЗ «Об основах охраны здоровья граждан в РФ</a:t>
            </a:r>
            <a:r>
              <a:rPr lang="ru-RU" sz="1700" b="1" dirty="0" smtClean="0">
                <a:solidFill>
                  <a:srgbClr val="C00000"/>
                </a:solidFill>
              </a:rPr>
              <a:t>»</a:t>
            </a:r>
            <a:endParaRPr lang="ru-RU" sz="1700" b="1" dirty="0">
              <a:solidFill>
                <a:srgbClr val="C0000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1700" b="1" dirty="0" smtClean="0">
                <a:solidFill>
                  <a:srgbClr val="C00000"/>
                </a:solidFill>
              </a:rPr>
              <a:t>Концепция </a:t>
            </a:r>
            <a:r>
              <a:rPr lang="ru-RU" sz="1700" b="1" dirty="0">
                <a:solidFill>
                  <a:srgbClr val="C00000"/>
                </a:solidFill>
              </a:rPr>
              <a:t>осуществления государственной политики противодействия </a:t>
            </a:r>
            <a:r>
              <a:rPr lang="ru-RU" sz="1700" b="1" dirty="0" smtClean="0">
                <a:solidFill>
                  <a:srgbClr val="C00000"/>
                </a:solidFill>
              </a:rPr>
              <a:t>потреблению табака </a:t>
            </a:r>
            <a:r>
              <a:rPr lang="ru-RU" sz="1700" b="1" dirty="0">
                <a:solidFill>
                  <a:srgbClr val="C00000"/>
                </a:solidFill>
              </a:rPr>
              <a:t>на 2010 – 2015 </a:t>
            </a:r>
            <a:r>
              <a:rPr lang="ru-RU" sz="1700" b="1" dirty="0" smtClean="0">
                <a:solidFill>
                  <a:srgbClr val="C00000"/>
                </a:solidFill>
              </a:rPr>
              <a:t>г.</a:t>
            </a:r>
            <a:endParaRPr lang="ru-RU" sz="1700" b="1" dirty="0">
              <a:solidFill>
                <a:srgbClr val="C0000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1700" b="1" dirty="0" smtClean="0">
                <a:solidFill>
                  <a:srgbClr val="C00000"/>
                </a:solidFill>
              </a:rPr>
              <a:t>ФЗ-15 </a:t>
            </a:r>
            <a:r>
              <a:rPr lang="ru-RU" sz="1700" b="1" dirty="0">
                <a:solidFill>
                  <a:srgbClr val="C00000"/>
                </a:solidFill>
              </a:rPr>
              <a:t>от 23.02.13 «Об охране здоровья граждан от воздействия окружающего </a:t>
            </a:r>
            <a:r>
              <a:rPr lang="ru-RU" sz="1700" b="1" dirty="0" smtClean="0">
                <a:solidFill>
                  <a:srgbClr val="C00000"/>
                </a:solidFill>
              </a:rPr>
              <a:t>табачного дыма </a:t>
            </a:r>
            <a:r>
              <a:rPr lang="ru-RU" sz="1700" b="1" dirty="0">
                <a:solidFill>
                  <a:srgbClr val="C00000"/>
                </a:solidFill>
              </a:rPr>
              <a:t>и последствий потребления табака»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700" b="1" dirty="0" smtClean="0">
                <a:solidFill>
                  <a:schemeClr val="tx1"/>
                </a:solidFill>
              </a:rPr>
              <a:t>Концепция </a:t>
            </a:r>
            <a:r>
              <a:rPr lang="ru-RU" sz="1700" b="1" dirty="0">
                <a:solidFill>
                  <a:schemeClr val="tx1"/>
                </a:solidFill>
              </a:rPr>
              <a:t>государственной политики по снижению масштабов </a:t>
            </a:r>
            <a:r>
              <a:rPr lang="ru-RU" sz="1700" b="1" dirty="0" smtClean="0">
                <a:solidFill>
                  <a:schemeClr val="tx1"/>
                </a:solidFill>
              </a:rPr>
              <a:t>злоупотребления алкоголем </a:t>
            </a:r>
            <a:r>
              <a:rPr lang="ru-RU" sz="1700" b="1" dirty="0">
                <a:solidFill>
                  <a:schemeClr val="tx1"/>
                </a:solidFill>
              </a:rPr>
              <a:t>и профилактике алкоголизма среди населения Российской Федерации на </a:t>
            </a:r>
            <a:r>
              <a:rPr lang="ru-RU" sz="1700" b="1" dirty="0" smtClean="0">
                <a:solidFill>
                  <a:schemeClr val="tx1"/>
                </a:solidFill>
              </a:rPr>
              <a:t>период до </a:t>
            </a:r>
            <a:r>
              <a:rPr lang="ru-RU" sz="1700" b="1" dirty="0">
                <a:solidFill>
                  <a:schemeClr val="tx1"/>
                </a:solidFill>
              </a:rPr>
              <a:t>2020 </a:t>
            </a:r>
            <a:r>
              <a:rPr lang="ru-RU" sz="1700" b="1" dirty="0" smtClean="0">
                <a:solidFill>
                  <a:schemeClr val="tx1"/>
                </a:solidFill>
              </a:rPr>
              <a:t>года.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700" b="1" dirty="0">
                <a:solidFill>
                  <a:schemeClr val="tx1"/>
                </a:solidFill>
              </a:rPr>
              <a:t>Стратегия государственной антинаркотической политики РФ до 2020 </a:t>
            </a:r>
            <a:r>
              <a:rPr lang="ru-RU" sz="1700" b="1" dirty="0" smtClean="0">
                <a:solidFill>
                  <a:schemeClr val="tx1"/>
                </a:solidFill>
              </a:rPr>
              <a:t>года.</a:t>
            </a:r>
            <a:endParaRPr lang="ru-RU" sz="1700" b="1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1700" b="1" dirty="0" smtClean="0">
                <a:solidFill>
                  <a:schemeClr val="tx1"/>
                </a:solidFill>
              </a:rPr>
              <a:t>План </a:t>
            </a:r>
            <a:r>
              <a:rPr lang="ru-RU" sz="1700" b="1" dirty="0">
                <a:solidFill>
                  <a:schemeClr val="tx1"/>
                </a:solidFill>
              </a:rPr>
              <a:t>мероприятий по созданию государственной системы профилактики </a:t>
            </a:r>
            <a:r>
              <a:rPr lang="ru-RU" sz="1700" b="1" dirty="0" smtClean="0">
                <a:solidFill>
                  <a:schemeClr val="tx1"/>
                </a:solidFill>
              </a:rPr>
              <a:t>немедицинского потребления </a:t>
            </a:r>
            <a:r>
              <a:rPr lang="ru-RU" sz="1700" b="1" dirty="0">
                <a:solidFill>
                  <a:schemeClr val="tx1"/>
                </a:solidFill>
              </a:rPr>
              <a:t>наркотиков и совершенствованию системы наркологической </a:t>
            </a:r>
            <a:r>
              <a:rPr lang="ru-RU" sz="1700" b="1" dirty="0" smtClean="0">
                <a:solidFill>
                  <a:schemeClr val="tx1"/>
                </a:solidFill>
              </a:rPr>
              <a:t>медицинской помощи </a:t>
            </a:r>
            <a:r>
              <a:rPr lang="ru-RU" sz="1700" b="1" dirty="0">
                <a:solidFill>
                  <a:schemeClr val="tx1"/>
                </a:solidFill>
              </a:rPr>
              <a:t>и реабилитации больных наркоманией на 2012 - 2020 </a:t>
            </a:r>
            <a:r>
              <a:rPr lang="ru-RU" sz="1700" b="1" dirty="0" smtClean="0">
                <a:solidFill>
                  <a:schemeClr val="tx1"/>
                </a:solidFill>
              </a:rPr>
              <a:t>годы.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700" b="1" dirty="0">
                <a:solidFill>
                  <a:schemeClr val="tx1"/>
                </a:solidFill>
              </a:rPr>
              <a:t>Национальная стратегия действий в интересах детей на 2012 – 2017 годы и </a:t>
            </a:r>
            <a:r>
              <a:rPr lang="ru-RU" sz="1700" b="1" dirty="0" smtClean="0">
                <a:solidFill>
                  <a:schemeClr val="tx1"/>
                </a:solidFill>
              </a:rPr>
              <a:t>План первоочередных </a:t>
            </a:r>
            <a:r>
              <a:rPr lang="ru-RU" sz="1700" b="1" dirty="0">
                <a:solidFill>
                  <a:schemeClr val="tx1"/>
                </a:solidFill>
              </a:rPr>
              <a:t>мероприятий по ее реализации до 2014 </a:t>
            </a:r>
            <a:r>
              <a:rPr lang="ru-RU" sz="1700" b="1" dirty="0" smtClean="0">
                <a:solidFill>
                  <a:schemeClr val="tx1"/>
                </a:solidFill>
              </a:rPr>
              <a:t>года.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700" b="1" dirty="0">
                <a:solidFill>
                  <a:schemeClr val="tx1"/>
                </a:solidFill>
              </a:rPr>
              <a:t>Основы государственной политики Российской Федерации в области здорового </a:t>
            </a:r>
            <a:r>
              <a:rPr lang="ru-RU" sz="1700" b="1" dirty="0" smtClean="0">
                <a:solidFill>
                  <a:schemeClr val="tx1"/>
                </a:solidFill>
              </a:rPr>
              <a:t>питания  населения </a:t>
            </a:r>
            <a:r>
              <a:rPr lang="ru-RU" sz="1700" b="1" dirty="0">
                <a:solidFill>
                  <a:schemeClr val="tx1"/>
                </a:solidFill>
              </a:rPr>
              <a:t>на период до 2020 года и план мероприятий по ее </a:t>
            </a:r>
            <a:r>
              <a:rPr lang="ru-RU" sz="1700" b="1" dirty="0" smtClean="0">
                <a:solidFill>
                  <a:schemeClr val="tx1"/>
                </a:solidFill>
              </a:rPr>
              <a:t>реализации.</a:t>
            </a:r>
            <a:endParaRPr lang="ru-RU" sz="17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Нормативно правовые акты на федеральном уровне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56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692696"/>
            <a:ext cx="8723312" cy="648072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b="1" dirty="0" smtClean="0">
                <a:solidFill>
                  <a:schemeClr val="tx1"/>
                </a:solidFill>
              </a:rPr>
              <a:t>12. Комплекс </a:t>
            </a:r>
            <a:r>
              <a:rPr lang="ru-RU" b="1" dirty="0">
                <a:solidFill>
                  <a:schemeClr val="tx1"/>
                </a:solidFill>
              </a:rPr>
              <a:t>мероприятий, направленных на сохранение здоровья работников на производстве на 2012 - 2015 годы.</a:t>
            </a:r>
          </a:p>
          <a:p>
            <a:pPr marL="0" lvl="0" indent="0" algn="just">
              <a:lnSpc>
                <a:spcPct val="120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</a:rPr>
              <a:t>13. Приказ </a:t>
            </a:r>
            <a:r>
              <a:rPr lang="ru-RU" b="1" dirty="0">
                <a:solidFill>
                  <a:srgbClr val="C00000"/>
                </a:solidFill>
              </a:rPr>
              <a:t>Минздрава России от 03.12.2012г., № 1006н «Об утверждении порядка проведения диспансеризации определенных групп взрослого населения»</a:t>
            </a:r>
          </a:p>
          <a:p>
            <a:pPr marL="0" lvl="0" indent="0" algn="just">
              <a:lnSpc>
                <a:spcPct val="120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</a:rPr>
              <a:t>14. Приказ </a:t>
            </a:r>
            <a:r>
              <a:rPr lang="ru-RU" b="1" dirty="0">
                <a:solidFill>
                  <a:srgbClr val="C00000"/>
                </a:solidFill>
              </a:rPr>
              <a:t>Минздрава России от 06.12.2012г., № 1011н «Об утверждении порядка проведения профилактического медицинского осмотра»</a:t>
            </a:r>
          </a:p>
          <a:p>
            <a:pPr marL="0" lvl="0" indent="0" algn="just">
              <a:lnSpc>
                <a:spcPct val="120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</a:rPr>
              <a:t>15.Приказ </a:t>
            </a:r>
            <a:r>
              <a:rPr lang="ru-RU" b="1" dirty="0">
                <a:solidFill>
                  <a:srgbClr val="C00000"/>
                </a:solidFill>
              </a:rPr>
              <a:t>Минздрава России от 21.12.2012 N 1344н "Об утверждении Порядка проведения диспансерного наблюдения"</a:t>
            </a:r>
          </a:p>
          <a:p>
            <a:pPr marL="0" lvl="0" indent="0" algn="just">
              <a:lnSpc>
                <a:spcPct val="120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</a:rPr>
              <a:t>16. Приказ </a:t>
            </a:r>
            <a:r>
              <a:rPr lang="ru-RU" b="1" dirty="0">
                <a:solidFill>
                  <a:srgbClr val="C00000"/>
                </a:solidFill>
              </a:rPr>
              <a:t>МЗ и СР РФ от 15 мая 2012 г. N 543н «Об утверждения положения об организации оказания первичной медико-санитарной помощи взрослому населению»</a:t>
            </a:r>
          </a:p>
          <a:p>
            <a:pPr marL="0" lvl="0" indent="0" algn="just">
              <a:lnSpc>
                <a:spcPct val="120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</a:rPr>
              <a:t>17.Методические </a:t>
            </a:r>
            <a:r>
              <a:rPr lang="ru-RU" b="1" dirty="0">
                <a:solidFill>
                  <a:srgbClr val="C00000"/>
                </a:solidFill>
              </a:rPr>
              <a:t>рекомендации МЗ и СР РФ </a:t>
            </a:r>
            <a:r>
              <a:rPr lang="ru-RU" b="1" dirty="0" smtClean="0">
                <a:solidFill>
                  <a:srgbClr val="C00000"/>
                </a:solidFill>
              </a:rPr>
              <a:t>«Оказание медицинской помощи населению по профилактике и отказу от курения» (</a:t>
            </a:r>
            <a:r>
              <a:rPr lang="ru-RU" b="1" dirty="0">
                <a:solidFill>
                  <a:srgbClr val="C00000"/>
                </a:solidFill>
              </a:rPr>
              <a:t>Письмо МЗ и СР РФ №14-3/10/1-2817 от 5 мая 2012 г.)</a:t>
            </a:r>
          </a:p>
          <a:p>
            <a:pPr marL="0" lvl="0" indent="0" algn="just">
              <a:lnSpc>
                <a:spcPct val="120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</a:rPr>
              <a:t>18.Приказ </a:t>
            </a:r>
            <a:r>
              <a:rPr lang="ru-RU" b="1" dirty="0" err="1">
                <a:solidFill>
                  <a:srgbClr val="C00000"/>
                </a:solidFill>
              </a:rPr>
              <a:t>Минздравсоцразвития</a:t>
            </a:r>
            <a:r>
              <a:rPr lang="ru-RU" b="1" dirty="0">
                <a:solidFill>
                  <a:srgbClr val="C00000"/>
                </a:solidFill>
              </a:rPr>
              <a:t> РФ от 19.08.2009 N 597н "Об организации деятельности центров здоровья по формированию здорового образа жизни у граждан Российской Федерации, включая сокращение потребления алкоголя и табака" (С изменениями Приказов Министерства здравоохранения и социального развития РФ N 430н от 8 июня 2010 г., №328н от 19 апреля 2011 г., № 1074н  от 26 сентября 2011 г.)</a:t>
            </a:r>
          </a:p>
          <a:p>
            <a:pPr marL="0" lvl="0" indent="0" algn="just">
              <a:lnSpc>
                <a:spcPct val="120000"/>
              </a:lnSpc>
              <a:buNone/>
            </a:pPr>
            <a:r>
              <a:rPr lang="ru-RU" b="1" dirty="0" smtClean="0">
                <a:solidFill>
                  <a:schemeClr val="tx1"/>
                </a:solidFill>
              </a:rPr>
              <a:t>19.Приказ </a:t>
            </a:r>
            <a:r>
              <a:rPr lang="ru-RU" b="1" dirty="0" err="1">
                <a:solidFill>
                  <a:schemeClr val="tx1"/>
                </a:solidFill>
              </a:rPr>
              <a:t>Минздравсоцразвития</a:t>
            </a:r>
            <a:r>
              <a:rPr lang="ru-RU" b="1" dirty="0">
                <a:solidFill>
                  <a:schemeClr val="tx1"/>
                </a:solidFill>
              </a:rPr>
              <a:t> России №152н от 16 марта 2010 г. «О мерах, направленных на формирование здорового образа жизни у граждан Российской Федерации, включая сокращение потребления алкоголя и табака»</a:t>
            </a:r>
          </a:p>
          <a:p>
            <a:pPr marL="0" lvl="0" indent="0" algn="just">
              <a:lnSpc>
                <a:spcPct val="120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</a:rPr>
              <a:t>20.Приказ </a:t>
            </a:r>
            <a:r>
              <a:rPr lang="ru-RU" b="1" dirty="0">
                <a:solidFill>
                  <a:srgbClr val="C00000"/>
                </a:solidFill>
              </a:rPr>
              <a:t>Минздрава России от 23.09.2003 N° 455 «О совершенствовании деятельности органов и учреждений здравоохранения по профилактике заболеваний в Российской Федерации»</a:t>
            </a:r>
          </a:p>
          <a:p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467544" y="188640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b="1" smtClean="0">
                <a:solidFill>
                  <a:schemeClr val="tx2">
                    <a:lumMod val="50000"/>
                  </a:schemeClr>
                </a:solidFill>
              </a:rPr>
              <a:t>Нормативно правовые акты на федеральном уровне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23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908720"/>
            <a:ext cx="8892481" cy="6048672"/>
          </a:xfrm>
        </p:spPr>
        <p:txBody>
          <a:bodyPr>
            <a:normAutofit fontScale="62500" lnSpcReduction="20000"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Областной закон от 18 марта 2013 года № 629-38-ОЗ «О реализации государственных полномочий Архангельской области в сфере охраны здоровья граждан»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«Стратегия Архангельской области по защите населения от последствий потребления табака на 2012-2020 годы», утвержденная постановлением Архангельского областного Собрания депутатов от 17.11.2012 № 1596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</a:rPr>
              <a:t>Государственная  программа Архангельской области «Развитие здравоохранения Архангельской области (2013 – 2020 годы)», утверждена постановлением Правительства Архангельской области от 12 октября 2012 года № 462-пп (с изменениями, последние изменения в постановлении Правительства Архангельской области от 08.04. 2014 г. № 138-пп «О внесении изменений в государственную программу Архангельской области «Развитие здравоохранения Архангельской области (2013 – 2020 годы</a:t>
            </a:r>
            <a:r>
              <a:rPr lang="ru-RU" b="1" dirty="0" smtClean="0">
                <a:solidFill>
                  <a:schemeClr val="tx1"/>
                </a:solidFill>
              </a:rPr>
              <a:t>)»).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Постановление правительства Архангельской области от 09 июля 2013 г. № 299-пп «Об утверждении плана реализации мероприятий по защите населения Архангельской области от последствий потребления табака на 2013 – 2020 годы»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Областной закон от 22 апреля 2013 года №657-39-ОЗ «О профилактике алкоголизма, наркомании и токсикомании в Архангельской области«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Распоряжение МЗ АО от 12 марта </a:t>
            </a:r>
            <a:r>
              <a:rPr lang="ru-RU" b="1" dirty="0">
                <a:solidFill>
                  <a:schemeClr val="tx1"/>
                </a:solidFill>
              </a:rPr>
              <a:t>2013 года «Об организации проведения диспансеризации и </a:t>
            </a:r>
            <a:r>
              <a:rPr lang="ru-RU" b="1" dirty="0" smtClean="0">
                <a:solidFill>
                  <a:schemeClr val="tx1"/>
                </a:solidFill>
              </a:rPr>
              <a:t>профилактических медицинских </a:t>
            </a:r>
            <a:r>
              <a:rPr lang="ru-RU" b="1" dirty="0">
                <a:solidFill>
                  <a:schemeClr val="tx1"/>
                </a:solidFill>
              </a:rPr>
              <a:t>осмотров взрослого населения Архангельской </a:t>
            </a:r>
            <a:r>
              <a:rPr lang="ru-RU" b="1" dirty="0" smtClean="0">
                <a:solidFill>
                  <a:schemeClr val="tx1"/>
                </a:solidFill>
              </a:rPr>
              <a:t>области»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>
                <a:solidFill>
                  <a:schemeClr val="tx1"/>
                </a:solidFill>
                <a:hlinkClick r:id="rId2"/>
              </a:rPr>
              <a:t>Распоряжение </a:t>
            </a:r>
            <a:r>
              <a:rPr lang="ru-RU" sz="2200" dirty="0">
                <a:solidFill>
                  <a:schemeClr val="tx1"/>
                </a:solidFill>
                <a:hlinkClick r:id="rId2"/>
              </a:rPr>
              <a:t>от 25 марта 2013 года №179-рд "О внесении изменений в распоряжение министерства здравоохранения Архангельской области от 12 марта 2013 года №128-рд"</a:t>
            </a:r>
            <a:endParaRPr lang="ru-RU" sz="22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200" dirty="0">
                <a:solidFill>
                  <a:schemeClr val="tx1"/>
                </a:solidFill>
                <a:hlinkClick r:id="rId3"/>
              </a:rPr>
              <a:t>Распоряжение от 23 июля 2013 года №423-рд "О внесении изменений в распоряжение министерства здравоохранения Архангельской области от 12 марта 2013 года №128-рд</a:t>
            </a:r>
            <a:r>
              <a:rPr lang="ru-RU" sz="2200" dirty="0" smtClean="0">
                <a:solidFill>
                  <a:schemeClr val="tx1"/>
                </a:solidFill>
                <a:hlinkClick r:id="rId3"/>
              </a:rPr>
              <a:t>"</a:t>
            </a:r>
            <a:endParaRPr lang="ru-RU" sz="2200" b="1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Распоряжение МЗ и СР АО «Об организации Школ здорового образа жизни в муниципальных образованиях АО» (№ 214-рд от 07.04.2010)</a:t>
            </a:r>
            <a:endParaRPr lang="ru-RU" b="1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Распоряжение </a:t>
            </a:r>
            <a:r>
              <a:rPr lang="ru-RU" b="1" dirty="0">
                <a:solidFill>
                  <a:schemeClr val="tx1"/>
                </a:solidFill>
              </a:rPr>
              <a:t>департамента здравоохранения Архангельской области </a:t>
            </a:r>
            <a:r>
              <a:rPr lang="ru-RU" b="1" dirty="0" smtClean="0">
                <a:solidFill>
                  <a:schemeClr val="tx1"/>
                </a:solidFill>
              </a:rPr>
              <a:t>от </a:t>
            </a:r>
            <a:r>
              <a:rPr lang="ru-RU" b="1" dirty="0">
                <a:solidFill>
                  <a:schemeClr val="tx1"/>
                </a:solidFill>
              </a:rPr>
              <a:t>12.08.2009 г. № 113-ро «О мерах по реализации мероприятий, направленных на формирование здорового образа жизни у населения Архангельской области»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</a:rPr>
              <a:t>Приказ департамента здравоохранения администрации Архангельской области от 07.04.2006 г. № 59-0 «Об отделении (кабинете) медицинской профилактики»</a:t>
            </a:r>
          </a:p>
          <a:p>
            <a:pPr marL="457200" lvl="0" indent="-457200">
              <a:buFont typeface="+mj-lt"/>
              <a:buAutoNum type="arabicPeriod"/>
            </a:pPr>
            <a:endParaRPr lang="ru-RU" b="1" dirty="0" smtClean="0">
              <a:solidFill>
                <a:schemeClr val="tx1"/>
              </a:solidFill>
            </a:endParaRPr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24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Нормативно правовые акты на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местном уровне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3860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372200" y="1019568"/>
            <a:ext cx="2456788" cy="75324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Социальные детерминанты здоровья</a:t>
            </a:r>
            <a:endParaRPr lang="ru-RU" sz="3600" dirty="0"/>
          </a:p>
        </p:txBody>
      </p:sp>
      <p:pic>
        <p:nvPicPr>
          <p:cNvPr id="4" name="Picture 7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435" y="4839884"/>
            <a:ext cx="2685705" cy="2303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444" y="692695"/>
            <a:ext cx="4295493" cy="2019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1 элемент модели</a:t>
            </a:r>
          </a:p>
          <a:p>
            <a:pPr algn="ctr"/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Информирование граждан о факторах риска и мотивирование к ЗОЖ</a:t>
            </a:r>
          </a:p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(СМИ, кино, телевидение, медицинские работники, общественные организации, работодатели, волонтеры)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36358" y="681278"/>
            <a:ext cx="4206221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2 элемент модели</a:t>
            </a:r>
          </a:p>
          <a:p>
            <a:pPr algn="ctr"/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Обеспечение условий для ЗОЖ</a:t>
            </a:r>
          </a:p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(Министерства, администрации регионов , городов, муниципалитеты, работодатели, общественные организации)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0"/>
            <a:ext cx="8640960" cy="11079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Что можно сделать для формирования здорового образа жизни на местном уровне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(1 и 2 элементы модели)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444" y="2712631"/>
            <a:ext cx="9113556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600" dirty="0"/>
              <a:t>Информирование и мотивирование к ведению </a:t>
            </a:r>
            <a:r>
              <a:rPr lang="ru-RU" sz="1600" dirty="0" smtClean="0"/>
              <a:t>ЗОЖ (СМИ</a:t>
            </a:r>
            <a:r>
              <a:rPr lang="ru-RU" sz="1600" dirty="0"/>
              <a:t>, культура, образование и т.д.)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" y="3086027"/>
            <a:ext cx="9142578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600" dirty="0"/>
              <a:t>Борьба с курением и злоупотреблением алкоголя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0444" y="3454890"/>
            <a:ext cx="9112135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600" dirty="0"/>
              <a:t>Доступность здоровой пищи (магазины, детские сады, школы, трудовые </a:t>
            </a:r>
            <a:r>
              <a:rPr lang="ru-RU" sz="1600" dirty="0" smtClean="0"/>
              <a:t>коллективы)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0444" y="3824222"/>
            <a:ext cx="9113557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600" dirty="0"/>
              <a:t>Условия для физической активности (парки, велосипедные дорожки, ФОК, стадионы, </a:t>
            </a:r>
            <a:r>
              <a:rPr lang="ru-RU" sz="1600" dirty="0" smtClean="0"/>
              <a:t>бассейны)</a:t>
            </a:r>
            <a:endParaRPr lang="ru-RU" sz="1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-1" y="4501330"/>
            <a:ext cx="9142579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600" dirty="0"/>
              <a:t>Благоприятная экология (воздух, вода, почва, чистые города)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0444" y="4162776"/>
            <a:ext cx="9142578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600" dirty="0"/>
              <a:t>Жилищно-бытовые условия (градостроительная политика, своевременный ремонт)</a:t>
            </a:r>
          </a:p>
        </p:txBody>
      </p:sp>
    </p:spTree>
    <p:extLst>
      <p:ext uri="{BB962C8B-B14F-4D97-AF65-F5344CB8AC3E}">
        <p14:creationId xmlns:p14="http://schemas.microsoft.com/office/powerpoint/2010/main" val="109264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трелка вниз 18"/>
          <p:cNvSpPr/>
          <p:nvPr/>
        </p:nvSpPr>
        <p:spPr>
          <a:xfrm>
            <a:off x="8137972" y="4149080"/>
            <a:ext cx="310984" cy="1435433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6594449" y="4149080"/>
            <a:ext cx="310984" cy="144016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5009875" y="4149080"/>
            <a:ext cx="310984" cy="1435433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3563888" y="4149080"/>
            <a:ext cx="335512" cy="144016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2022679" y="4149080"/>
            <a:ext cx="310984" cy="146894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Как обеспечить межведомственное взаимодействие </a:t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(первый и второй элементы модели)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0596" y="1628800"/>
            <a:ext cx="8136904" cy="576064"/>
          </a:xfrm>
          <a:prstGeom prst="rect">
            <a:avLst/>
          </a:prstGeom>
          <a:solidFill>
            <a:srgbClr val="E5F648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Комиссия по охране здоровья граждан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863531"/>
            <a:ext cx="1224136" cy="1285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ОИВ в области печати, СМИ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96768" y="2863531"/>
            <a:ext cx="1362806" cy="1285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ОИВ в области  образования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2863531"/>
            <a:ext cx="1186734" cy="1285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ОИВ в области ФК и спорта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6560" y="2286589"/>
            <a:ext cx="8784976" cy="576064"/>
          </a:xfrm>
          <a:prstGeom prst="rect">
            <a:avLst/>
          </a:prstGeom>
          <a:solidFill>
            <a:srgbClr val="A8DF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Программы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59832" y="2862653"/>
            <a:ext cx="1368152" cy="12864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ОИВ в области культуры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645392" y="2867380"/>
            <a:ext cx="1296144" cy="1281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ОИВ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промышлторговли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85027" y="2867380"/>
            <a:ext cx="1529828" cy="1281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ОИВ по делам молодежи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480596" y="4149080"/>
            <a:ext cx="310984" cy="144016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6560" y="4434748"/>
            <a:ext cx="8784976" cy="864096"/>
          </a:xfrm>
          <a:prstGeom prst="rect">
            <a:avLst/>
          </a:prstGeom>
          <a:solidFill>
            <a:srgbClr val="F99DBE"/>
          </a:solidFill>
          <a:ln>
            <a:solidFill>
              <a:srgbClr val="F99D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Выделение, корректировка и дополнение мероприятий, связанных с мотивированием населения к ЗОЖ и обеспечением условий для ЗОЖ («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з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дравоохранные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» мероприятия)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5589240"/>
            <a:ext cx="91440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Комплексный  план  формирования  ЗОЖ и профилактики НИЗ  («дорожная карта»)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Выноска со стрелкой вверх 13"/>
          <p:cNvSpPr/>
          <p:nvPr/>
        </p:nvSpPr>
        <p:spPr>
          <a:xfrm>
            <a:off x="1343992" y="5949280"/>
            <a:ext cx="6796696" cy="90872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Министерство здравоохранения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Центр медицинской профилактики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14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368722" y="1052736"/>
            <a:ext cx="8595766" cy="6048672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813722"/>
              </a:avLst>
            </a:prstTxWarp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Закон «О реализации государственных полномочий Архангельской области в сфере охраны здоровья граждан в Российской Федерации» </a:t>
            </a:r>
          </a:p>
        </p:txBody>
      </p:sp>
      <p:sp>
        <p:nvSpPr>
          <p:cNvPr id="26627" name="Заголовок 7"/>
          <p:cNvSpPr>
            <a:spLocks noGrp="1"/>
          </p:cNvSpPr>
          <p:nvPr>
            <p:ph type="title"/>
          </p:nvPr>
        </p:nvSpPr>
        <p:spPr bwMode="auto">
          <a:xfrm>
            <a:off x="414338" y="34924"/>
            <a:ext cx="8229600" cy="945803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altLang="ru-RU" sz="1800" dirty="0" smtClean="0">
                <a:solidFill>
                  <a:schemeClr val="tx1"/>
                </a:solidFill>
              </a:rPr>
              <a:t>Межведомственное взаимодействие в области охраны здоровья граждан </a:t>
            </a:r>
            <a:br>
              <a:rPr lang="ru-RU" altLang="ru-RU" sz="1800" dirty="0" smtClean="0">
                <a:solidFill>
                  <a:schemeClr val="tx1"/>
                </a:solidFill>
              </a:rPr>
            </a:br>
            <a:r>
              <a:rPr lang="ru-RU" altLang="ru-RU" sz="1800" dirty="0" smtClean="0">
                <a:solidFill>
                  <a:schemeClr val="tx1"/>
                </a:solidFill>
              </a:rPr>
              <a:t>в Архангельской области</a:t>
            </a:r>
          </a:p>
        </p:txBody>
      </p:sp>
      <p:sp>
        <p:nvSpPr>
          <p:cNvPr id="7" name="Хорда 6"/>
          <p:cNvSpPr/>
          <p:nvPr/>
        </p:nvSpPr>
        <p:spPr>
          <a:xfrm>
            <a:off x="506413" y="1206500"/>
            <a:ext cx="8131175" cy="8131175"/>
          </a:xfrm>
          <a:prstGeom prst="chord">
            <a:avLst>
              <a:gd name="adj1" fmla="val 10226808"/>
              <a:gd name="adj2" fmla="val 581696"/>
            </a:avLst>
          </a:prstGeom>
          <a:gradFill flip="none" rotWithShape="1">
            <a:gsLst>
              <a:gs pos="0">
                <a:schemeClr val="bg2"/>
              </a:gs>
              <a:gs pos="50000">
                <a:schemeClr val="bg2">
                  <a:alpha val="64000"/>
                </a:schemeClr>
              </a:gs>
              <a:gs pos="100000">
                <a:schemeClr val="bg2"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9" name="Хорда 8"/>
          <p:cNvSpPr/>
          <p:nvPr/>
        </p:nvSpPr>
        <p:spPr>
          <a:xfrm>
            <a:off x="1466063" y="2324570"/>
            <a:ext cx="6211874" cy="6211874"/>
          </a:xfrm>
          <a:prstGeom prst="chord">
            <a:avLst>
              <a:gd name="adj1" fmla="val 10226808"/>
              <a:gd name="adj2" fmla="val 581696"/>
            </a:avLst>
          </a:prstGeom>
          <a:gradFill flip="none" rotWithShape="1">
            <a:gsLst>
              <a:gs pos="0">
                <a:schemeClr val="bg2"/>
              </a:gs>
              <a:gs pos="50000">
                <a:schemeClr val="bg2">
                  <a:alpha val="64000"/>
                </a:schemeClr>
              </a:gs>
              <a:gs pos="100000">
                <a:schemeClr val="bg2"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90000"/>
              </a:schemeClr>
            </a:solidFill>
          </a:ln>
          <a:effectLst>
            <a:glow rad="279400">
              <a:schemeClr val="bg1">
                <a:alpha val="7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>
              <a:solidFill>
                <a:prstClr val="white"/>
              </a:solidFill>
            </a:endParaRPr>
          </a:p>
        </p:txBody>
      </p:sp>
      <p:sp>
        <p:nvSpPr>
          <p:cNvPr id="10" name="Хорда 9"/>
          <p:cNvSpPr/>
          <p:nvPr/>
        </p:nvSpPr>
        <p:spPr>
          <a:xfrm>
            <a:off x="2206651" y="3201184"/>
            <a:ext cx="4730698" cy="4730698"/>
          </a:xfrm>
          <a:prstGeom prst="chord">
            <a:avLst>
              <a:gd name="adj1" fmla="val 10226808"/>
              <a:gd name="adj2" fmla="val 581696"/>
            </a:avLst>
          </a:prstGeom>
          <a:gradFill flip="none" rotWithShape="1">
            <a:gsLst>
              <a:gs pos="0">
                <a:schemeClr val="bg2"/>
              </a:gs>
              <a:gs pos="50000">
                <a:schemeClr val="bg2">
                  <a:alpha val="64000"/>
                </a:schemeClr>
              </a:gs>
              <a:gs pos="100000">
                <a:schemeClr val="bg2"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90000"/>
              </a:schemeClr>
            </a:solidFill>
          </a:ln>
          <a:effectLst>
            <a:glow rad="279400">
              <a:schemeClr val="bg1">
                <a:alpha val="7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1" name="Хорда 10"/>
          <p:cNvSpPr/>
          <p:nvPr/>
        </p:nvSpPr>
        <p:spPr>
          <a:xfrm>
            <a:off x="3126377" y="4147037"/>
            <a:ext cx="2891246" cy="2891246"/>
          </a:xfrm>
          <a:prstGeom prst="chord">
            <a:avLst>
              <a:gd name="adj1" fmla="val 10226808"/>
              <a:gd name="adj2" fmla="val 581696"/>
            </a:avLst>
          </a:prstGeom>
          <a:gradFill flip="none" rotWithShape="1">
            <a:gsLst>
              <a:gs pos="0">
                <a:schemeClr val="bg2"/>
              </a:gs>
              <a:gs pos="50000">
                <a:schemeClr val="bg2">
                  <a:alpha val="64000"/>
                </a:schemeClr>
              </a:gs>
              <a:gs pos="100000">
                <a:schemeClr val="bg2"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 w="6350">
            <a:solidFill>
              <a:schemeClr val="bg2">
                <a:lumMod val="90000"/>
              </a:schemeClr>
            </a:solidFill>
          </a:ln>
          <a:effectLst>
            <a:glow rad="279400">
              <a:schemeClr val="bg1">
                <a:alpha val="7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16181" y="2712342"/>
            <a:ext cx="4911636" cy="3522284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807212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Calibri"/>
              </a:rPr>
              <a:t>Межведомственная комиссия по вопросам охраны здоровья граждан Архангельской области</a:t>
            </a:r>
            <a:endParaRPr lang="ru-RU" sz="1800" b="1" spc="300" dirty="0">
              <a:solidFill>
                <a:srgbClr val="738AC8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55815" y="3142947"/>
            <a:ext cx="4232368" cy="3035160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spc="300" dirty="0">
                <a:solidFill>
                  <a:srgbClr val="7FD13B">
                    <a:lumMod val="50000"/>
                  </a:srgbClr>
                </a:solidFill>
                <a:latin typeface="Calibri"/>
              </a:rPr>
              <a:t>Здоровые города, поселки, районы</a:t>
            </a:r>
          </a:p>
        </p:txBody>
      </p:sp>
      <p:sp>
        <p:nvSpPr>
          <p:cNvPr id="26640" name="TextBox 14"/>
          <p:cNvSpPr txBox="1">
            <a:spLocks noChangeArrowheads="1"/>
          </p:cNvSpPr>
          <p:nvPr/>
        </p:nvSpPr>
        <p:spPr bwMode="auto">
          <a:xfrm>
            <a:off x="368300" y="4308475"/>
            <a:ext cx="14525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100">
                <a:solidFill>
                  <a:srgbClr val="000000"/>
                </a:solidFill>
                <a:latin typeface="Calibri" pitchFamily="34" charset="0"/>
              </a:rPr>
              <a:t>Министерство</a:t>
            </a:r>
            <a:br>
              <a:rPr lang="ru-RU" altLang="ru-RU" sz="1100">
                <a:solidFill>
                  <a:srgbClr val="000000"/>
                </a:solidFill>
                <a:latin typeface="Calibri" pitchFamily="34" charset="0"/>
              </a:rPr>
            </a:br>
            <a:r>
              <a:rPr lang="ru-RU" altLang="ru-RU" sz="1100">
                <a:solidFill>
                  <a:srgbClr val="000000"/>
                </a:solidFill>
                <a:latin typeface="Calibri" pitchFamily="34" charset="0"/>
              </a:rPr>
              <a:t>образования и науки</a:t>
            </a:r>
          </a:p>
        </p:txBody>
      </p:sp>
      <p:sp>
        <p:nvSpPr>
          <p:cNvPr id="26641" name="TextBox 15"/>
          <p:cNvSpPr txBox="1">
            <a:spLocks noChangeArrowheads="1"/>
          </p:cNvSpPr>
          <p:nvPr/>
        </p:nvSpPr>
        <p:spPr bwMode="auto">
          <a:xfrm>
            <a:off x="838200" y="3673475"/>
            <a:ext cx="10461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100">
                <a:solidFill>
                  <a:srgbClr val="000000"/>
                </a:solidFill>
                <a:latin typeface="Calibri" pitchFamily="34" charset="0"/>
              </a:rPr>
              <a:t>Министерство</a:t>
            </a:r>
            <a:br>
              <a:rPr lang="ru-RU" altLang="ru-RU" sz="1100">
                <a:solidFill>
                  <a:srgbClr val="000000"/>
                </a:solidFill>
                <a:latin typeface="Calibri" pitchFamily="34" charset="0"/>
              </a:rPr>
            </a:br>
            <a:r>
              <a:rPr lang="ru-RU" altLang="ru-RU" sz="1100">
                <a:solidFill>
                  <a:srgbClr val="000000"/>
                </a:solidFill>
                <a:latin typeface="Calibri" pitchFamily="34" charset="0"/>
              </a:rPr>
              <a:t>культуры</a:t>
            </a:r>
          </a:p>
        </p:txBody>
      </p:sp>
      <p:sp>
        <p:nvSpPr>
          <p:cNvPr id="26642" name="TextBox 16"/>
          <p:cNvSpPr txBox="1">
            <a:spLocks noChangeArrowheads="1"/>
          </p:cNvSpPr>
          <p:nvPr/>
        </p:nvSpPr>
        <p:spPr bwMode="auto">
          <a:xfrm>
            <a:off x="879475" y="3076575"/>
            <a:ext cx="167481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100">
                <a:solidFill>
                  <a:srgbClr val="000000"/>
                </a:solidFill>
                <a:latin typeface="Calibri" pitchFamily="34" charset="0"/>
              </a:rPr>
              <a:t>Министерство по делам </a:t>
            </a:r>
          </a:p>
          <a:p>
            <a:pPr algn="ctr" eaLnBrk="1" hangingPunct="1"/>
            <a:r>
              <a:rPr lang="ru-RU" altLang="ru-RU" sz="1100">
                <a:solidFill>
                  <a:srgbClr val="000000"/>
                </a:solidFill>
                <a:latin typeface="Calibri" pitchFamily="34" charset="0"/>
              </a:rPr>
              <a:t>молодежи и спорта</a:t>
            </a:r>
            <a:br>
              <a:rPr lang="ru-RU" altLang="ru-RU" sz="1100">
                <a:solidFill>
                  <a:srgbClr val="000000"/>
                </a:solidFill>
                <a:latin typeface="Calibri" pitchFamily="34" charset="0"/>
              </a:rPr>
            </a:br>
            <a:r>
              <a:rPr lang="ru-RU" altLang="ru-RU" sz="1100">
                <a:solidFill>
                  <a:srgbClr val="000000"/>
                </a:solidFill>
                <a:latin typeface="Calibri" pitchFamily="34" charset="0"/>
              </a:rPr>
              <a:t>спорта</a:t>
            </a:r>
          </a:p>
        </p:txBody>
      </p:sp>
      <p:sp>
        <p:nvSpPr>
          <p:cNvPr id="26643" name="TextBox 17"/>
          <p:cNvSpPr txBox="1">
            <a:spLocks noChangeArrowheads="1"/>
          </p:cNvSpPr>
          <p:nvPr/>
        </p:nvSpPr>
        <p:spPr bwMode="auto">
          <a:xfrm>
            <a:off x="1544638" y="2497138"/>
            <a:ext cx="139223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100">
                <a:solidFill>
                  <a:srgbClr val="000000"/>
                </a:solidFill>
                <a:latin typeface="Calibri" pitchFamily="34" charset="0"/>
              </a:rPr>
              <a:t>Министерство</a:t>
            </a:r>
            <a:br>
              <a:rPr lang="ru-RU" altLang="ru-RU" sz="1100">
                <a:solidFill>
                  <a:srgbClr val="000000"/>
                </a:solidFill>
                <a:latin typeface="Calibri" pitchFamily="34" charset="0"/>
              </a:rPr>
            </a:br>
            <a:r>
              <a:rPr lang="ru-RU" altLang="ru-RU" sz="1100">
                <a:solidFill>
                  <a:srgbClr val="000000"/>
                </a:solidFill>
                <a:latin typeface="Calibri" pitchFamily="34" charset="0"/>
              </a:rPr>
              <a:t>сельского хозяйства</a:t>
            </a:r>
          </a:p>
        </p:txBody>
      </p:sp>
      <p:sp>
        <p:nvSpPr>
          <p:cNvPr id="26644" name="TextBox 18"/>
          <p:cNvSpPr txBox="1">
            <a:spLocks noChangeArrowheads="1"/>
          </p:cNvSpPr>
          <p:nvPr/>
        </p:nvSpPr>
        <p:spPr bwMode="auto">
          <a:xfrm>
            <a:off x="2649538" y="1771650"/>
            <a:ext cx="12446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100">
                <a:solidFill>
                  <a:srgbClr val="000000"/>
                </a:solidFill>
                <a:latin typeface="Calibri" pitchFamily="34" charset="0"/>
              </a:rPr>
              <a:t>Министерство</a:t>
            </a:r>
            <a:br>
              <a:rPr lang="ru-RU" altLang="ru-RU" sz="1100">
                <a:solidFill>
                  <a:srgbClr val="000000"/>
                </a:solidFill>
                <a:latin typeface="Calibri" pitchFamily="34" charset="0"/>
              </a:rPr>
            </a:br>
            <a:r>
              <a:rPr lang="ru-RU" altLang="ru-RU" sz="1100">
                <a:solidFill>
                  <a:srgbClr val="000000"/>
                </a:solidFill>
                <a:latin typeface="Calibri" pitchFamily="34" charset="0"/>
              </a:rPr>
              <a:t>здравоохранения</a:t>
            </a:r>
            <a:br>
              <a:rPr lang="ru-RU" altLang="ru-RU" sz="1100">
                <a:solidFill>
                  <a:srgbClr val="000000"/>
                </a:solidFill>
                <a:latin typeface="Calibri" pitchFamily="34" charset="0"/>
              </a:rPr>
            </a:br>
            <a:endParaRPr lang="ru-RU" altLang="ru-RU" sz="11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6645" name="TextBox 19"/>
          <p:cNvSpPr txBox="1">
            <a:spLocks noChangeArrowheads="1"/>
          </p:cNvSpPr>
          <p:nvPr/>
        </p:nvSpPr>
        <p:spPr bwMode="auto">
          <a:xfrm>
            <a:off x="3690938" y="1452563"/>
            <a:ext cx="2189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100">
                <a:solidFill>
                  <a:srgbClr val="000000"/>
                </a:solidFill>
                <a:latin typeface="Calibri" pitchFamily="34" charset="0"/>
              </a:rPr>
              <a:t>Агентство по печати и средствам </a:t>
            </a:r>
          </a:p>
          <a:p>
            <a:pPr algn="ctr" eaLnBrk="1" hangingPunct="1"/>
            <a:r>
              <a:rPr lang="ru-RU" altLang="ru-RU" sz="1100">
                <a:solidFill>
                  <a:srgbClr val="000000"/>
                </a:solidFill>
                <a:latin typeface="Calibri" pitchFamily="34" charset="0"/>
              </a:rPr>
              <a:t>массовой информации </a:t>
            </a:r>
          </a:p>
        </p:txBody>
      </p:sp>
      <p:sp>
        <p:nvSpPr>
          <p:cNvPr id="26646" name="TextBox 20"/>
          <p:cNvSpPr txBox="1">
            <a:spLocks noChangeArrowheads="1"/>
          </p:cNvSpPr>
          <p:nvPr/>
        </p:nvSpPr>
        <p:spPr bwMode="auto">
          <a:xfrm>
            <a:off x="4811713" y="1941513"/>
            <a:ext cx="2260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100">
                <a:solidFill>
                  <a:srgbClr val="000000"/>
                </a:solidFill>
                <a:latin typeface="Calibri" pitchFamily="34" charset="0"/>
              </a:rPr>
              <a:t>Министерство промышленности и</a:t>
            </a:r>
            <a:br>
              <a:rPr lang="ru-RU" altLang="ru-RU" sz="1100">
                <a:solidFill>
                  <a:srgbClr val="000000"/>
                </a:solidFill>
                <a:latin typeface="Calibri" pitchFamily="34" charset="0"/>
              </a:rPr>
            </a:br>
            <a:r>
              <a:rPr lang="ru-RU" altLang="ru-RU" sz="1100">
                <a:solidFill>
                  <a:srgbClr val="000000"/>
                </a:solidFill>
                <a:latin typeface="Calibri" pitchFamily="34" charset="0"/>
              </a:rPr>
              <a:t>торговли</a:t>
            </a:r>
          </a:p>
        </p:txBody>
      </p:sp>
      <p:sp>
        <p:nvSpPr>
          <p:cNvPr id="26647" name="TextBox 21"/>
          <p:cNvSpPr txBox="1">
            <a:spLocks noChangeArrowheads="1"/>
          </p:cNvSpPr>
          <p:nvPr/>
        </p:nvSpPr>
        <p:spPr bwMode="auto">
          <a:xfrm>
            <a:off x="6121400" y="2373313"/>
            <a:ext cx="1133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100">
                <a:solidFill>
                  <a:srgbClr val="000000"/>
                </a:solidFill>
                <a:latin typeface="Calibri" pitchFamily="34" charset="0"/>
              </a:rPr>
              <a:t>Управление </a:t>
            </a:r>
          </a:p>
          <a:p>
            <a:pPr algn="ctr" eaLnBrk="1" hangingPunct="1"/>
            <a:r>
              <a:rPr lang="ru-RU" altLang="ru-RU" sz="1100">
                <a:solidFill>
                  <a:srgbClr val="000000"/>
                </a:solidFill>
                <a:latin typeface="Calibri" pitchFamily="34" charset="0"/>
              </a:rPr>
              <a:t>внутренних дел</a:t>
            </a:r>
          </a:p>
        </p:txBody>
      </p:sp>
      <p:sp>
        <p:nvSpPr>
          <p:cNvPr id="26648" name="TextBox 22"/>
          <p:cNvSpPr txBox="1">
            <a:spLocks noChangeArrowheads="1"/>
          </p:cNvSpPr>
          <p:nvPr/>
        </p:nvSpPr>
        <p:spPr bwMode="auto">
          <a:xfrm>
            <a:off x="6724650" y="2824163"/>
            <a:ext cx="898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100">
                <a:solidFill>
                  <a:srgbClr val="000000"/>
                </a:solidFill>
                <a:latin typeface="Calibri" pitchFamily="34" charset="0"/>
              </a:rPr>
              <a:t>Профсоюзы</a:t>
            </a:r>
          </a:p>
        </p:txBody>
      </p:sp>
      <p:sp>
        <p:nvSpPr>
          <p:cNvPr id="26649" name="TextBox 23"/>
          <p:cNvSpPr txBox="1">
            <a:spLocks noChangeArrowheads="1"/>
          </p:cNvSpPr>
          <p:nvPr/>
        </p:nvSpPr>
        <p:spPr bwMode="auto">
          <a:xfrm>
            <a:off x="6742113" y="3238500"/>
            <a:ext cx="14986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100">
                <a:solidFill>
                  <a:srgbClr val="000000"/>
                </a:solidFill>
                <a:latin typeface="Calibri" pitchFamily="34" charset="0"/>
              </a:rPr>
              <a:t>Совет главных врачей</a:t>
            </a:r>
          </a:p>
        </p:txBody>
      </p:sp>
      <p:sp>
        <p:nvSpPr>
          <p:cNvPr id="26650" name="TextBox 25"/>
          <p:cNvSpPr txBox="1">
            <a:spLocks noChangeArrowheads="1"/>
          </p:cNvSpPr>
          <p:nvPr/>
        </p:nvSpPr>
        <p:spPr bwMode="auto">
          <a:xfrm>
            <a:off x="7173913" y="3757613"/>
            <a:ext cx="12398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100">
                <a:solidFill>
                  <a:srgbClr val="000000"/>
                </a:solidFill>
                <a:latin typeface="Calibri" pitchFamily="34" charset="0"/>
              </a:rPr>
              <a:t>Роспотребнадзор</a:t>
            </a:r>
          </a:p>
        </p:txBody>
      </p:sp>
      <p:sp>
        <p:nvSpPr>
          <p:cNvPr id="26651" name="TextBox 26"/>
          <p:cNvSpPr txBox="1">
            <a:spLocks noChangeArrowheads="1"/>
          </p:cNvSpPr>
          <p:nvPr/>
        </p:nvSpPr>
        <p:spPr bwMode="auto">
          <a:xfrm>
            <a:off x="7183438" y="4262438"/>
            <a:ext cx="150018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100">
                <a:solidFill>
                  <a:srgbClr val="000000"/>
                </a:solidFill>
                <a:latin typeface="Calibri" pitchFamily="34" charset="0"/>
              </a:rPr>
              <a:t>Общественная палата</a:t>
            </a:r>
          </a:p>
        </p:txBody>
      </p:sp>
      <p:sp>
        <p:nvSpPr>
          <p:cNvPr id="26652" name="TextBox 27"/>
          <p:cNvSpPr txBox="1">
            <a:spLocks noChangeArrowheads="1"/>
          </p:cNvSpPr>
          <p:nvPr/>
        </p:nvSpPr>
        <p:spPr bwMode="auto">
          <a:xfrm>
            <a:off x="7562850" y="5213350"/>
            <a:ext cx="11652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1100">
                <a:solidFill>
                  <a:srgbClr val="000000"/>
                </a:solidFill>
                <a:latin typeface="Calibri" pitchFamily="34" charset="0"/>
              </a:rPr>
              <a:t>Росздравнадзор</a:t>
            </a:r>
          </a:p>
        </p:txBody>
      </p:sp>
      <p:sp>
        <p:nvSpPr>
          <p:cNvPr id="29" name="Овал 28"/>
          <p:cNvSpPr/>
          <p:nvPr/>
        </p:nvSpPr>
        <p:spPr>
          <a:xfrm>
            <a:off x="3810000" y="3392488"/>
            <a:ext cx="1524000" cy="73025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prstClr val="black"/>
                </a:solidFill>
              </a:rPr>
              <a:t>Центр медицинской профилактики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239963" y="5016500"/>
            <a:ext cx="885825" cy="555625"/>
          </a:xfrm>
          <a:prstGeom prst="roundRect">
            <a:avLst>
              <a:gd name="adj" fmla="val 3545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prstClr val="black"/>
                </a:solidFill>
              </a:rPr>
              <a:t>Школы здорового образа жизни 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682875" y="4148138"/>
            <a:ext cx="885825" cy="557212"/>
          </a:xfrm>
          <a:prstGeom prst="roundRect">
            <a:avLst>
              <a:gd name="adj" fmla="val 3545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prstClr val="black"/>
                </a:solidFill>
              </a:rPr>
              <a:t>Школы здорового образа жизни 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578475" y="4195763"/>
            <a:ext cx="887413" cy="555625"/>
          </a:xfrm>
          <a:prstGeom prst="roundRect">
            <a:avLst>
              <a:gd name="adj" fmla="val 3545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prstClr val="black"/>
                </a:solidFill>
              </a:rPr>
              <a:t>Школы здорового образа жизни 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018213" y="5084763"/>
            <a:ext cx="885825" cy="555625"/>
          </a:xfrm>
          <a:prstGeom prst="roundRect">
            <a:avLst>
              <a:gd name="adj" fmla="val 3545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prstClr val="black"/>
                </a:solidFill>
              </a:rPr>
              <a:t>Школы здорового образа жизни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098925" y="4305300"/>
            <a:ext cx="930275" cy="741363"/>
          </a:xfrm>
          <a:prstGeom prst="roundRect">
            <a:avLst>
              <a:gd name="adj" fmla="val 13236"/>
            </a:avLst>
          </a:prstGeom>
          <a:solidFill>
            <a:srgbClr val="FDE9F3"/>
          </a:solidFill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36000" tIns="36000" rIns="36000" bIns="36000">
            <a:spAutoFit/>
          </a:bodyPr>
          <a:lstStyle>
            <a:defPPr>
              <a:defRPr lang="ru-RU"/>
            </a:defPPr>
            <a:lvl1pPr algn="ctr">
              <a:defRPr sz="10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Кабинеты</a:t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dirty="0">
                <a:solidFill>
                  <a:prstClr val="black"/>
                </a:solidFill>
              </a:rPr>
              <a:t>медицинской</a:t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dirty="0">
                <a:solidFill>
                  <a:prstClr val="black"/>
                </a:solidFill>
              </a:rPr>
              <a:t>профилактики</a:t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dirty="0" smtClean="0">
                <a:solidFill>
                  <a:prstClr val="black"/>
                </a:solidFill>
              </a:rPr>
              <a:t>(29 кабинетов)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81363" y="5122863"/>
            <a:ext cx="881062" cy="749300"/>
          </a:xfrm>
          <a:prstGeom prst="roundRect">
            <a:avLst>
              <a:gd name="adj" fmla="val 9995"/>
            </a:avLst>
          </a:prstGeom>
          <a:solidFill>
            <a:srgbClr val="FDE9F3"/>
          </a:solidFill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36000" tIns="36000" rIns="36000" bIns="36000">
            <a:spAutoFit/>
          </a:bodyPr>
          <a:lstStyle>
            <a:defPPr>
              <a:defRPr lang="ru-RU"/>
            </a:defPPr>
            <a:lvl1pPr algn="ctr">
              <a:defRPr sz="10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Центры </a:t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dirty="0">
                <a:solidFill>
                  <a:prstClr val="black"/>
                </a:solidFill>
              </a:rPr>
              <a:t>здоровья для </a:t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dirty="0">
                <a:solidFill>
                  <a:prstClr val="black"/>
                </a:solidFill>
              </a:rPr>
              <a:t>взрослых</a:t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dirty="0" smtClean="0">
                <a:solidFill>
                  <a:prstClr val="black"/>
                </a:solidFill>
              </a:rPr>
              <a:t>(5 </a:t>
            </a:r>
            <a:r>
              <a:rPr lang="ru-RU" dirty="0">
                <a:solidFill>
                  <a:prstClr val="black"/>
                </a:solidFill>
              </a:rPr>
              <a:t>центра)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962525" y="5113338"/>
            <a:ext cx="914400" cy="762000"/>
          </a:xfrm>
          <a:prstGeom prst="roundRect">
            <a:avLst>
              <a:gd name="adj" fmla="val 12092"/>
            </a:avLst>
          </a:prstGeom>
          <a:solidFill>
            <a:srgbClr val="FDE9F3"/>
          </a:solidFill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36000" tIns="36000" rIns="36000" bIns="36000">
            <a:spAutoFit/>
          </a:bodyPr>
          <a:lstStyle>
            <a:defPPr>
              <a:defRPr lang="ru-RU"/>
            </a:defPPr>
            <a:lvl1pPr algn="ctr">
              <a:defRPr sz="1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Центры </a:t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dirty="0">
                <a:solidFill>
                  <a:prstClr val="black"/>
                </a:solidFill>
              </a:rPr>
              <a:t>здоровья для </a:t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dirty="0">
                <a:solidFill>
                  <a:prstClr val="black"/>
                </a:solidFill>
              </a:rPr>
              <a:t>детей</a:t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dirty="0">
                <a:solidFill>
                  <a:prstClr val="black"/>
                </a:solidFill>
              </a:rPr>
              <a:t>(2 центра)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71500" y="5921375"/>
            <a:ext cx="8001000" cy="3127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prstClr val="black"/>
                </a:solidFill>
              </a:rPr>
              <a:t>Первичное звено здравоохранения</a:t>
            </a:r>
          </a:p>
        </p:txBody>
      </p:sp>
    </p:spTree>
    <p:extLst>
      <p:ext uri="{BB962C8B-B14F-4D97-AF65-F5344CB8AC3E}">
        <p14:creationId xmlns:p14="http://schemas.microsoft.com/office/powerpoint/2010/main" val="297657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</TotalTime>
  <Words>4138</Words>
  <Application>Microsoft Office PowerPoint</Application>
  <PresentationFormat>Экран (4:3)</PresentationFormat>
  <Paragraphs>861</Paragraphs>
  <Slides>33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Волна</vt:lpstr>
      <vt:lpstr>Создание модели формирования здорового образа жизни и профилактики неинфекционных заболеваний                                           </vt:lpstr>
      <vt:lpstr>Преобладающие причины смертности всего населения Архангельской области (без НАО)   (данные территориального органа Федеральной службы государственной статистики по Архангельской области)   </vt:lpstr>
      <vt:lpstr>Пять элементов модели формирования здорового образа жизни и профилактики неинфекционных заболеваний</vt:lpstr>
      <vt:lpstr>Нормативно правовые акты на федеральном уровне</vt:lpstr>
      <vt:lpstr>Презентация PowerPoint</vt:lpstr>
      <vt:lpstr>Нормативно правовые акты на местном уровне</vt:lpstr>
      <vt:lpstr>Социальные детерминанты здоровья</vt:lpstr>
      <vt:lpstr>Как обеспечить межведомственное взаимодействие  (первый и второй элементы модели)</vt:lpstr>
      <vt:lpstr>Межведомственное взаимодействие в области охраны здоровья граждан  в Архангельской области</vt:lpstr>
      <vt:lpstr>Презентация PowerPoint</vt:lpstr>
      <vt:lpstr>Презентация PowerPoint</vt:lpstr>
      <vt:lpstr>Организация диспансеризации взрослого населения (3-й элемент модели)</vt:lpstr>
      <vt:lpstr>Основные задачи медицинских работников отделения (кабинета) медицинской профилактики при проведении диспансеризации</vt:lpstr>
      <vt:lpstr>Основные задачи врача-терапевта участкового, врача общей практики (семейного врача), врачей-специалистов, медицинской сестры, фельдшера в профилактике ХНИЗ</vt:lpstr>
      <vt:lpstr>Презентация PowerPoint</vt:lpstr>
      <vt:lpstr>Основные функции центров здоровья и отделений/кабинетов медицинской профилактики (структуры третьего элемента модели)  </vt:lpstr>
      <vt:lpstr>Основные функции  центра медицинской профилактики</vt:lpstr>
      <vt:lpstr>Основные итоги диспансеризации в Архангельской области в 2014 году </vt:lpstr>
      <vt:lpstr>Презентация PowerPoint</vt:lpstr>
      <vt:lpstr>Основные итоги диспансеризации в Архангельской области в 2014 году  (январь-сентябрь)</vt:lpstr>
      <vt:lpstr>Где проводится углубленное профилактическое консультирование?</vt:lpstr>
      <vt:lpstr>Трех уровневая система оказания профилактической помощи населению Архангельской области</vt:lpstr>
      <vt:lpstr>Школа для пациентов с артериальной гипертонией</vt:lpstr>
      <vt:lpstr>Диспансерное наблюдение –  важнейшая задача 2014 года (4й элемент модели)</vt:lpstr>
      <vt:lpstr> Ориентировочный объем диспансерного наблюдения в масштабах терапевтического участка (2000 человек) </vt:lpstr>
      <vt:lpstr> В чем конкретный смысл и цель диспансерного наблюдения для граждан, имеющих доказанные ХНИЗ  или высокий риск их развития </vt:lpstr>
      <vt:lpstr>Специализированная стационарная медицинская помощь, направленная на профилактику НИЗ  (5й элемент модели)</vt:lpstr>
      <vt:lpstr>Профилактика НИЗ в санаторно-курортных организациях (5й элемент модели)</vt:lpstr>
      <vt:lpstr>Презентация PowerPoint</vt:lpstr>
      <vt:lpstr>Презентация PowerPoint</vt:lpstr>
      <vt:lpstr>Выводы</vt:lpstr>
      <vt:lpstr>Что необходимо сделать?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модели формирования здорового образа жизни и профилактики неинфекционных заболеваний                                           </dc:title>
  <dc:creator>Chief</dc:creator>
  <cp:lastModifiedBy>Chief</cp:lastModifiedBy>
  <cp:revision>74</cp:revision>
  <cp:lastPrinted>2014-10-21T08:26:46Z</cp:lastPrinted>
  <dcterms:created xsi:type="dcterms:W3CDTF">2014-08-27T06:01:34Z</dcterms:created>
  <dcterms:modified xsi:type="dcterms:W3CDTF">2014-10-21T09:08:24Z</dcterms:modified>
</cp:coreProperties>
</file>