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8" r:id="rId2"/>
    <p:sldId id="262" r:id="rId3"/>
    <p:sldId id="260" r:id="rId4"/>
    <p:sldId id="263" r:id="rId5"/>
    <p:sldId id="264" r:id="rId6"/>
    <p:sldId id="265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10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16" r:id="rId52"/>
    <p:sldId id="317" r:id="rId53"/>
    <p:sldId id="318" r:id="rId54"/>
    <p:sldId id="319" r:id="rId55"/>
    <p:sldId id="309" r:id="rId56"/>
    <p:sldId id="311" r:id="rId57"/>
    <p:sldId id="312" r:id="rId58"/>
    <p:sldId id="313" r:id="rId59"/>
    <p:sldId id="314" r:id="rId60"/>
    <p:sldId id="315" r:id="rId61"/>
    <p:sldId id="302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AA7A7-FC03-4194-BB5F-85A8B0D1E09C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17841-0F69-49C0-AE76-FE4FBC975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7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17841-0F69-49C0-AE76-FE4FBC975A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Медицинская сестра обязана объяснить пациенту следующие аспекты безопасного поведения: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17841-0F69-49C0-AE76-FE4FBC975A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24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«Рекомендации по безопасности пациента высокого риска падений»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17841-0F69-49C0-AE76-FE4FBC975A3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13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Выводы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17841-0F69-49C0-AE76-FE4FBC975A3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3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gnkc.ru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geing.oxfordjournals.org/content/35/3/311.full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hyperlink" Target="http://rgnkc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://rgnkc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.jpeg"/><Relationship Id="rId7" Type="http://schemas.openxmlformats.org/officeDocument/2006/relationships/hyperlink" Target="http://rgnkc.ru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gnkc.ru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04664"/>
            <a:ext cx="7344816" cy="18002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Внедрение программы</a:t>
            </a:r>
            <a:br>
              <a:rPr lang="ru-RU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профилактики падений  пациентов в стационаре</a:t>
            </a:r>
            <a:endParaRPr lang="ru-RU" sz="3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7873" y="2420888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p5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7217"/>
            <a:ext cx="1872208" cy="70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23003" t="47766" r="39498" b="25773"/>
          <a:stretch/>
        </p:blipFill>
        <p:spPr bwMode="auto">
          <a:xfrm>
            <a:off x="691822" y="2348880"/>
            <a:ext cx="7776864" cy="3497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Acmp02\AppData\Local\Temp\FineReader12.00\media\image27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5" y="6021287"/>
            <a:ext cx="8723265" cy="81306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443061" y="566124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Трегубова </a:t>
            </a:r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Людмила Николаевна г. Архангельск ,</a:t>
            </a:r>
          </a:p>
          <a:p>
            <a:pPr algn="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апреля 2020 год</a:t>
            </a:r>
          </a:p>
        </p:txBody>
      </p:sp>
      <p:pic>
        <p:nvPicPr>
          <p:cNvPr id="2050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44" y="277217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0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51519" y="135709"/>
            <a:ext cx="217560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процессе внедрения  программы помимо обучения пациентов требуется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обучение персонала, и в первую очередь медицинских сестер, цель которого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42963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изучение вопросов профилактики падений и оказание помощи при них.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Рисунок 20" descr="Описание: C:\Users\Acmp02\AppData\Local\Temp\FineReader12.00\media\image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9" y="2132856"/>
            <a:ext cx="8865387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 rot="10800000" flipV="1">
            <a:off x="251518" y="177674"/>
            <a:ext cx="8568953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Именно средний медицинский персонал должен объяснить пациенту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высокого риска падений принципы безопасного поведения.</a:t>
            </a:r>
            <a:r>
              <a:rPr kumimoji="0" lang="ru-RU" sz="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45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14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04864"/>
            <a:ext cx="8712967" cy="45257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692695"/>
            <a:ext cx="84969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cs typeface="Times New Roman" pitchFamily="18" charset="0"/>
              </a:rPr>
              <a:t>• </a:t>
            </a:r>
            <a:r>
              <a:rPr lang="ru-RU" sz="2400" b="1" dirty="0">
                <a:solidFill>
                  <a:srgbClr val="00B050"/>
                </a:solidFill>
                <a:cs typeface="Times New Roman" pitchFamily="18" charset="0"/>
              </a:rPr>
              <a:t>Но падение пациентов не является исключительно проблемой медицинских сестер, для того, чтобы программа эффективно работала, необходима рабочая группа, которая будет помогать медицинским сестрам, и позволит повысить качество оказания помощи.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82" y="260648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3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15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7" y="2772221"/>
            <a:ext cx="8352928" cy="38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692696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  <a:cs typeface="Times New Roman" pitchFamily="18" charset="0"/>
              </a:rPr>
              <a:t>• В рамках методического руководства «Программа профилактики падений и переломов у граждан старших возрастных групп» создается  рабочая группа, в которую включаются постовые медицинские сестры, младший медицинский персонал, инженер по охране труда и представители администрации больницы.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9003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4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16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702712" cy="421564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7432" y="116632"/>
            <a:ext cx="85750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B050"/>
              </a:solidFill>
            </a:endParaRPr>
          </a:p>
          <a:p>
            <a:endParaRPr lang="ru-RU" sz="2400" b="1" dirty="0">
              <a:solidFill>
                <a:srgbClr val="00B050"/>
              </a:solidFill>
            </a:endParaRPr>
          </a:p>
          <a:p>
            <a:r>
              <a:rPr lang="ru-RU" sz="2000" b="1" dirty="0" smtClean="0">
                <a:solidFill>
                  <a:srgbClr val="00B050"/>
                </a:solidFill>
              </a:rPr>
              <a:t>• </a:t>
            </a:r>
            <a:r>
              <a:rPr lang="ru-RU" sz="2000" b="1" dirty="0">
                <a:solidFill>
                  <a:srgbClr val="00B050"/>
                </a:solidFill>
              </a:rPr>
              <a:t>Для реализации программы профилактики падений и переломов  в первую очередь нужна качественная и реалистичная отчетность, которая помогла бы понять, с чего надо начинать изменения, и что нужно сделать, чтобы снизить частоту падений.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297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1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8712968" cy="39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116632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Падения в стационарах чаще всего не регистрируются, четкого стандарта по этому вопросу нет, хотя во всех стационарах  есть пациенты, которые падают</a:t>
            </a:r>
            <a:r>
              <a:rPr lang="ru-RU" sz="2000" b="1" dirty="0" smtClean="0">
                <a:solidFill>
                  <a:srgbClr val="00B050"/>
                </a:solidFill>
              </a:rPr>
              <a:t>.</a:t>
            </a:r>
          </a:p>
          <a:p>
            <a:pPr marL="342900" lvl="0" indent="-342900">
              <a:buFont typeface="Wingdings" pitchFamily="2" charset="2"/>
              <a:buChar char="Ø"/>
            </a:pPr>
            <a:endParaRPr lang="ru-RU" sz="2000" b="1" dirty="0">
              <a:solidFill>
                <a:srgbClr val="00B050"/>
              </a:solidFill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Только введение системы регистрации падений дает возможность реального понимания проблемы, а именно частоту падений, причины падений и возможные мероприятия для предупреждения повторных падений пациентов.</a:t>
            </a:r>
          </a:p>
        </p:txBody>
      </p:sp>
    </p:spTree>
    <p:extLst>
      <p:ext uri="{BB962C8B-B14F-4D97-AF65-F5344CB8AC3E}">
        <p14:creationId xmlns:p14="http://schemas.microsoft.com/office/powerpoint/2010/main" val="3906530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1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56895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•  Программа профилактики падений и переломов  разработана для обязательной оценки всех пациентов на предмет риска падений, внедрения мероприятий по предотвращению подобных случаев, а также для регистрации и анализа всех случаев, связанных с падениями пациентов.</a:t>
            </a:r>
          </a:p>
        </p:txBody>
      </p:sp>
    </p:spTree>
    <p:extLst>
      <p:ext uri="{BB962C8B-B14F-4D97-AF65-F5344CB8AC3E}">
        <p14:creationId xmlns:p14="http://schemas.microsoft.com/office/powerpoint/2010/main" val="101818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1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756672" cy="3993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400" b="1" u="sng" dirty="0">
                <a:solidFill>
                  <a:srgbClr val="00B050"/>
                </a:solidFill>
              </a:rPr>
            </a:br>
            <a:r>
              <a:rPr lang="ru-RU" sz="2400" b="1" u="sng" dirty="0">
                <a:solidFill>
                  <a:srgbClr val="00B050"/>
                </a:solidFill>
              </a:rPr>
              <a:t>профилактики падений</a:t>
            </a:r>
          </a:p>
          <a:p>
            <a:pPr algn="just"/>
            <a:r>
              <a:rPr lang="ru-RU" sz="2400" b="1" dirty="0">
                <a:solidFill>
                  <a:srgbClr val="00B050"/>
                </a:solidFill>
              </a:rPr>
              <a:t>• Все пациенты при поступлении в стационар  подлежат проведению первичной оценки риска падений медицинской сестрой приемного отделения с использованием стандартизированных шкал;</a:t>
            </a:r>
          </a:p>
        </p:txBody>
      </p:sp>
    </p:spTree>
    <p:extLst>
      <p:ext uri="{BB962C8B-B14F-4D97-AF65-F5344CB8AC3E}">
        <p14:creationId xmlns:p14="http://schemas.microsoft.com/office/powerpoint/2010/main" val="410164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20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822"/>
            <a:ext cx="8242180" cy="61675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 rot="10800000" flipH="1" flipV="1">
            <a:off x="6588224" y="669659"/>
            <a:ext cx="1977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B050"/>
                </a:solidFill>
                <a:hlinkClick r:id="rId3"/>
              </a:rPr>
              <a:t>Морса – </a:t>
            </a:r>
            <a:r>
              <a:rPr lang="ru-RU" sz="1200" b="1" dirty="0" err="1" smtClean="0">
                <a:solidFill>
                  <a:srgbClr val="00B050"/>
                </a:solidFill>
                <a:hlinkClick r:id="rId3"/>
              </a:rPr>
              <a:t>Morse</a:t>
            </a:r>
            <a:r>
              <a:rPr lang="ru-RU" sz="1200" b="1" dirty="0" smtClean="0">
                <a:solidFill>
                  <a:srgbClr val="00B050"/>
                </a:solidFill>
                <a:hlinkClick r:id="rId3"/>
              </a:rPr>
              <a:t> </a:t>
            </a:r>
            <a:r>
              <a:rPr lang="ru-RU" sz="1200" b="1" dirty="0" err="1" smtClean="0">
                <a:solidFill>
                  <a:srgbClr val="00B050"/>
                </a:solidFill>
                <a:hlinkClick r:id="rId3"/>
              </a:rPr>
              <a:t>Fall</a:t>
            </a:r>
            <a:r>
              <a:rPr lang="ru-RU" sz="1200" b="1" dirty="0" smtClean="0">
                <a:solidFill>
                  <a:srgbClr val="00B050"/>
                </a:solidFill>
                <a:hlinkClick r:id="rId3"/>
              </a:rPr>
              <a:t> </a:t>
            </a:r>
            <a:r>
              <a:rPr lang="ru-RU" sz="1200" b="1" dirty="0" err="1" smtClean="0">
                <a:solidFill>
                  <a:srgbClr val="00B050"/>
                </a:solidFill>
                <a:hlinkClick r:id="rId3"/>
              </a:rPr>
              <a:t>Scale</a:t>
            </a:r>
            <a:endParaRPr lang="ru-RU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2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5224"/>
            <a:ext cx="8856984" cy="1322705"/>
          </a:xfrm>
          <a:prstGeom prst="rect">
            <a:avLst/>
          </a:prstGeom>
          <a:noFill/>
        </p:spPr>
      </p:pic>
      <p:pic>
        <p:nvPicPr>
          <p:cNvPr id="3" name="Рисунок 2" descr="C:\Users\Acmp02\AppData\Local\Temp\FineReader12.00\media\image2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18" y="620688"/>
            <a:ext cx="3023870" cy="444804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6120680" cy="491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>
              <a:spcAft>
                <a:spcPts val="6960"/>
              </a:spcAft>
            </a:pPr>
            <a:r>
              <a:rPr lang="ru-RU" sz="2400" b="1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               </a:t>
            </a:r>
            <a:r>
              <a:rPr lang="ru-RU" sz="2400" b="1" u="sng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Шкала </a:t>
            </a:r>
            <a:r>
              <a:rPr lang="ru-RU" sz="2400" b="1" u="sng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оценки риска </a:t>
            </a:r>
            <a:r>
              <a:rPr lang="ru-RU" sz="2400" b="1" u="sng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падений</a:t>
            </a:r>
          </a:p>
          <a:p>
            <a:pPr marL="342900" lvl="0" indent="-342900">
              <a:spcAft>
                <a:spcPts val="300"/>
              </a:spcAft>
              <a:buClr>
                <a:srgbClr val="000000"/>
              </a:buClr>
              <a:buSzPts val="1600"/>
              <a:buFont typeface="Arial"/>
              <a:buChar char="•"/>
              <a:tabLst>
                <a:tab pos="772160" algn="l"/>
              </a:tabLst>
            </a:pPr>
            <a:r>
              <a:rPr lang="ru-RU" b="1" u="sng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0 баллов </a:t>
            </a:r>
            <a:r>
              <a:rPr lang="ru-RU" b="1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- нет риска, рекомендуется тщательный основной медицинский уход;</a:t>
            </a:r>
            <a:endParaRPr lang="ru-RU" sz="1400" b="1" dirty="0" smtClean="0">
              <a:solidFill>
                <a:srgbClr val="00B050"/>
              </a:solidFill>
              <a:latin typeface="Arial Unicode MS"/>
              <a:ea typeface="Arial Unicode MS"/>
              <a:cs typeface="Arial Unicode MS"/>
            </a:endParaRPr>
          </a:p>
          <a:p>
            <a:pPr marL="342900" lvl="0" indent="-342900">
              <a:lnSpc>
                <a:spcPts val="1895"/>
              </a:lnSpc>
              <a:spcAft>
                <a:spcPts val="300"/>
              </a:spcAft>
              <a:buClr>
                <a:srgbClr val="000000"/>
              </a:buClr>
              <a:buSzPts val="1600"/>
              <a:buFont typeface="Arial"/>
              <a:buChar char="•"/>
              <a:tabLst>
                <a:tab pos="772160" algn="l"/>
              </a:tabLst>
            </a:pPr>
            <a:endParaRPr lang="ru-RU" b="1" dirty="0" smtClean="0">
              <a:solidFill>
                <a:srgbClr val="00B050"/>
              </a:solidFill>
              <a:latin typeface="Arial Unicode MS"/>
              <a:ea typeface="Arial Unicode MS"/>
              <a:cs typeface="Arial Unicode MS"/>
            </a:endParaRPr>
          </a:p>
          <a:p>
            <a:pPr marL="342900" lvl="0" indent="-342900">
              <a:lnSpc>
                <a:spcPts val="1895"/>
              </a:lnSpc>
              <a:spcAft>
                <a:spcPts val="300"/>
              </a:spcAft>
              <a:buClr>
                <a:srgbClr val="000000"/>
              </a:buClr>
              <a:buSzPts val="1600"/>
              <a:buFont typeface="Arial"/>
              <a:buChar char="•"/>
              <a:tabLst>
                <a:tab pos="772160" algn="l"/>
              </a:tabLst>
            </a:pPr>
            <a:r>
              <a:rPr lang="ru-RU" b="1" u="sng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5 </a:t>
            </a:r>
            <a:r>
              <a:rPr lang="ru-RU" b="1" u="sng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-20 баллов </a:t>
            </a:r>
            <a:r>
              <a:rPr lang="ru-RU" b="1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- низкий уровень, рекомендуется тщательный основной медицинский уход;</a:t>
            </a:r>
            <a:endParaRPr lang="ru-RU" sz="1400" b="1" dirty="0">
              <a:solidFill>
                <a:srgbClr val="00B050"/>
              </a:solidFill>
              <a:latin typeface="Arial Unicode MS"/>
              <a:ea typeface="Arial Unicode MS"/>
              <a:cs typeface="Arial Unicode MS"/>
            </a:endParaRPr>
          </a:p>
          <a:p>
            <a:pPr marL="342900" lvl="0" indent="-342900">
              <a:lnSpc>
                <a:spcPts val="1895"/>
              </a:lnSpc>
              <a:spcAft>
                <a:spcPts val="300"/>
              </a:spcAft>
              <a:buClr>
                <a:srgbClr val="000000"/>
              </a:buClr>
              <a:buSzPts val="1600"/>
              <a:buFont typeface="Arial"/>
              <a:buChar char="•"/>
              <a:tabLst>
                <a:tab pos="772160" algn="l"/>
              </a:tabLst>
            </a:pPr>
            <a:endParaRPr lang="ru-RU" b="1" dirty="0" smtClean="0">
              <a:solidFill>
                <a:srgbClr val="00B050"/>
              </a:solidFill>
              <a:latin typeface="Arial Unicode MS"/>
              <a:ea typeface="Arial Unicode MS"/>
              <a:cs typeface="Arial Unicode MS"/>
            </a:endParaRPr>
          </a:p>
          <a:p>
            <a:pPr marL="342900" lvl="0" indent="-342900">
              <a:lnSpc>
                <a:spcPts val="1895"/>
              </a:lnSpc>
              <a:spcAft>
                <a:spcPts val="300"/>
              </a:spcAft>
              <a:buClr>
                <a:srgbClr val="000000"/>
              </a:buClr>
              <a:buSzPts val="1600"/>
              <a:buFont typeface="Arial"/>
              <a:buChar char="•"/>
              <a:tabLst>
                <a:tab pos="772160" algn="l"/>
              </a:tabLst>
            </a:pPr>
            <a:r>
              <a:rPr lang="ru-RU" b="1" u="sng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25 </a:t>
            </a:r>
            <a:r>
              <a:rPr lang="ru-RU" b="1" u="sng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- 24 баллов </a:t>
            </a:r>
            <a:r>
              <a:rPr lang="ru-RU" b="1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- средний уровень, рекомендуется внедрение стандартизированных мер для профилактики падений;</a:t>
            </a:r>
            <a:endParaRPr lang="ru-RU" sz="1400" b="1" dirty="0">
              <a:solidFill>
                <a:srgbClr val="00B050"/>
              </a:solidFill>
              <a:latin typeface="Arial Unicode MS"/>
              <a:ea typeface="Arial Unicode MS"/>
              <a:cs typeface="Arial Unicode MS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b="1" dirty="0" smtClean="0">
              <a:solidFill>
                <a:srgbClr val="00B050"/>
              </a:solidFill>
              <a:latin typeface="Arial Unicode MS"/>
              <a:ea typeface="Arial Unicode MS"/>
              <a:cs typeface="Arial Unicode M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u="sng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Больше </a:t>
            </a:r>
            <a:r>
              <a:rPr lang="ru-RU" b="1" u="sng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45 баллов </a:t>
            </a:r>
            <a:r>
              <a:rPr lang="ru-RU" b="1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- высокий уровень, рекомендуется внедрение специфических мер, направленных на профилактику падений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16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2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1888490" cy="262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cmp02\AppData\Local\Temp\FineReader12.00\media\image24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45" y="3645024"/>
            <a:ext cx="3918585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54726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B050"/>
                </a:solidFill>
              </a:rPr>
              <a:t>Повторная оценка проводится каждые сутки медицинской сестрой палатной отделения, на котором находится пациент;</a:t>
            </a:r>
          </a:p>
          <a:p>
            <a:pPr lvl="0"/>
            <a:r>
              <a:rPr lang="ru-RU" sz="2400" b="1" dirty="0">
                <a:solidFill>
                  <a:srgbClr val="00B050"/>
                </a:solidFill>
              </a:rPr>
              <a:t>Дополнительно оцениваются пациенты при переводе в другое отделение, медицинской сестрой палатной при поступлении на отделение.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" y="5521449"/>
            <a:ext cx="8823359" cy="1273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9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Факты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84784"/>
            <a:ext cx="748883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B050"/>
              </a:solidFill>
            </a:endParaRPr>
          </a:p>
          <a:p>
            <a:r>
              <a:rPr lang="ru-RU" sz="2800" b="1" dirty="0">
                <a:solidFill>
                  <a:srgbClr val="00B050"/>
                </a:solidFill>
              </a:rPr>
              <a:t>Падения в ЛПУ – 52–82%: </a:t>
            </a:r>
            <a:endParaRPr lang="ru-RU" sz="2800" dirty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/>
              <a:t>37–50</a:t>
            </a:r>
            <a:r>
              <a:rPr lang="ru-RU" sz="2400" dirty="0"/>
              <a:t>% - в палате или при посещении туалета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/>
              <a:t>8–25</a:t>
            </a:r>
            <a:r>
              <a:rPr lang="ru-RU" sz="2400" dirty="0"/>
              <a:t>% – в ванной или душевой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/>
              <a:t>6–74</a:t>
            </a:r>
            <a:r>
              <a:rPr lang="ru-RU" sz="2400" dirty="0"/>
              <a:t>% – на лестнице или в коридоре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/>
              <a:t>8–16</a:t>
            </a:r>
            <a:r>
              <a:rPr lang="ru-RU" sz="2400" dirty="0"/>
              <a:t>% - падают со стула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3003" t="47766" r="39498" b="25773"/>
          <a:stretch/>
        </p:blipFill>
        <p:spPr bwMode="auto">
          <a:xfrm>
            <a:off x="0" y="3921624"/>
            <a:ext cx="5472609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Acmp02\AppData\Local\Temp\FineReader12.00\media\image2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5" y="5921963"/>
            <a:ext cx="4548505" cy="73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2"/>
          <a:srcRect l="23003" t="47766" r="39498" b="25773"/>
          <a:stretch/>
        </p:blipFill>
        <p:spPr bwMode="auto">
          <a:xfrm>
            <a:off x="152400" y="4074024"/>
            <a:ext cx="5472609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5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6" y="429617"/>
            <a:ext cx="1872208" cy="70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30" y="389215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91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2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" y="5373216"/>
            <a:ext cx="8525703" cy="1273810"/>
          </a:xfrm>
          <a:prstGeom prst="rect">
            <a:avLst/>
          </a:prstGeom>
          <a:noFill/>
        </p:spPr>
      </p:pic>
      <p:pic>
        <p:nvPicPr>
          <p:cNvPr id="3" name="Рисунок 2" descr="C:\Users\Acmp02\AppData\Local\Temp\FineReader12.00\media\image26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00809"/>
            <a:ext cx="2414270" cy="36724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223481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</a:rPr>
              <a:t>Пациенты при наличии у них хотя бы одного из</a:t>
            </a:r>
            <a:br>
              <a:rPr lang="ru-RU" sz="2000" b="1" dirty="0">
                <a:solidFill>
                  <a:srgbClr val="00B050"/>
                </a:solidFill>
              </a:rPr>
            </a:br>
            <a:r>
              <a:rPr lang="ru-RU" sz="2000" b="1" dirty="0">
                <a:solidFill>
                  <a:srgbClr val="00B050"/>
                </a:solidFill>
              </a:rPr>
              <a:t>нижеперечисленных элементов </a:t>
            </a:r>
            <a:r>
              <a:rPr lang="ru-RU" sz="2800" b="1" u="sng" dirty="0">
                <a:solidFill>
                  <a:srgbClr val="00B050"/>
                </a:solidFill>
              </a:rPr>
              <a:t>сразу</a:t>
            </a:r>
            <a:r>
              <a:rPr lang="ru-RU" sz="2000" b="1" dirty="0">
                <a:solidFill>
                  <a:srgbClr val="00B050"/>
                </a:solidFill>
              </a:rPr>
              <a:t> идентифицируются, </a:t>
            </a:r>
            <a:r>
              <a:rPr lang="ru-RU" sz="2000" b="1" dirty="0" smtClean="0">
                <a:solidFill>
                  <a:srgbClr val="00B050"/>
                </a:solidFill>
              </a:rPr>
              <a:t>как </a:t>
            </a:r>
            <a:endParaRPr lang="ru-RU" sz="2000" b="1" dirty="0">
              <a:solidFill>
                <a:srgbClr val="00B050"/>
              </a:solidFill>
            </a:endParaRPr>
          </a:p>
          <a:p>
            <a:pPr algn="ctr"/>
            <a:r>
              <a:rPr lang="ru-RU" sz="2000" b="1" dirty="0">
                <a:solidFill>
                  <a:srgbClr val="00B050"/>
                </a:solidFill>
              </a:rPr>
              <a:t>пациенты высокого риска падений</a:t>
            </a:r>
            <a:r>
              <a:rPr lang="ru-RU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785" y="1670031"/>
            <a:ext cx="62464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Пациенты, имеющие в анамнезе падения;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Импульсивные и беспокойные пациенты;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Пациенты, поступающие в бессознательном состоянии, или под действием анестетиков;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Пациенты, передвигающиеся с помощью технических приспособлений;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Пациенты, передвигающиеся с помощью посторонних людей;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Пациенты, испытывающие головокружения;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Пациенты со сниженной мышечной координацией;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50"/>
                </a:solidFill>
              </a:rPr>
              <a:t>Пациенты с нестандартной походкой.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455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2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68" y="2204864"/>
            <a:ext cx="6552728" cy="315150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476672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• Так же важным фактором, является широкое использование лекарственных препаратов, которые увеличивают риск падений (например психотропные препараты), это необходимо учитывать дополнительно.</a:t>
            </a:r>
          </a:p>
        </p:txBody>
      </p:sp>
      <p:pic>
        <p:nvPicPr>
          <p:cNvPr id="4" name="Рисунок 3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51774"/>
            <a:ext cx="8525703" cy="1273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07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04664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400" b="1" u="sng" dirty="0">
                <a:solidFill>
                  <a:srgbClr val="00B050"/>
                </a:solidFill>
              </a:rPr>
            </a:br>
            <a:r>
              <a:rPr lang="ru-RU" sz="2400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  <p:pic>
        <p:nvPicPr>
          <p:cNvPr id="3" name="Рисунок 2" descr="C:\Users\Acmp02\AppData\Local\Temp\FineReader12.00\media\image2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13" y="2471287"/>
            <a:ext cx="4504690" cy="30111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1663640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• Пациентам,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идентифицированным, как входящим в группу риска, одевается идентификационный браслет оранжевого цвета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5233"/>
            <a:ext cx="8525703" cy="1273810"/>
          </a:xfrm>
          <a:prstGeom prst="rect">
            <a:avLst/>
          </a:prstGeom>
          <a:noFill/>
        </p:spPr>
      </p:pic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6" y="5667633"/>
            <a:ext cx="8525703" cy="1273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423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88641"/>
            <a:ext cx="5094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400" b="1" u="sng" dirty="0">
                <a:solidFill>
                  <a:srgbClr val="00B050"/>
                </a:solidFill>
              </a:rPr>
            </a:br>
            <a:r>
              <a:rPr lang="ru-RU" sz="2400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  <p:pic>
        <p:nvPicPr>
          <p:cNvPr id="3" name="Рисунок 2" descr="C:\Users\Acmp02\AppData\Local\Temp\FineReader12.00\media\image3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96" y="1034126"/>
            <a:ext cx="4876800" cy="3779520"/>
          </a:xfrm>
          <a:prstGeom prst="rect">
            <a:avLst/>
          </a:prstGeom>
          <a:noFill/>
        </p:spPr>
      </p:pic>
      <p:pic>
        <p:nvPicPr>
          <p:cNvPr id="9218" name="Рисунок 47" descr="Описание: C:\Users\Acmp02\AppData\Local\Temp\FineReader12.00\media\image3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3176"/>
            <a:ext cx="3614738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Рисунок 48" descr="Описание: C:\Users\Acmp02\AppData\Local\Temp\FineReader12.00\media\image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96" y="1042502"/>
            <a:ext cx="4876800" cy="43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159344"/>
            <a:ext cx="6120680" cy="396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0326" tIns="871263" rIns="1759983" bIns="86491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648912"/>
            <a:ext cx="468052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Пациентам, идентифицированным,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как входящим  в группу риска,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ставится оранжевая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полоса на титульный лист истории болезни.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3" name="Рисунок 47" descr="Описание: C:\Users\Acmp02\AppData\Local\Temp\FineReader12.00\media\image3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6" y="5415044"/>
            <a:ext cx="8560568" cy="127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5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3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640960" cy="55657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2276872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Пациентам</a:t>
            </a:r>
            <a:r>
              <a:rPr lang="ru-RU" sz="2000" b="1" dirty="0" smtClean="0">
                <a:solidFill>
                  <a:srgbClr val="00B050"/>
                </a:solidFill>
              </a:rPr>
              <a:t>, идентифицированным</a:t>
            </a:r>
            <a:r>
              <a:rPr lang="ru-RU" sz="2000" b="1" dirty="0">
                <a:solidFill>
                  <a:srgbClr val="00B050"/>
                </a:solidFill>
              </a:rPr>
              <a:t>,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как входящим в группу риска,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на палате, где будет находится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пациент ставится сигнальный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знак - «</a:t>
            </a:r>
            <a:r>
              <a:rPr lang="ru-RU" sz="2000" b="1" dirty="0" err="1">
                <a:solidFill>
                  <a:srgbClr val="00B050"/>
                </a:solidFill>
              </a:rPr>
              <a:t>стикер</a:t>
            </a:r>
            <a:r>
              <a:rPr lang="ru-RU" sz="2000" b="1" dirty="0">
                <a:solidFill>
                  <a:srgbClr val="00B050"/>
                </a:solidFill>
              </a:rPr>
              <a:t> оранжевого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цвета».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7031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000" b="1" u="sng" dirty="0">
                <a:solidFill>
                  <a:srgbClr val="00B050"/>
                </a:solidFill>
              </a:rPr>
            </a:br>
            <a:r>
              <a:rPr lang="ru-RU" sz="2000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</p:spTree>
    <p:extLst>
      <p:ext uri="{BB962C8B-B14F-4D97-AF65-F5344CB8AC3E}">
        <p14:creationId xmlns:p14="http://schemas.microsoft.com/office/powerpoint/2010/main" val="27866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1"/>
            <a:ext cx="5310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400" b="1" u="sng" dirty="0">
                <a:solidFill>
                  <a:srgbClr val="00B050"/>
                </a:solidFill>
              </a:rPr>
            </a:br>
            <a:r>
              <a:rPr lang="ru-RU" sz="2400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  <p:pic>
        <p:nvPicPr>
          <p:cNvPr id="3" name="Рисунок 2" descr="C:\Users\Acmp02\AppData\Local\Temp\FineReader12.00\media\image3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32" y="1484784"/>
            <a:ext cx="4364712" cy="44644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6288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Медицинская сестра приемного отделения проводит обучение пациента на предмет рисков падений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(с отметкой в журнале регистрации инструктажа);</a:t>
            </a:r>
          </a:p>
        </p:txBody>
      </p:sp>
    </p:spTree>
    <p:extLst>
      <p:ext uri="{BB962C8B-B14F-4D97-AF65-F5344CB8AC3E}">
        <p14:creationId xmlns:p14="http://schemas.microsoft.com/office/powerpoint/2010/main" val="3856062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3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916832"/>
            <a:ext cx="2880320" cy="37444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305342"/>
            <a:ext cx="53285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зачем пациенту надет оранжевый браслет, как с ним обращаться и почему не нужно его снимать;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почему нужно пригласить медсестру, прежде чем встать с кровати;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как правильно встать с кровати;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почему важно размещать предметы первой необходимости (трость, ходунки, очки) на расстоянии вытянутой руки;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почему необходимо сразу сообщить медсестре о неисправности кровати;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где находится кнопка вызова персонала и как ей воспользоваться;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зачем нужно поднимать у кровати защитные поручни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2200" y="260648"/>
            <a:ext cx="780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00B050"/>
                </a:solidFill>
              </a:rPr>
              <a:t>Медицинская сестра обязана объяснить пациенту следующие аспекты безопасного поведения</a:t>
            </a:r>
            <a:r>
              <a:rPr lang="ru-RU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" y="5540721"/>
            <a:ext cx="8896792" cy="1273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456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Acmp02\AppData\Local\Temp\FineReader12.00\media\image2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2" y="5733255"/>
            <a:ext cx="8905880" cy="11247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19672" y="332655"/>
            <a:ext cx="624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400" b="1" u="sng" dirty="0">
                <a:solidFill>
                  <a:srgbClr val="00B050"/>
                </a:solidFill>
              </a:rPr>
            </a:br>
            <a:r>
              <a:rPr lang="ru-RU" sz="2400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  <p:pic>
        <p:nvPicPr>
          <p:cNvPr id="3" name="Рисунок 2" descr="C:\Users\Acmp02\AppData\Local\Temp\FineReader12.00\media\image3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48" y="3259692"/>
            <a:ext cx="3108960" cy="3035935"/>
          </a:xfrm>
          <a:prstGeom prst="rect">
            <a:avLst/>
          </a:prstGeom>
          <a:noFill/>
        </p:spPr>
      </p:pic>
      <p:pic>
        <p:nvPicPr>
          <p:cNvPr id="4" name="Рисунок 3" descr="C:\Users\Acmp02\AppData\Local\Temp\FineReader12.00\media\image36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2011680" cy="33159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605231"/>
            <a:ext cx="3672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• Пациенты, с высоким риском падений, должны быть обеспечены техническими приспособлениями для снижения риска падений.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/>
            </a:r>
            <a:br>
              <a:rPr lang="ru-RU" sz="2400" b="1" dirty="0">
                <a:solidFill>
                  <a:srgbClr val="00B050"/>
                </a:solidFill>
              </a:rPr>
            </a:b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3326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000" b="1" u="sng" dirty="0">
                <a:solidFill>
                  <a:srgbClr val="00B050"/>
                </a:solidFill>
              </a:rPr>
            </a:br>
            <a:r>
              <a:rPr lang="ru-RU" sz="2000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  <p:pic>
        <p:nvPicPr>
          <p:cNvPr id="3" name="Рисунок 2" descr="C:\Users\Acmp02\AppData\Local\Temp\FineReader12.00\media\image3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02" y="1131944"/>
            <a:ext cx="5438914" cy="56783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412776"/>
            <a:ext cx="3384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Пациентов с высоким риском падений, размещают, по возможности поблизости от поста медицинской сестры,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с целью частого наблюдения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3003" t="47766" r="39498" b="25773"/>
          <a:stretch/>
        </p:blipFill>
        <p:spPr bwMode="auto">
          <a:xfrm>
            <a:off x="89756" y="5165536"/>
            <a:ext cx="3563888" cy="1653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5836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sz="2000" b="1" u="sng" dirty="0">
                <a:solidFill>
                  <a:srgbClr val="00B050"/>
                </a:solidFill>
              </a:rPr>
            </a:br>
            <a:r>
              <a:rPr lang="ru-RU" sz="2000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  <p:pic>
        <p:nvPicPr>
          <p:cNvPr id="3" name="Рисунок 2" descr="C:\Users\Acmp02\AppData\Local\Temp\FineReader12.00\media\image3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4744"/>
            <a:ext cx="5236210" cy="39319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1340768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Состояние пациентов с риском падений является обязательным моментом доклада во время передачи дежурств.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16889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109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8999" t="25193" r="37797" b="18556"/>
          <a:stretch/>
        </p:blipFill>
        <p:spPr bwMode="auto">
          <a:xfrm>
            <a:off x="683568" y="404664"/>
            <a:ext cx="8136904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p5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5208"/>
            <a:ext cx="1872208" cy="703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517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50"/>
                </a:solidFill>
              </a:rPr>
              <a:t>Процедура проведения программы</a:t>
            </a:r>
            <a:br>
              <a:rPr lang="ru-RU" b="1" u="sng" dirty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>профилактики падений</a:t>
            </a:r>
          </a:p>
        </p:txBody>
      </p:sp>
      <p:pic>
        <p:nvPicPr>
          <p:cNvPr id="3" name="Рисунок 2" descr="C:\Users\Acmp02\AppData\Local\Temp\FineReader12.00\media\image40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7219950" cy="34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3216"/>
            <a:ext cx="8828857" cy="13407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1052736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Все сотрудники отделения, включая немедицинский персонал, вовлечены в процесс предотвращения падений пациентов.</a:t>
            </a:r>
          </a:p>
        </p:txBody>
      </p:sp>
    </p:spTree>
    <p:extLst>
      <p:ext uri="{BB962C8B-B14F-4D97-AF65-F5344CB8AC3E}">
        <p14:creationId xmlns:p14="http://schemas.microsoft.com/office/powerpoint/2010/main" val="603301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B050"/>
                </a:solidFill>
              </a:rPr>
              <a:t>Программа </a:t>
            </a:r>
            <a:r>
              <a:rPr lang="ru-RU" sz="2000" b="1" u="sng" dirty="0">
                <a:solidFill>
                  <a:srgbClr val="00B050"/>
                </a:solidFill>
              </a:rPr>
              <a:t/>
            </a:r>
            <a:br>
              <a:rPr lang="ru-RU" sz="2000" b="1" u="sng" dirty="0">
                <a:solidFill>
                  <a:srgbClr val="00B050"/>
                </a:solidFill>
              </a:rPr>
            </a:br>
            <a:r>
              <a:rPr lang="ru-RU" sz="2000" b="1" u="sng" dirty="0">
                <a:solidFill>
                  <a:srgbClr val="00B050"/>
                </a:solidFill>
              </a:rPr>
              <a:t>профилактики </a:t>
            </a:r>
            <a:r>
              <a:rPr lang="ru-RU" sz="2000" b="1" u="sng" dirty="0" smtClean="0">
                <a:solidFill>
                  <a:srgbClr val="00B050"/>
                </a:solidFill>
              </a:rPr>
              <a:t>падений  пациентов  содержит  следующие уровни ответственности:</a:t>
            </a:r>
            <a:endParaRPr lang="ru-RU" sz="2000" b="1" u="sng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cmp02\AppData\Local\Temp\FineReader12.00\media\image4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3029585" cy="306006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1204303"/>
            <a:ext cx="5184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Ответственность медицинских сестёр: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Проводит мероприятия по профилактике падений ежедневно;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Обязательное применение ограничителей доступа и перемещений;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Незамедлительная реакция на вызовы пациентов;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Проводит инструктаж пациентов на предмет рисков падений с отметкой в журнале;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Проводит инструктаж посетителей на возможные опасности в плане падений, по мере необходимости;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Все пациенты должны быть ознакомлены с распорядком дня и соблюдать его.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16889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9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50"/>
                </a:solidFill>
              </a:rPr>
              <a:t>Программа </a:t>
            </a:r>
            <a:br>
              <a:rPr lang="ru-RU" b="1" u="sng" dirty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>профилактики падений  пациентов  содержит  следующие уровни ответственности:</a:t>
            </a:r>
          </a:p>
        </p:txBody>
      </p:sp>
      <p:pic>
        <p:nvPicPr>
          <p:cNvPr id="3" name="Рисунок 2" descr="C:\Users\Acmp02\AppData\Local\Temp\FineReader12.00\media\image4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14" y="1340768"/>
            <a:ext cx="2749550" cy="25234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7" y="1484784"/>
            <a:ext cx="6024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Ответственность младшего медперсонала: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7" y="2420888"/>
            <a:ext cx="50405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Размещение информационных вывесок о предосторожностях в палатах;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Размещение вывесок о мокром (только что вымытом) поле при проведении уборок.</a:t>
            </a:r>
          </a:p>
        </p:txBody>
      </p:sp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16889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8607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mp02\AppData\Local\Temp\FineReader12.00\media\image2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7888"/>
            <a:ext cx="9116889" cy="69011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23824" y="11663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50"/>
                </a:solidFill>
              </a:rPr>
              <a:t>Программа </a:t>
            </a:r>
            <a:br>
              <a:rPr lang="ru-RU" b="1" u="sng" dirty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>профилактики падений  пациентов  содержит  следующие уровни ответственности:</a:t>
            </a:r>
          </a:p>
        </p:txBody>
      </p:sp>
      <p:pic>
        <p:nvPicPr>
          <p:cNvPr id="3" name="Рисунок 2" descr="C:\Users\Acmp02\AppData\Local\Temp\FineReader12.00\media\image44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32" y="2924944"/>
            <a:ext cx="5638800" cy="34563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1183979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Ответственность немедицинского персонала</a:t>
            </a:r>
            <a:r>
              <a:rPr lang="ru-RU" dirty="0"/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553312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Окружающая пациентов среда всегда должна содержаться в чистоте и порядке;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Всегда должно быть доступное адекватное освещение;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</a:rPr>
              <a:t>Всё оборудование, связанное с электричеством, должно своевременно подвергаться проверке, техническому обслуживанию и соответствовать стандартам.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0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46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0808"/>
            <a:ext cx="2810510" cy="36029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50"/>
                </a:solidFill>
              </a:rPr>
              <a:t>Программа </a:t>
            </a:r>
            <a:br>
              <a:rPr lang="ru-RU" b="1" u="sng" dirty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>профилактики падений  пациентов  содержит  следующие уровни ответственности: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11971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Ответственность инженера по технике безопасности труда: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04400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1 раз в квартал осуществляет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плановую проверку на предмет безопасности в плане риска падений</a:t>
            </a:r>
            <a:r>
              <a:rPr lang="ru-RU" dirty="0"/>
              <a:t>.</a:t>
            </a:r>
          </a:p>
        </p:txBody>
      </p:sp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16889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1228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B050"/>
                </a:solidFill>
              </a:rPr>
              <a:t>Программа </a:t>
            </a:r>
            <a:br>
              <a:rPr lang="ru-RU" b="1" u="sng" dirty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>профилактики падений  пациентов  содержит  следующие уровни ответственности:</a:t>
            </a:r>
          </a:p>
        </p:txBody>
      </p:sp>
      <p:pic>
        <p:nvPicPr>
          <p:cNvPr id="3" name="Рисунок 2" descr="C:\Users\Acmp02\AppData\Local\Temp\FineReader12.00\media\image4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51" y="1539890"/>
            <a:ext cx="3880678" cy="41821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340768"/>
            <a:ext cx="5782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Ответственность всех сотрудников: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95167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• Незамедлительное сообщение инженеру по технике безопасности труда о возможной возникшей опасности падений (например: обледенелые ступеньки, разлитая вода и т.д.)</a:t>
            </a:r>
          </a:p>
        </p:txBody>
      </p:sp>
      <p:pic>
        <p:nvPicPr>
          <p:cNvPr id="7" name="Рисунок 6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8285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4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36712"/>
            <a:ext cx="1947545" cy="25057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692696"/>
            <a:ext cx="55446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• Каждый сотрудник,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обнаруживший пациента с оранжевым браслетом без сопровождения или без соответствующего приспособления для перемещения (трость, кресло- каталка и т.п.), должен сообщить в соответствующее профилю пациента отделение и организовать надлежащий надзор (оставаться с ним всё время до прихода представителя отделения или доставки технического приспособления).</a:t>
            </a:r>
          </a:p>
        </p:txBody>
      </p:sp>
      <p:pic>
        <p:nvPicPr>
          <p:cNvPr id="4" name="Рисунок 3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01" y="3862795"/>
            <a:ext cx="3482752" cy="21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612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• В случае падения пациента медицинская сестра должна провести соответствующую оценку пациента заново, зафиксировать падение в журнале и сделать отчет о падении пациента, с указанием причин и места падения.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cmp02\AppData\Local\Temp\FineReader12.00\media\image2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4314056" cy="343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730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B050"/>
                </a:solidFill>
              </a:rPr>
              <a:t>Уровень знаний и компетентности лиц, связанных с программой </a:t>
            </a:r>
            <a:r>
              <a:rPr lang="ru-RU" sz="2000" b="1" u="sng" dirty="0" smtClean="0">
                <a:solidFill>
                  <a:srgbClr val="00B050"/>
                </a:solidFill>
              </a:rPr>
              <a:t>по профилактике </a:t>
            </a:r>
            <a:r>
              <a:rPr lang="ru-RU" sz="2000" b="1" u="sng" dirty="0">
                <a:solidFill>
                  <a:srgbClr val="00B050"/>
                </a:solidFill>
              </a:rPr>
              <a:t>падений пациентов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должен соответствовать следующим показателям:</a:t>
            </a:r>
          </a:p>
        </p:txBody>
      </p:sp>
      <p:pic>
        <p:nvPicPr>
          <p:cNvPr id="4" name="Рисунок 3" descr="C:\Users\Acmp02\AppData\Local\Temp\FineReader12.00\media\image4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3083"/>
            <a:ext cx="3681730" cy="37490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8072" y="213285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srgbClr val="00B050"/>
                </a:solidFill>
              </a:rPr>
              <a:t>Медицинские сёстры получают соответствующие знания во время первичного инструктажа при поступлении на работу;</a:t>
            </a:r>
          </a:p>
          <a:p>
            <a:pPr lvl="0"/>
            <a:r>
              <a:rPr lang="ru-RU" sz="2000" b="1" dirty="0">
                <a:solidFill>
                  <a:srgbClr val="00B050"/>
                </a:solidFill>
              </a:rPr>
              <a:t>Медицинские сёстры повышают квалификацию с помощью разборов случаев падения пациента на ежемесячных конференциях сестёр (возраст пациента, диагноз, место падения, причина падения и т.д.);</a:t>
            </a:r>
          </a:p>
        </p:txBody>
      </p:sp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222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B050"/>
                </a:solidFill>
              </a:rPr>
              <a:t>Уровень знаний и компетентности лиц, связанных с программой по профилактике падений пациентов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43328" y="1412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должен соответствовать следующим показателям:</a:t>
            </a:r>
          </a:p>
        </p:txBody>
      </p:sp>
      <p:pic>
        <p:nvPicPr>
          <p:cNvPr id="4" name="Рисунок 3" descr="C:\Users\Acmp02\AppData\Local\Temp\FineReader12.00\media\image50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12772"/>
            <a:ext cx="3990560" cy="34626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2059107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srgbClr val="00B050"/>
                </a:solidFill>
              </a:rPr>
              <a:t>2 раза в год проводится обучение медицинского персонала на тему: «Профилактика падений, оказание помощи при падениях»;</a:t>
            </a:r>
          </a:p>
          <a:p>
            <a:pPr lvl="0"/>
            <a:r>
              <a:rPr lang="ru-RU" sz="2000" b="1" dirty="0">
                <a:solidFill>
                  <a:srgbClr val="00B050"/>
                </a:solidFill>
              </a:rPr>
              <a:t>2 раза в год старшие медицинские сестры отделений проводят контроль знаний персонала на соответствие по программе профилактики падений с регистрационной отметкой в журнале.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9100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9366" y="764703"/>
            <a:ext cx="38006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</a:rPr>
              <a:t>Особенно высок риск падений у пациентов пожилого и старческого возраста.</a:t>
            </a:r>
          </a:p>
        </p:txBody>
      </p:sp>
      <p:pic>
        <p:nvPicPr>
          <p:cNvPr id="3" name="Рисунок 2" descr="C:\Users\Acmp02\AppData\Local\Temp\FineReader12.00\media\image5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0" y="2276872"/>
            <a:ext cx="3397679" cy="269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cmp02\AppData\Local\Temp\FineReader12.00\media\image6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2622"/>
            <a:ext cx="3122930" cy="197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cmp02\AppData\Local\Temp\FineReader12.00\media\image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6012"/>
            <a:ext cx="4559935" cy="351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23003" t="47766" r="39498" b="25773"/>
          <a:stretch/>
        </p:blipFill>
        <p:spPr bwMode="auto">
          <a:xfrm>
            <a:off x="699366" y="5085184"/>
            <a:ext cx="3656610" cy="1231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42" y="116633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p5">
            <a:hlinkClick r:id="rId7" tgtFrame="&quot;_blank&quot;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2016224" cy="648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030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5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17320"/>
            <a:ext cx="1499870" cy="4023360"/>
          </a:xfrm>
          <a:prstGeom prst="rect">
            <a:avLst/>
          </a:prstGeom>
          <a:noFill/>
        </p:spPr>
      </p:pic>
      <p:pic>
        <p:nvPicPr>
          <p:cNvPr id="3" name="Рисунок 2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332657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B050"/>
                </a:solidFill>
              </a:rPr>
              <a:t>«Рекомендации по безопасности пациента высокого риска падений»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268759"/>
            <a:ext cx="61744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- Коридоры </a:t>
            </a:r>
            <a:r>
              <a:rPr lang="ru-RU" sz="2000" b="1" dirty="0">
                <a:solidFill>
                  <a:srgbClr val="00B050"/>
                </a:solidFill>
              </a:rPr>
              <a:t>отделений должны быть оборудованы поручнями;</a:t>
            </a:r>
          </a:p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- Размещать </a:t>
            </a:r>
            <a:r>
              <a:rPr lang="ru-RU" sz="2000" b="1" dirty="0">
                <a:solidFill>
                  <a:srgbClr val="00B050"/>
                </a:solidFill>
              </a:rPr>
              <a:t>пациентов с высоким риском падений следует в палатах, находящихся в максимально близости к посту медицинской сестры;</a:t>
            </a:r>
          </a:p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- Следует </a:t>
            </a:r>
            <a:r>
              <a:rPr lang="ru-RU" sz="2000" b="1" dirty="0">
                <a:solidFill>
                  <a:srgbClr val="00B050"/>
                </a:solidFill>
              </a:rPr>
              <a:t>обеспечить пациентов средствами связи с сестринским постом и научить ими пользоваться;</a:t>
            </a:r>
          </a:p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- Максимально </a:t>
            </a:r>
            <a:r>
              <a:rPr lang="ru-RU" sz="2000" b="1" dirty="0">
                <a:solidFill>
                  <a:srgbClr val="00B050"/>
                </a:solidFill>
              </a:rPr>
              <a:t>быстро отвечать на каждый вызов;</a:t>
            </a:r>
          </a:p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- Обеспечить </a:t>
            </a:r>
            <a:r>
              <a:rPr lang="ru-RU" sz="2000" b="1" dirty="0">
                <a:solidFill>
                  <a:srgbClr val="00B050"/>
                </a:solidFill>
              </a:rPr>
              <a:t>своевременное кормление, осуществление физиологических отправлений, выполнение гигиенических процедур пациентов;</a:t>
            </a:r>
          </a:p>
          <a:p>
            <a:pPr lvl="0"/>
            <a:r>
              <a:rPr lang="ru-RU" sz="2000" b="1" dirty="0" smtClean="0">
                <a:solidFill>
                  <a:srgbClr val="00B050"/>
                </a:solidFill>
              </a:rPr>
              <a:t>-  Все </a:t>
            </a:r>
            <a:r>
              <a:rPr lang="ru-RU" sz="2000" b="1" dirty="0">
                <a:solidFill>
                  <a:srgbClr val="00B050"/>
                </a:solidFill>
              </a:rPr>
              <a:t>необходимые пациенту предметы располагать в легкодоступных ему местах;</a:t>
            </a:r>
          </a:p>
        </p:txBody>
      </p:sp>
    </p:spTree>
    <p:extLst>
      <p:ext uri="{BB962C8B-B14F-4D97-AF65-F5344CB8AC3E}">
        <p14:creationId xmlns:p14="http://schemas.microsoft.com/office/powerpoint/2010/main" val="1594489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33718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04664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B050"/>
                </a:solidFill>
              </a:rPr>
              <a:t>«</a:t>
            </a:r>
            <a:r>
              <a:rPr lang="ru-RU" sz="2400" b="1" u="sng" dirty="0">
                <a:solidFill>
                  <a:srgbClr val="00B050"/>
                </a:solidFill>
              </a:rPr>
              <a:t>Рекомендации по безопасности пациента высокого риска падений» </a:t>
            </a:r>
            <a:endParaRPr lang="ru-RU" sz="2400" u="sng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2904" y="1580186"/>
            <a:ext cx="52992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•</a:t>
            </a:r>
            <a:r>
              <a:rPr lang="ru-RU" sz="2000" b="1" dirty="0">
                <a:solidFill>
                  <a:srgbClr val="00B050"/>
                </a:solidFill>
              </a:rPr>
              <a:t>В палатах и во всех помещениях, которыми пользуются пациенты с риском падений, должно быть включено ночное освещение; 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•Рационально оборудовать и поддерживать порядок в помещениях, коридорах; 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•Исключить перемещение пациентов по мокрому или скользкому полу; 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6358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911593"/>
            <a:ext cx="3859876" cy="454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8672" y="132601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00B050"/>
                </a:solidFill>
              </a:rPr>
              <a:t>«</a:t>
            </a:r>
            <a:r>
              <a:rPr lang="ru-RU" sz="2000" b="1" u="sng" dirty="0">
                <a:solidFill>
                  <a:srgbClr val="00B050"/>
                </a:solidFill>
              </a:rPr>
              <a:t>Рекомендации по безопасности пациента высокого риска падений» </a:t>
            </a:r>
            <a:endParaRPr lang="ru-RU" sz="2000" u="sng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78224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Ванные </a:t>
            </a:r>
            <a:r>
              <a:rPr lang="ru-RU" b="1" dirty="0">
                <a:solidFill>
                  <a:srgbClr val="00B050"/>
                </a:solidFill>
              </a:rPr>
              <a:t>комнаты и туалеты должны быть оборудованы специальными поручнями;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• Пациенты </a:t>
            </a:r>
            <a:r>
              <a:rPr lang="ru-RU" b="1" dirty="0">
                <a:solidFill>
                  <a:srgbClr val="00B050"/>
                </a:solidFill>
              </a:rPr>
              <a:t>с высоким риском падений должны пользоваться ванной комнатой и туалетом, не закрывая дверь на задвижку;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• Для </a:t>
            </a:r>
            <a:r>
              <a:rPr lang="ru-RU" b="1" dirty="0">
                <a:solidFill>
                  <a:srgbClr val="00B050"/>
                </a:solidFill>
              </a:rPr>
              <a:t>пациентов с высоким риском падений должны использоваться низкие кровати с ограничителями.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• Пациенты </a:t>
            </a:r>
            <a:r>
              <a:rPr lang="ru-RU" b="1" dirty="0">
                <a:solidFill>
                  <a:srgbClr val="00B050"/>
                </a:solidFill>
              </a:rPr>
              <a:t>с высоким риском падений должны быть обеспечены </a:t>
            </a:r>
            <a:r>
              <a:rPr lang="ru-RU" b="1" dirty="0" smtClean="0">
                <a:solidFill>
                  <a:srgbClr val="00B050"/>
                </a:solidFill>
              </a:rPr>
              <a:t>вспомогательными </a:t>
            </a:r>
            <a:r>
              <a:rPr lang="ru-RU" b="1" dirty="0">
                <a:solidFill>
                  <a:srgbClr val="00B050"/>
                </a:solidFill>
              </a:rPr>
              <a:t>устройствами для передвижения;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• Пациентам </a:t>
            </a:r>
            <a:r>
              <a:rPr lang="ru-RU" b="1" dirty="0">
                <a:solidFill>
                  <a:srgbClr val="00B050"/>
                </a:solidFill>
              </a:rPr>
              <a:t>с высоким риском падений нужно объяснить, что необходимо избегать резких вставаний с постели или из кресла во избежание головокружения, потери сознания и падения. 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3" y="5874400"/>
            <a:ext cx="9022433" cy="111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0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1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8750"/>
            <a:ext cx="8640959" cy="5063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        </a:t>
            </a:r>
            <a:r>
              <a:rPr lang="ru-RU" sz="2000" b="1" u="sng" dirty="0" smtClean="0">
                <a:solidFill>
                  <a:srgbClr val="00B050"/>
                </a:solidFill>
              </a:rPr>
              <a:t>Стандартные </a:t>
            </a:r>
            <a:r>
              <a:rPr lang="ru-RU" sz="2000" b="1" u="sng" dirty="0">
                <a:solidFill>
                  <a:srgbClr val="00B050"/>
                </a:solidFill>
              </a:rPr>
              <a:t>операционные процедуры </a:t>
            </a:r>
            <a:r>
              <a:rPr lang="ru-RU" sz="2000" b="1" u="sng" dirty="0" smtClean="0">
                <a:solidFill>
                  <a:srgbClr val="00B050"/>
                </a:solidFill>
              </a:rPr>
              <a:t>по профилактике </a:t>
            </a:r>
            <a:r>
              <a:rPr lang="ru-RU" sz="2000" b="1" u="sng" dirty="0">
                <a:solidFill>
                  <a:srgbClr val="00B050"/>
                </a:solidFill>
              </a:rPr>
              <a:t>падений</a:t>
            </a:r>
          </a:p>
        </p:txBody>
      </p:sp>
      <p:pic>
        <p:nvPicPr>
          <p:cNvPr id="4" name="Рисунок 3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586536"/>
            <a:ext cx="9011297" cy="1154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070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1988840"/>
            <a:ext cx="399695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2348880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000" b="1" dirty="0">
                <a:solidFill>
                  <a:srgbClr val="00B050"/>
                </a:solidFill>
              </a:rPr>
              <a:t>Внедрение программы профилактики падений в стационарных учреждениях должно позволить снизить длительность пребывания пациента на койке, сократить расходы и повысить качество медицинской помощи.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9216" y="1124744"/>
            <a:ext cx="2098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Выводы</a:t>
            </a:r>
            <a:r>
              <a:rPr lang="ru-RU" sz="2800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7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53132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Риски	</a:t>
            </a:r>
            <a:r>
              <a:rPr lang="ru-RU" sz="3200" b="1" dirty="0" smtClean="0">
                <a:solidFill>
                  <a:srgbClr val="00B050"/>
                </a:solidFill>
              </a:rPr>
              <a:t>                                       Профилактика             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C:\Users\Acmp02\AppData\Local\Temp\FineReader12.00\media\image30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 b="4185"/>
          <a:stretch/>
        </p:blipFill>
        <p:spPr bwMode="auto">
          <a:xfrm>
            <a:off x="309815" y="737907"/>
            <a:ext cx="8668385" cy="5070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" y="5722000"/>
            <a:ext cx="9022433" cy="111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5022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1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Риски	        </a:t>
            </a:r>
            <a:r>
              <a:rPr lang="ru-RU" sz="2000" b="1" dirty="0" smtClean="0">
                <a:solidFill>
                  <a:srgbClr val="00B050"/>
                </a:solidFill>
              </a:rPr>
              <a:t>                                                                                    </a:t>
            </a:r>
            <a:r>
              <a:rPr lang="ru-RU" sz="2000" b="1" dirty="0">
                <a:solidFill>
                  <a:srgbClr val="00B050"/>
                </a:solidFill>
              </a:rPr>
              <a:t>Профилактика              </a:t>
            </a:r>
          </a:p>
        </p:txBody>
      </p:sp>
      <p:pic>
        <p:nvPicPr>
          <p:cNvPr id="3" name="Рисунок 2" descr="C:\Users\Acmp02\AppData\Local\Temp\FineReader12.00\media\image3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7" y="1052736"/>
            <a:ext cx="4438015" cy="3054350"/>
          </a:xfrm>
          <a:prstGeom prst="rect">
            <a:avLst/>
          </a:prstGeom>
          <a:noFill/>
        </p:spPr>
      </p:pic>
      <p:pic>
        <p:nvPicPr>
          <p:cNvPr id="4" name="Рисунок 3" descr="C:\Users\Acmp02\AppData\Local\Temp\FineReader12.00\media\image32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70847"/>
            <a:ext cx="3822065" cy="4559935"/>
          </a:xfrm>
          <a:prstGeom prst="rect">
            <a:avLst/>
          </a:prstGeom>
          <a:noFill/>
        </p:spPr>
      </p:pic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3256"/>
            <a:ext cx="9118800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725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1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Риски                                                                                                                  Профилактика             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cmp02\AppData\Local\Temp\FineReader12.00\media\image34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7" y="764704"/>
            <a:ext cx="427482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cmp02\AppData\Local\Temp\FineReader12.00\media\image3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02590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" y="5576872"/>
            <a:ext cx="9118800" cy="1271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400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3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7089"/>
            <a:ext cx="8208912" cy="4751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5177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Риски</a:t>
            </a:r>
            <a:r>
              <a:rPr lang="ru-RU" b="1" dirty="0">
                <a:solidFill>
                  <a:srgbClr val="00B050"/>
                </a:solidFill>
              </a:rPr>
              <a:t>	                                                                                            Профилактика              </a:t>
            </a:r>
          </a:p>
        </p:txBody>
      </p:sp>
      <p:pic>
        <p:nvPicPr>
          <p:cNvPr id="4" name="Рисунок 3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" y="5576872"/>
            <a:ext cx="9118800" cy="1271464"/>
          </a:xfrm>
          <a:prstGeom prst="rect">
            <a:avLst/>
          </a:prstGeom>
          <a:noFill/>
        </p:spPr>
      </p:pic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0" y="5729272"/>
            <a:ext cx="9118800" cy="1271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0417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4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3399"/>
            <a:ext cx="8775700" cy="41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" y="5576872"/>
            <a:ext cx="9118800" cy="12714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26064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Риски	                                                                                            Профилактика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6512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12776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Актуальность: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• </a:t>
            </a:r>
            <a:r>
              <a:rPr lang="ru-RU" b="1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Старение населения - одна из важнейших проблем нашего века, которая в настоящее время приобретает огромное значение для экономики и социальной политики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C:\Users\Acmp02\AppData\Local\Temp\FineReader12.00\media\image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473"/>
            <a:ext cx="466725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cmp02\AppData\Local\Temp\FineReader12.00\media\image9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67" y="5733256"/>
            <a:ext cx="4999355" cy="73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3003" t="47766" r="39498" b="25773"/>
          <a:stretch/>
        </p:blipFill>
        <p:spPr bwMode="auto">
          <a:xfrm>
            <a:off x="107504" y="4614508"/>
            <a:ext cx="4104456" cy="1872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\\server\АЦМП\Людмила Николаевна Трегубова\АЦМП 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84590"/>
            <a:ext cx="2458217" cy="5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p5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952600" cy="72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240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43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1796097"/>
            <a:ext cx="8740140" cy="326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" y="5576872"/>
            <a:ext cx="9118800" cy="12714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26064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Риски	                                                                                            Профилактика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13759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mp02\AppData\Local\Temp\FineReader12.00\media\image2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5800"/>
            <a:ext cx="9144000" cy="9074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1"/>
            <a:ext cx="86409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 smtClean="0">
                <a:solidFill>
                  <a:srgbClr val="00B050"/>
                </a:solidFill>
              </a:rPr>
              <a:t>Риски                                                                        Профилактика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8" y="892698"/>
            <a:ext cx="2984773" cy="21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8" y="3501008"/>
            <a:ext cx="29847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92698"/>
            <a:ext cx="2645469" cy="246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92698"/>
            <a:ext cx="2535808" cy="239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59775"/>
            <a:ext cx="23812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37" y="3501008"/>
            <a:ext cx="275757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729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16633"/>
            <a:ext cx="5166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Профилактика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4" y="1091398"/>
            <a:ext cx="3776936" cy="384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96044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72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9"/>
            <a:ext cx="79928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 smtClean="0">
                <a:solidFill>
                  <a:srgbClr val="00B050"/>
                </a:solidFill>
              </a:rPr>
              <a:t>    Риски                                                                                </a:t>
            </a:r>
            <a:r>
              <a:rPr lang="ru-RU" sz="2000" b="1" dirty="0">
                <a:solidFill>
                  <a:srgbClr val="00B050"/>
                </a:solidFill>
              </a:rPr>
              <a:t>Профилактика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3284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3992960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" y="5733256"/>
            <a:ext cx="9118800" cy="1100368"/>
          </a:xfrm>
          <a:prstGeom prst="rect">
            <a:avLst/>
          </a:prstGeom>
          <a:noFill/>
        </p:spPr>
      </p:pic>
      <p:sp>
        <p:nvSpPr>
          <p:cNvPr id="6" name="Дуга 5"/>
          <p:cNvSpPr/>
          <p:nvPr/>
        </p:nvSpPr>
        <p:spPr>
          <a:xfrm>
            <a:off x="6948264" y="2132856"/>
            <a:ext cx="432048" cy="360040"/>
          </a:xfrm>
          <a:prstGeom prst="arc">
            <a:avLst>
              <a:gd name="adj1" fmla="val 179196"/>
              <a:gd name="adj2" fmla="val 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91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5094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>
                <a:solidFill>
                  <a:srgbClr val="00B050"/>
                </a:solidFill>
              </a:rPr>
              <a:t>Профилактика 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33339"/>
            <a:ext cx="3960440" cy="351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19" y="1140671"/>
            <a:ext cx="4674096" cy="3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" y="5733256"/>
            <a:ext cx="9118800" cy="1100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11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Риски	                                                                                            Профилактика              </a:t>
            </a:r>
          </a:p>
        </p:txBody>
      </p:sp>
      <p:pic>
        <p:nvPicPr>
          <p:cNvPr id="3" name="Рисунок 2" descr="C:\Users\Acmp02\AppData\Local\Temp\FineReader12.00\media\image46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51" y="620688"/>
            <a:ext cx="8467090" cy="4968552"/>
          </a:xfrm>
          <a:prstGeom prst="rect">
            <a:avLst/>
          </a:prstGeom>
          <a:noFill/>
        </p:spPr>
      </p:pic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" y="5733256"/>
            <a:ext cx="9118800" cy="1100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343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5779"/>
            <a:ext cx="3636828" cy="345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8" y="1412776"/>
            <a:ext cx="27363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34563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88641"/>
            <a:ext cx="4878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Есть </a:t>
            </a:r>
            <a:r>
              <a:rPr lang="ru-RU" sz="2400" b="1" dirty="0">
                <a:solidFill>
                  <a:srgbClr val="00B050"/>
                </a:solidFill>
              </a:rPr>
              <a:t>риски? </a:t>
            </a:r>
          </a:p>
        </p:txBody>
      </p:sp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4" y="5805264"/>
            <a:ext cx="8960272" cy="979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108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2700643" cy="361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94" y="2132855"/>
            <a:ext cx="4465130" cy="347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7"/>
            <a:ext cx="80648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 smtClean="0">
                <a:solidFill>
                  <a:srgbClr val="00B050"/>
                </a:solidFill>
              </a:rPr>
              <a:t>Риски                                                                                                  Профилактика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052136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638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80728"/>
            <a:ext cx="2912233" cy="416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14" y="980728"/>
            <a:ext cx="4343003" cy="326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3725813" cy="275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88641"/>
            <a:ext cx="48062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>
                <a:solidFill>
                  <a:srgbClr val="00B050"/>
                </a:solidFill>
              </a:rPr>
              <a:t>Профилактика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C:\Users\Acmp02\AppData\Local\Temp\FineReader12.00\media\image27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" y="6150754"/>
            <a:ext cx="9118800" cy="691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10564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6" y="764704"/>
            <a:ext cx="194652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05" y="764704"/>
            <a:ext cx="2716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92655"/>
            <a:ext cx="195230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97" y="3132203"/>
            <a:ext cx="27622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06946"/>
            <a:ext cx="2686050" cy="226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1" y="188640"/>
            <a:ext cx="2603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Профилактика</a:t>
            </a:r>
          </a:p>
        </p:txBody>
      </p:sp>
      <p:pic>
        <p:nvPicPr>
          <p:cNvPr id="10" name="Рисунок 9" descr="C:\Users\Acmp02\AppData\Local\Temp\FineReader12.00\media\image27.jpe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64205"/>
            <a:ext cx="9108504" cy="691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594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35101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spcAft>
                <a:spcPts val="0"/>
              </a:spcAft>
            </a:pPr>
            <a:r>
              <a:rPr lang="ru-RU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•</a:t>
            </a:r>
            <a:r>
              <a:rPr lang="ru-RU" dirty="0"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>   </a:t>
            </a:r>
            <a:r>
              <a:rPr lang="ru-RU" b="1" dirty="0" smtClean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Постарение </a:t>
            </a:r>
            <a:r>
              <a:rPr lang="ru-RU" b="1" dirty="0">
                <a:solidFill>
                  <a:srgbClr val="00B050"/>
                </a:solidFill>
                <a:latin typeface="Arial Unicode MS"/>
                <a:ea typeface="Arial Unicode MS"/>
                <a:cs typeface="Arial Unicode MS"/>
              </a:rPr>
              <a:t>населения привело к тому, что среди больных всех категорий значительный удельный вес составляют люди пожилого и старческого возраста.</a:t>
            </a:r>
            <a:endParaRPr lang="ru-RU" sz="1200" b="1" dirty="0">
              <a:solidFill>
                <a:srgbClr val="00B050"/>
              </a:solidFill>
              <a:latin typeface="Arial Unicode MS"/>
            </a:endParaRPr>
          </a:p>
          <a:p>
            <a:r>
              <a:rPr lang="ru-RU" sz="1200" dirty="0">
                <a:solidFill>
                  <a:srgbClr val="000000"/>
                </a:solidFill>
                <a:latin typeface="Arial Unicode MS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Arial Unicode MS"/>
              </a:rPr>
            </a:br>
            <a:endParaRPr lang="ru-RU" dirty="0"/>
          </a:p>
        </p:txBody>
      </p:sp>
      <p:pic>
        <p:nvPicPr>
          <p:cNvPr id="4" name="Рисунок 3" descr="C:\Users\Acmp02\AppData\Local\Temp\FineReader12.00\media\image10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7480"/>
            <a:ext cx="4939412" cy="654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3003" t="47766" r="39498" b="25773"/>
          <a:stretch/>
        </p:blipFill>
        <p:spPr bwMode="auto">
          <a:xfrm>
            <a:off x="323528" y="4437112"/>
            <a:ext cx="3789039" cy="2263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6617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98" y="1124744"/>
            <a:ext cx="2700942" cy="272656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2051720" y="188640"/>
            <a:ext cx="48190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>
                <a:solidFill>
                  <a:srgbClr val="00B050"/>
                </a:solidFill>
              </a:rPr>
              <a:t>Специфические профилактические меры 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6216" y="4221088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Приспособление </a:t>
            </a:r>
            <a:r>
              <a:rPr lang="ru-RU" sz="1600" b="1" dirty="0">
                <a:solidFill>
                  <a:srgbClr val="00B050"/>
                </a:solidFill>
              </a:rPr>
              <a:t>для защиты шейки бедра 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442"/>
            <a:ext cx="9144000" cy="9074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00" y="2030003"/>
            <a:ext cx="2835399" cy="295232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" y="1268759"/>
            <a:ext cx="2862703" cy="286270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64845" y="4965822"/>
            <a:ext cx="41764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b="1" dirty="0">
                <a:solidFill>
                  <a:srgbClr val="00B050"/>
                </a:solidFill>
              </a:rPr>
              <a:t>СПЕЦИАЛЬНЫЕ ПРИСПОСОБЛЕНИЯ ПРИ ХОДЬБЕ В ГОЛОЛЕД </a:t>
            </a:r>
            <a:endParaRPr lang="ru-RU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29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75252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772816"/>
            <a:ext cx="403244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4800" b="1" dirty="0" smtClean="0">
                <a:solidFill>
                  <a:srgbClr val="00B050"/>
                </a:solidFill>
              </a:rPr>
              <a:t> Благодарю </a:t>
            </a:r>
          </a:p>
          <a:p>
            <a:r>
              <a:rPr lang="ru-RU" sz="4800" b="1" dirty="0" smtClean="0">
                <a:solidFill>
                  <a:srgbClr val="00B050"/>
                </a:solidFill>
              </a:rPr>
              <a:t>за </a:t>
            </a:r>
            <a:r>
              <a:rPr lang="ru-RU" sz="4800" b="1" dirty="0">
                <a:solidFill>
                  <a:srgbClr val="00B050"/>
                </a:solidFill>
              </a:rPr>
              <a:t>внимание </a:t>
            </a:r>
          </a:p>
        </p:txBody>
      </p:sp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86536"/>
            <a:ext cx="9118800" cy="1271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61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239732"/>
              </p:ext>
            </p:extLst>
          </p:nvPr>
        </p:nvGraphicFramePr>
        <p:xfrm>
          <a:off x="755576" y="476672"/>
          <a:ext cx="7267575" cy="2016224"/>
        </p:xfrm>
        <a:graphic>
          <a:graphicData uri="http://schemas.openxmlformats.org/drawingml/2006/table">
            <a:tbl>
              <a:tblPr/>
              <a:tblGrid>
                <a:gridCol w="7267575"/>
              </a:tblGrid>
              <a:tr h="20162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i="0" u="none" strike="noStrike" spc="0" dirty="0">
                          <a:solidFill>
                            <a:srgbClr val="00B050"/>
                          </a:solidFill>
                          <a:effectLst/>
                          <a:latin typeface="Arial Unicode MS"/>
                          <a:ea typeface="Arial Unicode MS"/>
                          <a:cs typeface="Arial Unicode MS"/>
                        </a:rPr>
                        <a:t>• Падения пациентов в медицинских организациях являются серьезной социальной и экономической проблемой, т. к. падения пациента во время госпитализации в ряде случаев могут нанести серьезный ущерб их здоровью, что соответственно приводит к увеличению продолжительности и стоимости лечения.</a:t>
                      </a:r>
                      <a:endParaRPr lang="ru-RU" sz="1200" b="1" dirty="0">
                        <a:solidFill>
                          <a:srgbClr val="00B050"/>
                        </a:solidFill>
                        <a:effectLst/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Acmp02\AppData\Local\Temp\FineReader12.00\media\image1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992888" cy="346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23003" t="47766" r="39498" b="25773"/>
          <a:stretch/>
        </p:blipFill>
        <p:spPr bwMode="auto">
          <a:xfrm>
            <a:off x="251551" y="5445224"/>
            <a:ext cx="3355275" cy="1086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Acmp02\AppData\Local\Temp\FineReader12.00\media\image25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00591"/>
            <a:ext cx="5256584" cy="931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26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Медицинские мероприятия по профилактике падений и переломов осуществляются на основании клинических рекомендаций </a:t>
            </a:r>
            <a:r>
              <a:rPr lang="ru-RU" b="1" dirty="0" smtClean="0">
                <a:solidFill>
                  <a:srgbClr val="00B050"/>
                </a:solidFill>
              </a:rPr>
              <a:t>« Программа профилактики падений </a:t>
            </a:r>
            <a:r>
              <a:rPr lang="ru-RU" b="1" dirty="0">
                <a:solidFill>
                  <a:srgbClr val="00B050"/>
                </a:solidFill>
              </a:rPr>
              <a:t>и </a:t>
            </a:r>
            <a:r>
              <a:rPr lang="ru-RU" b="1" dirty="0" smtClean="0">
                <a:solidFill>
                  <a:srgbClr val="00B050"/>
                </a:solidFill>
              </a:rPr>
              <a:t>переломов у граждан возрастных групп » </a:t>
            </a:r>
            <a:r>
              <a:rPr lang="ru-RU" b="1" dirty="0">
                <a:solidFill>
                  <a:srgbClr val="00B050"/>
                </a:solidFill>
              </a:rPr>
              <a:t>2019 г 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8494" t="11112" r="26923" b="3418"/>
          <a:stretch/>
        </p:blipFill>
        <p:spPr bwMode="auto">
          <a:xfrm>
            <a:off x="323528" y="1340768"/>
            <a:ext cx="5112568" cy="4464496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/>
          <p:cNvPicPr/>
          <p:nvPr/>
        </p:nvPicPr>
        <p:blipFill rotWithShape="1">
          <a:blip r:embed="rId3"/>
          <a:srcRect l="24679" t="11396" r="42628" b="3702"/>
          <a:stretch/>
        </p:blipFill>
        <p:spPr bwMode="auto">
          <a:xfrm>
            <a:off x="5652120" y="1340768"/>
            <a:ext cx="3168352" cy="4464496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 descr="C:\Users\Acmp02\AppData\Local\Temp\FineReader12.00\media\image2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039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•    В стационарах лечебного учреждения внедряется  «Программа профилактики падений», которая включат  в себя - оценку риска падений у каждого пациента, перечень мероприятий для повышения безопасности пациентов высокого риска, обучение пациентов данной группы принципам безопасного поведения.</a:t>
            </a:r>
          </a:p>
        </p:txBody>
      </p:sp>
      <p:pic>
        <p:nvPicPr>
          <p:cNvPr id="3" name="Рисунок 2" descr="C:\Users\Acmp02\AppData\Local\Temp\FineReader12.00\media\image1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960355" cy="4091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380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1630</Words>
  <Application>Microsoft Office PowerPoint</Application>
  <PresentationFormat>Экран (4:3)</PresentationFormat>
  <Paragraphs>220</Paragraphs>
  <Slides>61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Внедрение программы  профилактики падений  пациентов в стационаре</vt:lpstr>
      <vt:lpstr>Факты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acmp11</dc:creator>
  <cp:lastModifiedBy>acmp20</cp:lastModifiedBy>
  <cp:revision>48</cp:revision>
  <dcterms:created xsi:type="dcterms:W3CDTF">2020-03-03T08:50:21Z</dcterms:created>
  <dcterms:modified xsi:type="dcterms:W3CDTF">2020-05-19T12:43:37Z</dcterms:modified>
</cp:coreProperties>
</file>