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67" r:id="rId4"/>
    <p:sldId id="259" r:id="rId5"/>
    <p:sldId id="260" r:id="rId6"/>
    <p:sldId id="272" r:id="rId7"/>
    <p:sldId id="261" r:id="rId8"/>
    <p:sldId id="262" r:id="rId9"/>
    <p:sldId id="271" r:id="rId10"/>
    <p:sldId id="274" r:id="rId11"/>
    <p:sldId id="263" r:id="rId12"/>
    <p:sldId id="270" r:id="rId13"/>
  </p:sldIdLst>
  <p:sldSz cx="9144000" cy="5143500" type="screen16x9"/>
  <p:notesSz cx="6797675" cy="99250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E9BA7E-FC68-426C-99B3-FB9A59FDC0CD}">
  <a:tblStyle styleId="{BEE9BA7E-FC68-426C-99B3-FB9A59FDC0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85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3516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1469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4587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7b02e9172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7b02e9172_0_14:notes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Проводится</a:t>
            </a:r>
            <a:r>
              <a:rPr lang="ru-RU" baseline="0" dirty="0" smtClean="0"/>
              <a:t> отделение (кабинете) мед. проф. (ЦЗ)</a:t>
            </a:r>
            <a:r>
              <a:rPr lang="ru-RU" dirty="0" smtClean="0"/>
              <a:t> . Фельдшерский</a:t>
            </a:r>
            <a:r>
              <a:rPr lang="ru-RU" baseline="0" dirty="0" smtClean="0"/>
              <a:t> здравпункт и ФАП исключены.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81883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7b02e9172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7b02e9172_0_14:notes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Раньше-анкетирование и прием (осмотр) врача-терапевта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5393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7b02e9172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7b02e9172_0_7:notes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690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a4a2f13de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a4a2f13de_0_106:notes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060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a4a2f13de_0_5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a4a2f13de_0_526:notes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Граждане проходят ПМО как самостоятельное мероприятие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4282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a4a2f13de_0_5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a4a2f13de_0_539:notes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Расширена группа граждан проходящих диспансеризацию ежегодно, вне зависимости от возраста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80626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a4a2f13de_0_5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a4a2f13de_0_554:notes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Новое</a:t>
            </a:r>
            <a:r>
              <a:rPr lang="ru-RU" baseline="0" dirty="0" smtClean="0"/>
              <a:t> ЭКГ, ВГД. Исключены: маммография,  клинический анализ крови, исследование кала на скрытую кровь ( включены в  1 этап Д)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aseline="0" dirty="0" smtClean="0"/>
              <a:t>Краткое проф. консультирование – в 1 этап Д . Исключено – работники, занятые на работах с вредными или опасными произв. факторами , проходящие </a:t>
            </a:r>
            <a:r>
              <a:rPr lang="ru-RU" baseline="0" dirty="0" err="1" smtClean="0"/>
              <a:t>периодич</a:t>
            </a:r>
            <a:r>
              <a:rPr lang="ru-RU" baseline="0" dirty="0" smtClean="0"/>
              <a:t>. мед. осмотры,  не подлежат ПМО.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aseline="0" dirty="0" smtClean="0"/>
              <a:t>12 пункт исключается если ПМО является частью диспансеризации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aseline="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5964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a4a2f13de_0_5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a4a2f13de_0_554:notes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Исключено краткое профилактическое консультирование.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88407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a4a2f13de_0_5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a4a2f13de_0_565:notes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1</a:t>
            </a:r>
            <a:r>
              <a:rPr lang="ru-RU" baseline="0" dirty="0" smtClean="0"/>
              <a:t> этап Д- ПМО, </a:t>
            </a:r>
            <a:r>
              <a:rPr lang="ru-RU" baseline="0" dirty="0" err="1" smtClean="0"/>
              <a:t>онкоскрининг</a:t>
            </a:r>
            <a:r>
              <a:rPr lang="ru-RU" baseline="0" dirty="0" smtClean="0"/>
              <a:t>, оценка ССР, определение ГЗ. (Выявление ХНИЗ, ФР ХНИЗ, определение показаний для доп. исследований на 2 этапе Д)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0637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7b02e91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7b02e9172_0_0:notes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8254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7b02e91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7b02e9172_0_0:notes"/>
          <p:cNvSpPr txBox="1">
            <a:spLocks noGrp="1"/>
          </p:cNvSpPr>
          <p:nvPr>
            <p:ph type="body" idx="1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377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 dirty="0">
                <a:solidFill>
                  <a:srgbClr val="1C4587"/>
                </a:solidFill>
              </a:rPr>
              <a:t>Основные изменения в порядке проведения профилактического медицинского осмотра и диспансеризации определенных групп взрослого населения</a:t>
            </a:r>
            <a:endParaRPr sz="3000" b="1" dirty="0">
              <a:solidFill>
                <a:srgbClr val="1C4587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5148064" y="3435846"/>
            <a:ext cx="3736500" cy="10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rgbClr val="073763"/>
                </a:solidFill>
              </a:rPr>
              <a:t>В.В. Меркулова                        </a:t>
            </a:r>
            <a:r>
              <a:rPr lang="ru" sz="1600" dirty="0" smtClean="0">
                <a:solidFill>
                  <a:srgbClr val="073763"/>
                </a:solidFill>
              </a:rPr>
              <a:t>    ГБУЗ </a:t>
            </a:r>
            <a:r>
              <a:rPr lang="ru" sz="1600" dirty="0">
                <a:solidFill>
                  <a:srgbClr val="073763"/>
                </a:solidFill>
              </a:rPr>
              <a:t>АО “Архангельский центр медицинской профилактики”</a:t>
            </a:r>
            <a:endParaRPr sz="1600" dirty="0">
              <a:solidFill>
                <a:srgbClr val="07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00" y="118025"/>
            <a:ext cx="8667300" cy="8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dirty="0" smtClean="0">
                <a:solidFill>
                  <a:srgbClr val="1C4587"/>
                </a:solidFill>
              </a:rPr>
              <a:t>Проведение индивидуального или группового (школы для пациентов) углубленного профилактического консультирования</a:t>
            </a:r>
            <a:endParaRPr sz="2000" b="1" dirty="0">
              <a:solidFill>
                <a:srgbClr val="1C4587"/>
              </a:solidFill>
            </a:endParaRPr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11700" y="1131590"/>
            <a:ext cx="8520600" cy="36060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6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>
                <a:solidFill>
                  <a:schemeClr val="dk1"/>
                </a:solidFill>
              </a:rPr>
              <a:t>Проводится </a:t>
            </a:r>
            <a:r>
              <a:rPr lang="ru-RU" sz="1400" b="1" dirty="0" smtClean="0">
                <a:solidFill>
                  <a:schemeClr val="dk1"/>
                </a:solidFill>
              </a:rPr>
              <a:t>в отделении (кабинете) медицинской профилактики (центре здоровья) </a:t>
            </a:r>
            <a:r>
              <a:rPr lang="ru-RU" sz="1400" dirty="0" smtClean="0">
                <a:solidFill>
                  <a:schemeClr val="dk1"/>
                </a:solidFill>
              </a:rPr>
              <a:t>для граждан:</a:t>
            </a:r>
          </a:p>
          <a:p>
            <a:pPr marL="5524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dk1"/>
                </a:solidFill>
              </a:rPr>
              <a:t>в возрасте до 72 лет  с выявленной ИБС, ЦВБ, хронической ишемией нижних конечностей атеросклеротического генеза или болезнями, характеризующимися повышенным АД;</a:t>
            </a:r>
          </a:p>
          <a:p>
            <a:pPr marL="5524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sz="1400" dirty="0" smtClean="0">
              <a:solidFill>
                <a:schemeClr val="dk1"/>
              </a:solidFill>
            </a:endParaRPr>
          </a:p>
          <a:p>
            <a:pPr marL="5524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>
                <a:solidFill>
                  <a:schemeClr val="dk1"/>
                </a:solidFill>
              </a:rPr>
              <a:t>с</a:t>
            </a:r>
            <a:r>
              <a:rPr lang="ru-RU" sz="1400" dirty="0" smtClean="0">
                <a:solidFill>
                  <a:schemeClr val="dk1"/>
                </a:solidFill>
              </a:rPr>
              <a:t> выявленным по результатам анкетирования риском пагубного потребления алкоголя и (или) потребления наркотических средств и психотропных веществ без назначения врача;</a:t>
            </a:r>
          </a:p>
          <a:p>
            <a:pPr marL="5524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sz="1400" dirty="0" smtClean="0">
              <a:solidFill>
                <a:schemeClr val="dk1"/>
              </a:solidFill>
            </a:endParaRPr>
          </a:p>
          <a:p>
            <a:pPr marL="5524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>
                <a:solidFill>
                  <a:schemeClr val="dk1"/>
                </a:solidFill>
              </a:rPr>
              <a:t>д</a:t>
            </a:r>
            <a:r>
              <a:rPr lang="ru-RU" sz="1400" dirty="0" smtClean="0">
                <a:solidFill>
                  <a:schemeClr val="dk1"/>
                </a:solidFill>
              </a:rPr>
              <a:t>ля всех граждан в возрасте </a:t>
            </a:r>
            <a:r>
              <a:rPr lang="ru-RU" sz="1400" dirty="0" smtClean="0">
                <a:solidFill>
                  <a:srgbClr val="FF0000"/>
                </a:solidFill>
              </a:rPr>
              <a:t>65 лет и старше </a:t>
            </a:r>
            <a:r>
              <a:rPr lang="ru-RU" sz="1400" dirty="0" smtClean="0">
                <a:solidFill>
                  <a:schemeClr val="dk1"/>
                </a:solidFill>
              </a:rPr>
              <a:t>в целях коррекции выявленных факторов риска и (или) профилактики старческой астении;</a:t>
            </a:r>
          </a:p>
          <a:p>
            <a:pPr marL="5524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sz="1400" dirty="0" smtClean="0">
              <a:solidFill>
                <a:schemeClr val="dk1"/>
              </a:solidFill>
            </a:endParaRPr>
          </a:p>
          <a:p>
            <a:pPr marL="552450" lvl="0" indent="-285750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FF0000"/>
                </a:solidFill>
              </a:rPr>
              <a:t>при выявлении </a:t>
            </a:r>
            <a:r>
              <a:rPr lang="ru-RU" sz="1400" dirty="0">
                <a:solidFill>
                  <a:srgbClr val="FF0000"/>
                </a:solidFill>
              </a:rPr>
              <a:t>высокого относительного, высокого и очень высокого абсолютного риска, и (или) ожирения, и (или) гиперхолестеринемии с уровнем общего холестерина 8 </a:t>
            </a:r>
            <a:r>
              <a:rPr lang="ru-RU" sz="1400" dirty="0" err="1">
                <a:solidFill>
                  <a:srgbClr val="FF0000"/>
                </a:solidFill>
              </a:rPr>
              <a:t>ммоль</a:t>
            </a:r>
            <a:r>
              <a:rPr lang="ru-RU" sz="1400" dirty="0">
                <a:solidFill>
                  <a:srgbClr val="FF0000"/>
                </a:solidFill>
              </a:rPr>
              <a:t>/л и более, а также установлении по результатам анкетирования курения 20 сигарет в день, риска пагубного потребления алкоголя и (или) </a:t>
            </a:r>
            <a:r>
              <a:rPr lang="ru-RU" sz="1400" dirty="0" smtClean="0">
                <a:solidFill>
                  <a:srgbClr val="FF0000"/>
                </a:solidFill>
              </a:rPr>
              <a:t>риске немедицинского потребления наркотических средств </a:t>
            </a:r>
            <a:r>
              <a:rPr lang="ru-RU" sz="1400" dirty="0">
                <a:solidFill>
                  <a:srgbClr val="FF0000"/>
                </a:solidFill>
              </a:rPr>
              <a:t>и психотропных </a:t>
            </a:r>
            <a:r>
              <a:rPr lang="ru-RU" sz="1400" dirty="0" smtClean="0">
                <a:solidFill>
                  <a:srgbClr val="FF0000"/>
                </a:solidFill>
              </a:rPr>
              <a:t>веществ.   </a:t>
            </a:r>
          </a:p>
          <a:p>
            <a:pPr marL="552450" lvl="0" indent="-28575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ru-RU" sz="1400" dirty="0">
              <a:solidFill>
                <a:schemeClr val="dk1"/>
              </a:solidFill>
            </a:endParaRPr>
          </a:p>
          <a:p>
            <a:pPr marL="552450" lvl="0" indent="-28575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ru-RU" sz="1400" dirty="0" smtClean="0">
              <a:solidFill>
                <a:schemeClr val="dk1"/>
              </a:solidFill>
            </a:endParaRPr>
          </a:p>
          <a:p>
            <a:pPr marL="552450" lvl="0" indent="-285750" algn="l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ru-RU" sz="1400" dirty="0" smtClean="0">
              <a:solidFill>
                <a:schemeClr val="dk1"/>
              </a:solidFill>
            </a:endParaRPr>
          </a:p>
          <a:p>
            <a:pPr marL="2667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cxnSp>
        <p:nvCxnSpPr>
          <p:cNvPr id="108" name="Google Shape;108;p20"/>
          <p:cNvCxnSpPr/>
          <p:nvPr/>
        </p:nvCxnSpPr>
        <p:spPr>
          <a:xfrm rot="10800000" flipH="1">
            <a:off x="281350" y="1047275"/>
            <a:ext cx="8472600" cy="78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Прямая соединительная линия 2"/>
          <p:cNvCxnSpPr/>
          <p:nvPr/>
        </p:nvCxnSpPr>
        <p:spPr>
          <a:xfrm>
            <a:off x="899592" y="1779662"/>
            <a:ext cx="18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7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00" y="118025"/>
            <a:ext cx="8667300" cy="8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rgbClr val="1C4587"/>
                </a:solidFill>
              </a:rPr>
              <a:t>Обязательные мероприятия, выполняемые  в соответствии с объемом диспансеризации</a:t>
            </a:r>
            <a:endParaRPr sz="2400" b="1" dirty="0">
              <a:solidFill>
                <a:srgbClr val="1C4587"/>
              </a:solidFill>
            </a:endParaRPr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11700" y="1321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➢"/>
            </a:pPr>
            <a:r>
              <a:rPr lang="ru" sz="1400" dirty="0">
                <a:solidFill>
                  <a:srgbClr val="000000"/>
                </a:solidFill>
              </a:rPr>
              <a:t>Анкетирование;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➢"/>
            </a:pPr>
            <a:r>
              <a:rPr lang="ru" sz="1400" dirty="0">
                <a:solidFill>
                  <a:srgbClr val="000000"/>
                </a:solidFill>
              </a:rPr>
              <a:t>Прием (осмотр) врачом по медицинской профилактике отделения (кабинета) медицинской профилактике или центра здоровья или фельдшера;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➢"/>
            </a:pPr>
            <a:r>
              <a:rPr lang="ru" sz="1400" dirty="0">
                <a:solidFill>
                  <a:srgbClr val="000000"/>
                </a:solidFill>
              </a:rPr>
              <a:t>Маммография;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➢"/>
            </a:pPr>
            <a:r>
              <a:rPr lang="ru" sz="1400" dirty="0">
                <a:solidFill>
                  <a:srgbClr val="000000"/>
                </a:solidFill>
              </a:rPr>
              <a:t>Исследование кала на скрытую кровь иммунохимическим качественным или количественным методом; 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➢"/>
            </a:pPr>
            <a:r>
              <a:rPr lang="ru" sz="1400" dirty="0">
                <a:solidFill>
                  <a:schemeClr val="dk1"/>
                </a:solidFill>
              </a:rPr>
              <a:t>Осмотр фельдшером (акушеркой) или врачом акушером-гинекологом;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➢"/>
            </a:pPr>
            <a:r>
              <a:rPr lang="ru" sz="1400" dirty="0">
                <a:solidFill>
                  <a:schemeClr val="dk1"/>
                </a:solidFill>
              </a:rPr>
              <a:t>Взятие мазка с шейки матки, цитологическое исследование  мазка с шейки матки; 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➢"/>
            </a:pPr>
            <a:r>
              <a:rPr lang="ru" sz="1400" dirty="0">
                <a:solidFill>
                  <a:schemeClr val="dk1"/>
                </a:solidFill>
              </a:rPr>
              <a:t>Определение простат-специфического антигена в крови.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 dirty="0">
                <a:solidFill>
                  <a:srgbClr val="1C4587"/>
                </a:solidFill>
              </a:rPr>
              <a:t>Профилактический медицинский осмотр и первый этап диспансеризации считаются завершенными при выполнении в течение календарного года</a:t>
            </a:r>
            <a:r>
              <a:rPr lang="ru" sz="1400" b="1" dirty="0">
                <a:solidFill>
                  <a:schemeClr val="dk1"/>
                </a:solidFill>
              </a:rPr>
              <a:t> </a:t>
            </a:r>
            <a:r>
              <a:rPr lang="ru" sz="1400" b="1" dirty="0">
                <a:solidFill>
                  <a:srgbClr val="FF0000"/>
                </a:solidFill>
              </a:rPr>
              <a:t>не менее 85 % </a:t>
            </a:r>
            <a:r>
              <a:rPr lang="ru" sz="1400" b="1" dirty="0">
                <a:solidFill>
                  <a:srgbClr val="1C4587"/>
                </a:solidFill>
              </a:rPr>
              <a:t>от </a:t>
            </a:r>
            <a:r>
              <a:rPr lang="ru" sz="1400" b="1" dirty="0" smtClean="0">
                <a:solidFill>
                  <a:srgbClr val="1C4587"/>
                </a:solidFill>
              </a:rPr>
              <a:t>их объема . </a:t>
            </a:r>
            <a:endParaRPr sz="1400" b="1" dirty="0">
              <a:solidFill>
                <a:srgbClr val="1C4587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dk1"/>
              </a:solidFill>
            </a:endParaRPr>
          </a:p>
        </p:txBody>
      </p:sp>
      <p:cxnSp>
        <p:nvCxnSpPr>
          <p:cNvPr id="108" name="Google Shape;108;p20"/>
          <p:cNvCxnSpPr/>
          <p:nvPr/>
        </p:nvCxnSpPr>
        <p:spPr>
          <a:xfrm rot="10800000" flipH="1">
            <a:off x="281350" y="1047275"/>
            <a:ext cx="8472600" cy="78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1700" y="1970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1C4587"/>
                </a:solidFill>
              </a:rPr>
              <a:t>Диспансерное наблюдение за взрослыми</a:t>
            </a:r>
            <a:endParaRPr>
              <a:solidFill>
                <a:srgbClr val="1C4587"/>
              </a:solidFill>
            </a:endParaRPr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311700" y="1039075"/>
            <a:ext cx="3999900" cy="277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000000"/>
                </a:solidFill>
              </a:rPr>
              <a:t>Диспансерное наблюдение устанавливается в течение </a:t>
            </a:r>
            <a:r>
              <a:rPr lang="ru" dirty="0">
                <a:solidFill>
                  <a:srgbClr val="CC0000"/>
                </a:solidFill>
              </a:rPr>
              <a:t>3-х рабочих дней</a:t>
            </a:r>
            <a:r>
              <a:rPr lang="ru" dirty="0">
                <a:solidFill>
                  <a:srgbClr val="000000"/>
                </a:solidFill>
              </a:rPr>
              <a:t> после: 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1C4587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➢"/>
            </a:pPr>
            <a:r>
              <a:rPr lang="ru" dirty="0">
                <a:solidFill>
                  <a:srgbClr val="000000"/>
                </a:solidFill>
              </a:rPr>
              <a:t>установления диагноза при оказании медицинской помощи в амбулаторных условиях;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➢"/>
            </a:pPr>
            <a:r>
              <a:rPr lang="ru" dirty="0">
                <a:solidFill>
                  <a:srgbClr val="000000"/>
                </a:solidFill>
              </a:rPr>
              <a:t>получения выписного эпикриза из медицинской карты стационарного больного по результатам  оказания медицинской помощи в стационарных условиях.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115" name="Google Shape;115;p21"/>
          <p:cNvCxnSpPr/>
          <p:nvPr/>
        </p:nvCxnSpPr>
        <p:spPr>
          <a:xfrm rot="10800000" flipH="1">
            <a:off x="373025" y="857300"/>
            <a:ext cx="8284500" cy="141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6" name="Google Shape;116;p21"/>
          <p:cNvSpPr txBox="1">
            <a:spLocks noGrp="1"/>
          </p:cNvSpPr>
          <p:nvPr>
            <p:ph type="body" idx="2"/>
          </p:nvPr>
        </p:nvSpPr>
        <p:spPr>
          <a:xfrm>
            <a:off x="4896175" y="1039075"/>
            <a:ext cx="4129800" cy="27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000000"/>
                </a:solidFill>
              </a:rPr>
              <a:t>Охват диспансерным наблюдением должен составлять: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000000"/>
                </a:solidFill>
              </a:rPr>
              <a:t>Лица с хроническими неинфекционными заболеваниями и инфекционными заболеваниями и лица с высоким и очень высоким сердечно-сосудистым риском </a:t>
            </a:r>
            <a:r>
              <a:rPr lang="ru" dirty="0">
                <a:solidFill>
                  <a:schemeClr val="dk1"/>
                </a:solidFill>
              </a:rPr>
              <a:t>–           </a:t>
            </a:r>
            <a:r>
              <a:rPr lang="ru" b="1" dirty="0">
                <a:solidFill>
                  <a:srgbClr val="CC0000"/>
                </a:solidFill>
              </a:rPr>
              <a:t>не менее 70 %</a:t>
            </a:r>
            <a:endParaRPr b="1" dirty="0">
              <a:solidFill>
                <a:srgbClr val="CC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dirty="0">
                <a:solidFill>
                  <a:srgbClr val="000000"/>
                </a:solidFill>
              </a:rPr>
              <a:t>Лица старше трудоспособного возраста, из числа подлежащих ему </a:t>
            </a:r>
            <a:r>
              <a:rPr lang="ru" dirty="0">
                <a:solidFill>
                  <a:schemeClr val="dk1"/>
                </a:solidFill>
              </a:rPr>
              <a:t>– </a:t>
            </a:r>
            <a:r>
              <a:rPr lang="ru" b="1" dirty="0">
                <a:solidFill>
                  <a:srgbClr val="CC0000"/>
                </a:solidFill>
              </a:rPr>
              <a:t>не менее 90 %</a:t>
            </a:r>
            <a:endParaRPr b="1" dirty="0">
              <a:solidFill>
                <a:srgbClr val="CC0000"/>
              </a:solidFill>
            </a:endParaRPr>
          </a:p>
        </p:txBody>
      </p:sp>
      <p:cxnSp>
        <p:nvCxnSpPr>
          <p:cNvPr id="117" name="Google Shape;117;p21"/>
          <p:cNvCxnSpPr/>
          <p:nvPr/>
        </p:nvCxnSpPr>
        <p:spPr>
          <a:xfrm>
            <a:off x="4520050" y="1197325"/>
            <a:ext cx="28200" cy="2394600"/>
          </a:xfrm>
          <a:prstGeom prst="straightConnector1">
            <a:avLst/>
          </a:prstGeom>
          <a:noFill/>
          <a:ln w="38100" cap="flat" cmpd="sng">
            <a:solidFill>
              <a:srgbClr val="1C4587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18" name="Google Shape;118;p21"/>
          <p:cNvSpPr txBox="1"/>
          <p:nvPr/>
        </p:nvSpPr>
        <p:spPr>
          <a:xfrm>
            <a:off x="510950" y="3983250"/>
            <a:ext cx="8195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b="1" dirty="0">
                <a:solidFill>
                  <a:srgbClr val="1C4587"/>
                </a:solidFill>
              </a:rPr>
              <a:t>В рамках диспансерного наблюдения организуется проведение профилактического медицинского осмотра</a:t>
            </a:r>
            <a:r>
              <a:rPr lang="ru" dirty="0">
                <a:solidFill>
                  <a:srgbClr val="1C4587"/>
                </a:solidFill>
              </a:rPr>
              <a:t> (при проведении первого в текущем году диспансерного приема)</a:t>
            </a:r>
            <a:endParaRPr dirty="0">
              <a:solidFill>
                <a:srgbClr val="1C45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249600" y="187775"/>
            <a:ext cx="8520600" cy="8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1C4587"/>
                </a:solidFill>
              </a:rPr>
              <a:t>Новая нормативная база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24250" y="1128375"/>
            <a:ext cx="3999900" cy="34164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➢"/>
            </a:pPr>
            <a:r>
              <a:rPr lang="ru" b="1" dirty="0">
                <a:solidFill>
                  <a:srgbClr val="073763"/>
                </a:solidFill>
              </a:rPr>
              <a:t>Приказ Минздрава России   </a:t>
            </a:r>
            <a:r>
              <a:rPr lang="ru" b="1" dirty="0">
                <a:solidFill>
                  <a:srgbClr val="000000"/>
                </a:solidFill>
              </a:rPr>
              <a:t>    </a:t>
            </a:r>
            <a:r>
              <a:rPr lang="ru" dirty="0">
                <a:solidFill>
                  <a:srgbClr val="000000"/>
                </a:solidFill>
              </a:rPr>
              <a:t>                       </a:t>
            </a:r>
            <a:r>
              <a:rPr lang="ru" dirty="0">
                <a:solidFill>
                  <a:srgbClr val="FF0000"/>
                </a:solidFill>
              </a:rPr>
              <a:t>№ 124н</a:t>
            </a:r>
            <a:r>
              <a:rPr lang="ru" dirty="0">
                <a:solidFill>
                  <a:srgbClr val="073763"/>
                </a:solidFill>
              </a:rPr>
              <a:t> от 13 марта 2019 г. </a:t>
            </a:r>
            <a:endParaRPr dirty="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000000"/>
                </a:solidFill>
              </a:rPr>
              <a:t>“Об утверждении порядка проведения профилактического медицинского осмотра и диспансеризации определенных групп взрослого населения”</a:t>
            </a:r>
            <a:endParaRPr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SzPts val="1400"/>
              <a:buChar char="➢"/>
            </a:pPr>
            <a:r>
              <a:rPr lang="ru" b="1" dirty="0">
                <a:solidFill>
                  <a:srgbClr val="073763"/>
                </a:solidFill>
              </a:rPr>
              <a:t>Приказ Минздрава России     </a:t>
            </a:r>
            <a:r>
              <a:rPr lang="ru" b="1" dirty="0">
                <a:solidFill>
                  <a:schemeClr val="dk1"/>
                </a:solidFill>
              </a:rPr>
              <a:t>                      </a:t>
            </a:r>
            <a:r>
              <a:rPr lang="ru" dirty="0">
                <a:solidFill>
                  <a:srgbClr val="FF0000"/>
                </a:solidFill>
              </a:rPr>
              <a:t>№ 173н</a:t>
            </a:r>
            <a:r>
              <a:rPr lang="ru" dirty="0">
                <a:solidFill>
                  <a:srgbClr val="980000"/>
                </a:solidFill>
              </a:rPr>
              <a:t> </a:t>
            </a:r>
            <a:r>
              <a:rPr lang="ru" dirty="0">
                <a:solidFill>
                  <a:srgbClr val="073763"/>
                </a:solidFill>
              </a:rPr>
              <a:t>от 29 марта 2019 г. </a:t>
            </a:r>
            <a:endParaRPr dirty="0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dirty="0">
                <a:solidFill>
                  <a:srgbClr val="000000"/>
                </a:solidFill>
              </a:rPr>
              <a:t>“Об утверждении порядка проведения диспансерного наблюдения за взрослыми”</a:t>
            </a:r>
            <a:endParaRPr dirty="0">
              <a:solidFill>
                <a:srgbClr val="000000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5525" y="1057175"/>
            <a:ext cx="1847496" cy="257089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26031" y="2262700"/>
            <a:ext cx="1782000" cy="2509497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64" name="Google Shape;64;p14"/>
          <p:cNvCxnSpPr/>
          <p:nvPr/>
        </p:nvCxnSpPr>
        <p:spPr>
          <a:xfrm>
            <a:off x="353700" y="840050"/>
            <a:ext cx="8416500" cy="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2199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1C4587"/>
                </a:solidFill>
              </a:rPr>
              <a:t>Периодичность проведения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288050" y="1193350"/>
            <a:ext cx="3999900" cy="34164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rgbClr val="000000"/>
                </a:solidFill>
              </a:rPr>
              <a:t>Профилактический медицинский осмотр проводится </a:t>
            </a:r>
            <a:r>
              <a:rPr lang="ru" b="1" dirty="0">
                <a:solidFill>
                  <a:srgbClr val="FF0000"/>
                </a:solidFill>
              </a:rPr>
              <a:t>ежегодно</a:t>
            </a:r>
            <a:r>
              <a:rPr lang="ru" b="1" dirty="0">
                <a:solidFill>
                  <a:srgbClr val="000000"/>
                </a:solidFill>
              </a:rPr>
              <a:t>:</a:t>
            </a:r>
            <a:endParaRPr b="1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1C4587"/>
              </a:buClr>
              <a:buSzPts val="1400"/>
              <a:buAutoNum type="arabicPeriod"/>
            </a:pPr>
            <a:r>
              <a:rPr lang="ru" dirty="0">
                <a:solidFill>
                  <a:srgbClr val="000000"/>
                </a:solidFill>
              </a:rPr>
              <a:t>В качестве самостоятельного мероприятия</a:t>
            </a:r>
            <a:endParaRPr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AutoNum type="arabicPeriod"/>
            </a:pPr>
            <a:r>
              <a:rPr lang="ru" dirty="0">
                <a:solidFill>
                  <a:srgbClr val="000000"/>
                </a:solidFill>
              </a:rPr>
              <a:t>В рамках диспансеризации</a:t>
            </a:r>
            <a:endParaRPr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AutoNum type="arabicPeriod"/>
            </a:pPr>
            <a:r>
              <a:rPr lang="ru" dirty="0">
                <a:solidFill>
                  <a:srgbClr val="000000"/>
                </a:solidFill>
              </a:rPr>
              <a:t>В рамках диспансерного наблюдения (при проведении первого в текущем году диспансерного приема (осмотра, консультации)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2"/>
          </p:nvPr>
        </p:nvSpPr>
        <p:spPr>
          <a:xfrm>
            <a:off x="4832400" y="11933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000000"/>
                </a:solidFill>
              </a:rPr>
              <a:t>Диспансеризация проводится: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073763"/>
                </a:solidFill>
              </a:rPr>
              <a:t>В возрасте от 18 до 39 лет</a:t>
            </a:r>
            <a:r>
              <a:rPr lang="ru">
                <a:solidFill>
                  <a:srgbClr val="073763"/>
                </a:solidFill>
              </a:rPr>
              <a:t> - </a:t>
            </a:r>
            <a:r>
              <a:rPr lang="ru" b="1">
                <a:solidFill>
                  <a:srgbClr val="FF0000"/>
                </a:solidFill>
              </a:rPr>
              <a:t>1 раз в три года</a:t>
            </a: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073763"/>
                </a:solidFill>
              </a:rPr>
              <a:t>В возрасте 40 лет и старше</a:t>
            </a:r>
            <a:r>
              <a:rPr lang="ru">
                <a:solidFill>
                  <a:srgbClr val="000000"/>
                </a:solidFill>
              </a:rPr>
              <a:t> - </a:t>
            </a:r>
            <a:r>
              <a:rPr lang="ru" b="1">
                <a:solidFill>
                  <a:srgbClr val="FF0000"/>
                </a:solidFill>
              </a:rPr>
              <a:t>ежегодно </a:t>
            </a: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1C4587"/>
                </a:solidFill>
              </a:rPr>
              <a:t>Годом прохождения диспансеризации считается календарный год, в котором гражданин достигает соответствующего возраста</a:t>
            </a:r>
            <a:endParaRPr b="1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cxnSp>
        <p:nvCxnSpPr>
          <p:cNvPr id="72" name="Google Shape;72;p15"/>
          <p:cNvCxnSpPr/>
          <p:nvPr/>
        </p:nvCxnSpPr>
        <p:spPr>
          <a:xfrm rot="10800000" flipH="1">
            <a:off x="409975" y="858450"/>
            <a:ext cx="8337300" cy="57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73;p15"/>
          <p:cNvCxnSpPr/>
          <p:nvPr/>
        </p:nvCxnSpPr>
        <p:spPr>
          <a:xfrm>
            <a:off x="4557625" y="1294400"/>
            <a:ext cx="21000" cy="2501486"/>
          </a:xfrm>
          <a:prstGeom prst="straightConnector1">
            <a:avLst/>
          </a:prstGeom>
          <a:noFill/>
          <a:ln w="38100" cap="flat" cmpd="sng">
            <a:solidFill>
              <a:srgbClr val="073763"/>
            </a:solidFill>
            <a:prstDash val="dot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8256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470075" y="-44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dirty="0">
                <a:solidFill>
                  <a:srgbClr val="1C4587"/>
                </a:solidFill>
              </a:rPr>
              <a:t>Проходят диспансеризацию </a:t>
            </a:r>
            <a:r>
              <a:rPr lang="ru" sz="2400" b="1" dirty="0" smtClean="0">
                <a:solidFill>
                  <a:srgbClr val="1C4587"/>
                </a:solidFill>
              </a:rPr>
              <a:t>ежегодно                        </a:t>
            </a:r>
            <a:r>
              <a:rPr lang="ru" sz="2400" b="1" dirty="0" smtClean="0">
                <a:solidFill>
                  <a:srgbClr val="FF0000"/>
                </a:solidFill>
              </a:rPr>
              <a:t>вне зависимости от возраста</a:t>
            </a:r>
            <a:endParaRPr sz="2400" b="1" dirty="0">
              <a:solidFill>
                <a:srgbClr val="FF0000"/>
              </a:solidFill>
            </a:endParaRPr>
          </a:p>
        </p:txBody>
      </p:sp>
      <p:cxnSp>
        <p:nvCxnSpPr>
          <p:cNvPr id="79" name="Google Shape;79;p16"/>
          <p:cNvCxnSpPr/>
          <p:nvPr/>
        </p:nvCxnSpPr>
        <p:spPr>
          <a:xfrm rot="10800000" flipH="1">
            <a:off x="470075" y="915566"/>
            <a:ext cx="8270400" cy="273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219875" y="1141196"/>
            <a:ext cx="8520600" cy="40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➢"/>
            </a:pPr>
            <a:r>
              <a:rPr lang="ru" sz="1400" dirty="0">
                <a:solidFill>
                  <a:srgbClr val="000000"/>
                </a:solidFill>
              </a:rPr>
              <a:t>Инвалиды Великой Отечественной войны и инвалиды боевых действий, а также участники Великой Отечественной войны, ставшие инвалидами вследствие общего заболевания, трудового увечья или других причин (кроме лиц, инвалидность которых наступила вследствие их противоправных действий)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Char char="➢"/>
            </a:pPr>
            <a:r>
              <a:rPr lang="ru" sz="1400" dirty="0">
                <a:solidFill>
                  <a:srgbClr val="000000"/>
                </a:solidFill>
              </a:rPr>
              <a:t>Лица, награжденные знаком </a:t>
            </a:r>
            <a:r>
              <a:rPr lang="ru" sz="1400" dirty="0" smtClean="0">
                <a:solidFill>
                  <a:srgbClr val="000000"/>
                </a:solidFill>
              </a:rPr>
              <a:t>«Жителю </a:t>
            </a:r>
            <a:r>
              <a:rPr lang="ru" sz="1400" dirty="0">
                <a:solidFill>
                  <a:srgbClr val="000000"/>
                </a:solidFill>
              </a:rPr>
              <a:t>блокадного </a:t>
            </a:r>
            <a:r>
              <a:rPr lang="ru" sz="1400" dirty="0" smtClean="0">
                <a:solidFill>
                  <a:srgbClr val="000000"/>
                </a:solidFill>
              </a:rPr>
              <a:t>Ленинграда» </a:t>
            </a:r>
            <a:r>
              <a:rPr lang="ru" sz="1400" dirty="0">
                <a:solidFill>
                  <a:srgbClr val="000000"/>
                </a:solidFill>
              </a:rPr>
              <a:t>и признанных инвалидами вследствие общего заболевания, трудового увечья и других причин (кроме лиц, инвалидность которых наступила вследствие их противоправных действий)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C343D"/>
              </a:buClr>
              <a:buSzPts val="1400"/>
              <a:buChar char="➢"/>
            </a:pPr>
            <a:r>
              <a:rPr lang="ru" sz="1400" dirty="0">
                <a:solidFill>
                  <a:srgbClr val="000000"/>
                </a:solidFill>
              </a:rPr>
              <a:t>Бывшие несовершеннолетние узники концлагерей, гетто, других мест принудительного содержания, созданных фашистами и их союзниками в период второй мировой войны, признанных инвалидами вследствие общего заболевания, трудового увечья и других причин (кроме лиц, инвалидность которых наступила вследствие их противоправных действий)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➢"/>
            </a:pPr>
            <a:r>
              <a:rPr lang="ru" sz="1400" dirty="0">
                <a:solidFill>
                  <a:srgbClr val="FF0000"/>
                </a:solidFill>
              </a:rPr>
              <a:t>Работающие граждане, не достигшие возраста, дающего право на назначение пенсии по старости, в том числе досрочно, в течение пяти лет до наступления такого возраста и работающие граждане, являющиеся получателями пенсии по старости или пенсии за выслугу лет</a:t>
            </a:r>
            <a:endParaRPr sz="1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400" dirty="0"/>
              <a:t> 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1861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rgbClr val="1C4587"/>
                </a:solidFill>
              </a:rPr>
              <a:t>Профилактический медицинский осмотр </a:t>
            </a:r>
            <a:endParaRPr b="1" dirty="0">
              <a:solidFill>
                <a:srgbClr val="1C4587"/>
              </a:solidFill>
            </a:endParaRPr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224825" y="1028700"/>
            <a:ext cx="8720100" cy="39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200"/>
              <a:buAutoNum type="arabicPeriod"/>
            </a:pPr>
            <a:r>
              <a:rPr lang="ru" sz="1200" dirty="0">
                <a:solidFill>
                  <a:srgbClr val="000000"/>
                </a:solidFill>
              </a:rPr>
              <a:t>Анкетирование;</a:t>
            </a:r>
            <a:endParaRPr sz="1200" dirty="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200"/>
              <a:buAutoNum type="arabicPeriod"/>
            </a:pPr>
            <a:r>
              <a:rPr lang="ru" sz="1200" dirty="0">
                <a:solidFill>
                  <a:srgbClr val="000000"/>
                </a:solidFill>
              </a:rPr>
              <a:t>Расчет на основании антропометрии индекса массы тела;</a:t>
            </a:r>
            <a:endParaRPr sz="1200" dirty="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200"/>
              <a:buAutoNum type="arabicPeriod"/>
            </a:pPr>
            <a:r>
              <a:rPr lang="ru" sz="1200" dirty="0">
                <a:solidFill>
                  <a:srgbClr val="000000"/>
                </a:solidFill>
              </a:rPr>
              <a:t>Измерение артериального давления на периферических артериях;</a:t>
            </a:r>
            <a:endParaRPr sz="1200" dirty="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200"/>
              <a:buAutoNum type="arabicPeriod"/>
            </a:pPr>
            <a:r>
              <a:rPr lang="ru" sz="1200" dirty="0">
                <a:solidFill>
                  <a:srgbClr val="000000"/>
                </a:solidFill>
              </a:rPr>
              <a:t>Исследование уровня общего холестерина в крови;</a:t>
            </a:r>
            <a:endParaRPr sz="1200" dirty="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200"/>
              <a:buAutoNum type="arabicPeriod"/>
            </a:pPr>
            <a:r>
              <a:rPr lang="ru" sz="1200" dirty="0">
                <a:solidFill>
                  <a:srgbClr val="000000"/>
                </a:solidFill>
              </a:rPr>
              <a:t>Определение уровня глюкозы в крови натощак;</a:t>
            </a:r>
            <a:endParaRPr sz="1200" dirty="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200"/>
              <a:buAutoNum type="arabicPeriod"/>
            </a:pPr>
            <a:r>
              <a:rPr lang="ru" sz="1200" dirty="0">
                <a:solidFill>
                  <a:srgbClr val="000000"/>
                </a:solidFill>
              </a:rPr>
              <a:t>Определение относительного сердечно-сосудистого риска (в возрасте 18 – 39 лет);</a:t>
            </a:r>
            <a:endParaRPr sz="1200" dirty="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200"/>
              <a:buAutoNum type="arabicPeriod"/>
            </a:pPr>
            <a:r>
              <a:rPr lang="ru" sz="1200" dirty="0">
                <a:solidFill>
                  <a:srgbClr val="000000"/>
                </a:solidFill>
              </a:rPr>
              <a:t>Определение абсолютного сердечно-сосудистого риска (в возрасте 40 – 64 лет);</a:t>
            </a:r>
            <a:endParaRPr sz="1200" dirty="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200"/>
              <a:buAutoNum type="arabicPeriod"/>
            </a:pPr>
            <a:r>
              <a:rPr lang="ru" sz="1200" dirty="0">
                <a:solidFill>
                  <a:srgbClr val="000000"/>
                </a:solidFill>
              </a:rPr>
              <a:t>Флюорография легких или рентгенография легких – 1 раз в 2 года;</a:t>
            </a:r>
            <a:endParaRPr sz="1200" dirty="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200"/>
              <a:buAutoNum type="arabicPeriod"/>
            </a:pPr>
            <a:r>
              <a:rPr lang="ru" sz="1200" dirty="0">
                <a:solidFill>
                  <a:srgbClr val="FF0000"/>
                </a:solidFill>
              </a:rPr>
              <a:t>Электрокардиография в покое при первом прохождении ПМО, далее в возрасте 35 лет и старше 1 раз в год</a:t>
            </a:r>
            <a:r>
              <a:rPr lang="ru" sz="1200" dirty="0">
                <a:solidFill>
                  <a:schemeClr val="tx1"/>
                </a:solidFill>
              </a:rPr>
              <a:t>;</a:t>
            </a:r>
            <a:endParaRPr sz="1200" dirty="0">
              <a:solidFill>
                <a:schemeClr val="tx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200"/>
              <a:buAutoNum type="arabicPeriod"/>
            </a:pPr>
            <a:r>
              <a:rPr lang="ru" sz="1200" dirty="0">
                <a:solidFill>
                  <a:srgbClr val="FF0000"/>
                </a:solidFill>
              </a:rPr>
              <a:t>Измерение внутриглазного давления при первом прохождении ПМО, далее в возрасте 40 лет и старше 1 раз в год;</a:t>
            </a:r>
            <a:endParaRPr sz="1200" dirty="0">
              <a:solidFill>
                <a:srgbClr val="FF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200"/>
              <a:buAutoNum type="arabicPeriod"/>
            </a:pPr>
            <a:r>
              <a:rPr lang="ru" sz="1200" dirty="0">
                <a:solidFill>
                  <a:srgbClr val="000000"/>
                </a:solidFill>
              </a:rPr>
              <a:t>Осмотр фельдшером(акушеркой) или врачом акушером-гинекологом женщин в возрасте 18 – 39 лет 1 раз в год; </a:t>
            </a:r>
            <a:endParaRPr sz="1200" dirty="0">
              <a:solidFill>
                <a:srgbClr val="000000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200"/>
              <a:buAutoNum type="arabicPeriod"/>
            </a:pPr>
            <a:r>
              <a:rPr lang="ru" sz="1200" dirty="0">
                <a:solidFill>
                  <a:srgbClr val="000000"/>
                </a:solidFill>
              </a:rPr>
              <a:t>Прием (осмотр) по результатам ПМО, </a:t>
            </a:r>
            <a:r>
              <a:rPr lang="ru" sz="1200" dirty="0">
                <a:solidFill>
                  <a:srgbClr val="FF0000"/>
                </a:solidFill>
              </a:rPr>
              <a:t>в том числе осмотр на выявление визуальных  и иных локализаций онкологических заболеваний, включающий осмотр кожных покровов, слизистых губ и ротовой полости, пальпацию щитовидной железы, лимфатических узлов</a:t>
            </a:r>
            <a:r>
              <a:rPr lang="ru" sz="1200" dirty="0">
                <a:solidFill>
                  <a:srgbClr val="000000"/>
                </a:solidFill>
              </a:rPr>
              <a:t>, фельдшером фельдшерского здравпункта или фельдшерско-акушерского пункта, врачом терапевтом или врачом по медицинской профилактике отделения (кабинета) медицинской профилактики или центра здоровья.   </a:t>
            </a:r>
            <a:endParaRPr sz="1200" dirty="0">
              <a:solidFill>
                <a:srgbClr val="000000"/>
              </a:solidFill>
            </a:endParaRPr>
          </a:p>
        </p:txBody>
      </p:sp>
      <p:cxnSp>
        <p:nvCxnSpPr>
          <p:cNvPr id="87" name="Google Shape;87;p17"/>
          <p:cNvCxnSpPr/>
          <p:nvPr/>
        </p:nvCxnSpPr>
        <p:spPr>
          <a:xfrm rot="10800000" flipH="1">
            <a:off x="429200" y="790300"/>
            <a:ext cx="8304600" cy="204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1861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rgbClr val="1C4587"/>
                </a:solidFill>
              </a:rPr>
              <a:t>Профилактический медицинский осмотр </a:t>
            </a:r>
            <a:endParaRPr b="1" dirty="0">
              <a:solidFill>
                <a:srgbClr val="1C4587"/>
              </a:solidFill>
            </a:endParaRPr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429200" y="1028700"/>
            <a:ext cx="8304600" cy="348726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200"/>
              <a:buNone/>
            </a:pPr>
            <a:r>
              <a:rPr lang="ru-RU" sz="1600" dirty="0" smtClean="0">
                <a:solidFill>
                  <a:srgbClr val="000000"/>
                </a:solidFill>
              </a:rPr>
              <a:t>При выявлении у гражданина по результатам профилактического медицинского осмотра высокого относительного, высокого и очень высокого абсолютного риска, и (или) ожирения, и (или) гиперхолестеринемии с уровнем общего холестерина 8 </a:t>
            </a:r>
            <a:r>
              <a:rPr lang="ru-RU" sz="1600" dirty="0" err="1" smtClean="0">
                <a:solidFill>
                  <a:srgbClr val="000000"/>
                </a:solidFill>
              </a:rPr>
              <a:t>ммоль</a:t>
            </a:r>
            <a:r>
              <a:rPr lang="ru-RU" sz="1600" dirty="0" smtClean="0">
                <a:solidFill>
                  <a:srgbClr val="000000"/>
                </a:solidFill>
              </a:rPr>
              <a:t>/л и более, а также установлении по результатам анкетирования курения 20 сигарет в день, риска пагубного потребления алкоголя и (или) риска потребления наркотических средств и психотропных веществ без назначения врача, </a:t>
            </a:r>
            <a:r>
              <a:rPr lang="ru-RU" sz="1600" dirty="0" smtClean="0">
                <a:solidFill>
                  <a:srgbClr val="FF0000"/>
                </a:solidFill>
              </a:rPr>
              <a:t>гражданин направляется на углубленное профилактическое консультирование вне рамок профилактического осмотра. </a:t>
            </a:r>
            <a:endParaRPr sz="1600" dirty="0">
              <a:solidFill>
                <a:srgbClr val="FF0000"/>
              </a:solidFill>
            </a:endParaRPr>
          </a:p>
        </p:txBody>
      </p:sp>
      <p:cxnSp>
        <p:nvCxnSpPr>
          <p:cNvPr id="87" name="Google Shape;87;p17"/>
          <p:cNvCxnSpPr/>
          <p:nvPr/>
        </p:nvCxnSpPr>
        <p:spPr>
          <a:xfrm rot="10800000" flipH="1">
            <a:off x="429200" y="790300"/>
            <a:ext cx="8304600" cy="204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9725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234350" y="70650"/>
            <a:ext cx="8520600" cy="5727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rgbClr val="1C4587"/>
                </a:solidFill>
              </a:rPr>
              <a:t>Диспансеризация</a:t>
            </a:r>
            <a:r>
              <a:rPr lang="ru" dirty="0"/>
              <a:t> </a:t>
            </a:r>
            <a:r>
              <a:rPr lang="ru" b="1" dirty="0">
                <a:solidFill>
                  <a:srgbClr val="CC0000"/>
                </a:solidFill>
              </a:rPr>
              <a:t>I этап</a:t>
            </a:r>
            <a:endParaRPr b="1" dirty="0">
              <a:solidFill>
                <a:srgbClr val="CC0000"/>
              </a:solidFill>
            </a:endParaRPr>
          </a:p>
        </p:txBody>
      </p:sp>
      <p:graphicFrame>
        <p:nvGraphicFramePr>
          <p:cNvPr id="93" name="Google Shape;93;p18"/>
          <p:cNvGraphicFramePr/>
          <p:nvPr>
            <p:extLst>
              <p:ext uri="{D42A27DB-BD31-4B8C-83A1-F6EECF244321}">
                <p14:modId xmlns:p14="http://schemas.microsoft.com/office/powerpoint/2010/main" val="4276209258"/>
              </p:ext>
            </p:extLst>
          </p:nvPr>
        </p:nvGraphicFramePr>
        <p:xfrm>
          <a:off x="107504" y="699542"/>
          <a:ext cx="8991939" cy="4388900"/>
        </p:xfrm>
        <a:graphic>
          <a:graphicData uri="http://schemas.openxmlformats.org/drawingml/2006/table">
            <a:tbl>
              <a:tblPr>
                <a:noFill/>
                <a:tableStyleId>{BEE9BA7E-FC68-426C-99B3-FB9A59FDC0CD}</a:tableStyleId>
              </a:tblPr>
              <a:tblGrid>
                <a:gridCol w="1351050"/>
                <a:gridCol w="5170625"/>
                <a:gridCol w="2470264"/>
              </a:tblGrid>
              <a:tr h="30498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b="1" dirty="0">
                          <a:solidFill>
                            <a:srgbClr val="073763"/>
                          </a:solidFill>
                        </a:rPr>
                        <a:t> От 18  до 39 лет</a:t>
                      </a:r>
                      <a:endParaRPr sz="1000" b="1" dirty="0">
                        <a:solidFill>
                          <a:srgbClr val="07376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b="1" dirty="0">
                          <a:solidFill>
                            <a:srgbClr val="073763"/>
                          </a:solidFill>
                        </a:rPr>
                        <a:t>От 40 до 64 лет</a:t>
                      </a:r>
                      <a:endParaRPr sz="1000" b="1" dirty="0">
                        <a:solidFill>
                          <a:srgbClr val="07376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b="1" dirty="0">
                          <a:solidFill>
                            <a:srgbClr val="073763"/>
                          </a:solidFill>
                        </a:rPr>
                        <a:t>От 65 лет и старше</a:t>
                      </a:r>
                      <a:endParaRPr sz="1000" b="1" dirty="0">
                        <a:solidFill>
                          <a:srgbClr val="073763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</a:tr>
              <a:tr h="306175"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b="1">
                          <a:solidFill>
                            <a:srgbClr val="073763"/>
                          </a:solidFill>
                        </a:rPr>
                        <a:t>Профилактический медицинский осмотр</a:t>
                      </a:r>
                      <a:endParaRPr sz="1000" b="1">
                        <a:solidFill>
                          <a:srgbClr val="07376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175"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b="1" dirty="0">
                          <a:solidFill>
                            <a:srgbClr val="073763"/>
                          </a:solidFill>
                        </a:rPr>
                        <a:t>Скрининг на выявление онкологических заболеваний</a:t>
                      </a:r>
                      <a:endParaRPr sz="1000" b="1" dirty="0">
                        <a:solidFill>
                          <a:srgbClr val="07376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9300"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6"/>
                        </a:buClr>
                        <a:buFont typeface="Wingdings" pitchFamily="2" charset="2"/>
                        <a:buChar char="Ø"/>
                      </a:pP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Взятие мазка с шейки матки, цитологическое исследование  мазка с шейки матки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6"/>
                        </a:buClr>
                        <a:buFont typeface="Wingdings" pitchFamily="2" charset="2"/>
                        <a:buChar char="Ø"/>
                      </a:pP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Осмотр фельдшером (акушеркой) или врачом акушером-гинекологом 1 раз в </a:t>
                      </a:r>
                      <a:r>
                        <a:rPr lang="ru" sz="1000" dirty="0" smtClean="0">
                          <a:solidFill>
                            <a:schemeClr val="dk1"/>
                          </a:solidFill>
                        </a:rPr>
                        <a:t>год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6"/>
                        </a:buClr>
                        <a:buFont typeface="Wingdings" pitchFamily="2" charset="2"/>
                        <a:buChar char="Ø"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6"/>
                        </a:buClr>
                        <a:buFont typeface="Wingdings" pitchFamily="2" charset="2"/>
                        <a:buChar char="Ø"/>
                      </a:pP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Взятие мазка с шейки матки, цитологическое исследование  мазка с шейки матки – 1 раз в 3 года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6"/>
                        </a:buClr>
                        <a:buFont typeface="Wingdings" pitchFamily="2" charset="2"/>
                        <a:buChar char="Ø"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6"/>
                        </a:buClr>
                        <a:buFont typeface="Wingdings" pitchFamily="2" charset="2"/>
                        <a:buChar char="Ø"/>
                      </a:pP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Маммография обеих молочных желез в двух проекциях </a:t>
                      </a:r>
                      <a:r>
                        <a:rPr lang="ru" sz="1000" b="1" dirty="0">
                          <a:solidFill>
                            <a:srgbClr val="FF0000"/>
                          </a:solidFill>
                        </a:rPr>
                        <a:t>с двойным прочтением рентгенограмм</a:t>
                      </a: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ru" sz="1000" dirty="0" smtClean="0">
                          <a:solidFill>
                            <a:schemeClr val="dk1"/>
                          </a:solidFill>
                        </a:rPr>
                        <a:t>– 1 </a:t>
                      </a: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раз в 2 года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6"/>
                        </a:buClr>
                        <a:buFont typeface="Wingdings" pitchFamily="2" charset="2"/>
                        <a:buChar char="Ø"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6"/>
                        </a:buClr>
                        <a:buFont typeface="Wingdings" pitchFamily="2" charset="2"/>
                        <a:buChar char="Ø"/>
                      </a:pP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Определение простат-специфического антигена в крови в </a:t>
                      </a:r>
                      <a:r>
                        <a:rPr lang="ru" sz="1000" b="1" dirty="0">
                          <a:solidFill>
                            <a:srgbClr val="FF0000"/>
                          </a:solidFill>
                        </a:rPr>
                        <a:t>45</a:t>
                      </a:r>
                      <a:r>
                        <a:rPr lang="ru" sz="1000" b="1" dirty="0" smtClean="0">
                          <a:solidFill>
                            <a:srgbClr val="FF0000"/>
                          </a:solidFill>
                        </a:rPr>
                        <a:t>, 50</a:t>
                      </a:r>
                      <a:r>
                        <a:rPr lang="ru" sz="1000" b="1" dirty="0">
                          <a:solidFill>
                            <a:srgbClr val="FF0000"/>
                          </a:solidFill>
                        </a:rPr>
                        <a:t>, 55, 60, 64 </a:t>
                      </a: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лет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6"/>
                        </a:buClr>
                        <a:buFont typeface="Wingdings" pitchFamily="2" charset="2"/>
                        <a:buChar char="Ø"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6"/>
                        </a:buClr>
                        <a:buFont typeface="Wingdings" pitchFamily="2" charset="2"/>
                        <a:buChar char="Ø"/>
                      </a:pP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Исследование кала на скрытую кровь иммунохимическим качественным или количественным методом –1 раз в 2 года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6"/>
                        </a:buClr>
                        <a:buFont typeface="Wingdings" pitchFamily="2" charset="2"/>
                        <a:buChar char="Ø"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6"/>
                        </a:buClr>
                        <a:buFont typeface="Wingdings" pitchFamily="2" charset="2"/>
                        <a:buChar char="Ø"/>
                      </a:pP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Эзофагогастродуоденоскопия – в </a:t>
                      </a:r>
                      <a:r>
                        <a:rPr lang="ru" sz="1000" b="1" dirty="0">
                          <a:solidFill>
                            <a:srgbClr val="FF0000"/>
                          </a:solidFill>
                        </a:rPr>
                        <a:t>45</a:t>
                      </a: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 лет</a:t>
                      </a:r>
                      <a:endParaRPr sz="10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9"/>
                        </a:buClr>
                        <a:buSzPts val="1100"/>
                        <a:buFont typeface="Wingdings" pitchFamily="2" charset="2"/>
                        <a:buChar char="Ø"/>
                      </a:pP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Осмотр фельдшером (акушеркой) или врачом акушером-гинекологом – 1 раз в год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9"/>
                        </a:buClr>
                        <a:buSzPts val="1100"/>
                        <a:buFont typeface="Wingdings" pitchFamily="2" charset="2"/>
                        <a:buChar char="Ø"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9"/>
                        </a:buClr>
                        <a:buSzPts val="1100"/>
                        <a:buFont typeface="Wingdings" pitchFamily="2" charset="2"/>
                        <a:buChar char="Ø"/>
                      </a:pP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Маммография обеих молочных желез в двух проекциях </a:t>
                      </a:r>
                      <a:r>
                        <a:rPr lang="ru" sz="1000" b="1" dirty="0">
                          <a:solidFill>
                            <a:srgbClr val="FF0000"/>
                          </a:solidFill>
                        </a:rPr>
                        <a:t>с двойным прочтением рентгенограмм –  до 75 лет, 1 раз в  2 года</a:t>
                      </a:r>
                      <a:endParaRPr sz="1000" b="1" dirty="0">
                        <a:solidFill>
                          <a:srgbClr val="FF0000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9"/>
                        </a:buClr>
                        <a:buFont typeface="Wingdings" pitchFamily="2" charset="2"/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17145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4D89"/>
                        </a:buClr>
                        <a:buFont typeface="Wingdings" pitchFamily="2" charset="2"/>
                        <a:buChar char="Ø"/>
                      </a:pPr>
                      <a:r>
                        <a:rPr lang="ru" sz="1000" dirty="0">
                          <a:solidFill>
                            <a:schemeClr val="dk1"/>
                          </a:solidFill>
                        </a:rPr>
                        <a:t>Исследование кала на скрытую кровь иммунохимическим методом – </a:t>
                      </a:r>
                      <a:r>
                        <a:rPr lang="ru" sz="1000" b="1" dirty="0">
                          <a:solidFill>
                            <a:srgbClr val="FF0000"/>
                          </a:solidFill>
                        </a:rPr>
                        <a:t>до 75 лет, ежегодно</a:t>
                      </a:r>
                      <a:endParaRPr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marL="45720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dirty="0"/>
                        <a:t>                	</a:t>
                      </a:r>
                      <a:r>
                        <a:rPr lang="ru" sz="1000" b="1" dirty="0">
                          <a:solidFill>
                            <a:srgbClr val="1C4587"/>
                          </a:solidFill>
                        </a:rPr>
                        <a:t>Общий анализ крови (гемоглобин, лейкоциты, СОЭ)</a:t>
                      </a:r>
                      <a:endParaRPr sz="1000" b="1" dirty="0">
                        <a:solidFill>
                          <a:srgbClr val="1C4587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575"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dirty="0"/>
                        <a:t>  </a:t>
                      </a:r>
                      <a:r>
                        <a:rPr lang="ru" sz="1000" b="1" dirty="0">
                          <a:solidFill>
                            <a:srgbClr val="1C4587"/>
                          </a:solidFill>
                        </a:rPr>
                        <a:t>Краткое </a:t>
                      </a:r>
                      <a:r>
                        <a:rPr lang="ru" sz="1000" b="1" dirty="0" smtClean="0">
                          <a:solidFill>
                            <a:srgbClr val="1C4587"/>
                          </a:solidFill>
                        </a:rPr>
                        <a:t>индивидуальное профилактическое </a:t>
                      </a:r>
                      <a:r>
                        <a:rPr lang="ru" sz="1000" b="1" dirty="0">
                          <a:solidFill>
                            <a:srgbClr val="1C4587"/>
                          </a:solidFill>
                        </a:rPr>
                        <a:t>консультирование</a:t>
                      </a:r>
                      <a:endParaRPr sz="1000" b="1" dirty="0">
                        <a:solidFill>
                          <a:srgbClr val="1C4587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575">
                <a:tc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 b="1" dirty="0">
                          <a:solidFill>
                            <a:srgbClr val="1C4587"/>
                          </a:solidFill>
                        </a:rPr>
                        <a:t>Прием (осмотр) врачом-терапевтом</a:t>
                      </a:r>
                      <a:endParaRPr sz="1000" b="1" dirty="0">
                        <a:solidFill>
                          <a:srgbClr val="1C4587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7376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00799" y="195486"/>
            <a:ext cx="8520600" cy="5727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rgbClr val="1C4587"/>
                </a:solidFill>
              </a:rPr>
              <a:t>Диспансеризация </a:t>
            </a:r>
            <a:r>
              <a:rPr lang="ru" b="1" dirty="0">
                <a:solidFill>
                  <a:srgbClr val="CC0000"/>
                </a:solidFill>
              </a:rPr>
              <a:t>II этап </a:t>
            </a:r>
            <a:r>
              <a:rPr lang="ru" sz="2000" dirty="0">
                <a:solidFill>
                  <a:srgbClr val="1C4587"/>
                </a:solidFill>
              </a:rPr>
              <a:t>(при наличии показаний) </a:t>
            </a:r>
            <a:endParaRPr sz="2000" dirty="0">
              <a:solidFill>
                <a:srgbClr val="1C4587"/>
              </a:solidFill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8078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Font typeface="Wingdings" pitchFamily="2" charset="2"/>
              <a:buChar char="Ø"/>
            </a:pPr>
            <a:r>
              <a:rPr lang="ru" sz="1200" dirty="0">
                <a:solidFill>
                  <a:srgbClr val="000000"/>
                </a:solidFill>
              </a:rPr>
              <a:t>Осмотр (консультация) </a:t>
            </a:r>
            <a:r>
              <a:rPr lang="ru" sz="1200" dirty="0" smtClean="0">
                <a:solidFill>
                  <a:srgbClr val="000000"/>
                </a:solidFill>
              </a:rPr>
              <a:t>врачом-неврологом  (..... </a:t>
            </a:r>
            <a:r>
              <a:rPr lang="ru-RU" sz="1200" dirty="0" smtClean="0">
                <a:solidFill>
                  <a:srgbClr val="000000"/>
                </a:solidFill>
              </a:rPr>
              <a:t>и подозрений на депрессию у граждан  </a:t>
            </a:r>
            <a:r>
              <a:rPr lang="ru-RU" sz="1200" dirty="0" smtClean="0">
                <a:solidFill>
                  <a:srgbClr val="FF0000"/>
                </a:solidFill>
              </a:rPr>
              <a:t>в возрасте 65 лет и старше</a:t>
            </a:r>
            <a:r>
              <a:rPr lang="ru-RU" sz="1200" dirty="0" smtClean="0">
                <a:solidFill>
                  <a:schemeClr val="tx1"/>
                </a:solidFill>
              </a:rPr>
              <a:t>)</a:t>
            </a:r>
            <a:r>
              <a:rPr lang="ru" sz="1200" dirty="0" smtClean="0">
                <a:solidFill>
                  <a:schemeClr val="tx1"/>
                </a:solidFill>
              </a:rPr>
              <a:t>;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Font typeface="Wingdings" pitchFamily="2" charset="2"/>
              <a:buChar char="Ø"/>
            </a:pPr>
            <a:endParaRPr sz="1200" dirty="0">
              <a:solidFill>
                <a:srgbClr val="000000"/>
              </a:solidFill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Font typeface="Wingdings" pitchFamily="2" charset="2"/>
              <a:buChar char="Ø"/>
            </a:pPr>
            <a:r>
              <a:rPr lang="ru" sz="1200" dirty="0">
                <a:solidFill>
                  <a:srgbClr val="000000"/>
                </a:solidFill>
              </a:rPr>
              <a:t>Дуплексное сканирование брахицефальных </a:t>
            </a:r>
            <a:r>
              <a:rPr lang="ru" sz="1200" dirty="0" smtClean="0">
                <a:solidFill>
                  <a:srgbClr val="000000"/>
                </a:solidFill>
              </a:rPr>
              <a:t>артерий (....при впервые выявленном указании или подозрении на ранее перенесенное острое нарушение мозгового кровообращения для граждан </a:t>
            </a:r>
            <a:r>
              <a:rPr lang="ru" sz="1200" dirty="0" smtClean="0">
                <a:solidFill>
                  <a:srgbClr val="FF0000"/>
                </a:solidFill>
              </a:rPr>
              <a:t>в возрасте от 65 до 90 лет)</a:t>
            </a:r>
            <a:r>
              <a:rPr lang="ru" sz="1200" dirty="0" smtClean="0">
                <a:solidFill>
                  <a:srgbClr val="C00000"/>
                </a:solidFill>
              </a:rPr>
              <a:t> </a:t>
            </a:r>
            <a:r>
              <a:rPr lang="ru" sz="1200" dirty="0" smtClean="0">
                <a:solidFill>
                  <a:srgbClr val="000000"/>
                </a:solidFill>
              </a:rPr>
              <a:t>;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Font typeface="Wingdings" pitchFamily="2" charset="2"/>
              <a:buChar char="Ø"/>
            </a:pPr>
            <a:endParaRPr sz="1200" dirty="0">
              <a:solidFill>
                <a:srgbClr val="000000"/>
              </a:solidFill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Font typeface="Wingdings" pitchFamily="2" charset="2"/>
              <a:buChar char="Ø"/>
            </a:pPr>
            <a:r>
              <a:rPr lang="ru" sz="1200" dirty="0">
                <a:solidFill>
                  <a:srgbClr val="000000"/>
                </a:solidFill>
              </a:rPr>
              <a:t>Осмотр (консультация) врачом-хирургом или </a:t>
            </a:r>
            <a:r>
              <a:rPr lang="ru" sz="1200" dirty="0" smtClean="0">
                <a:solidFill>
                  <a:srgbClr val="000000"/>
                </a:solidFill>
              </a:rPr>
              <a:t>врачом-урологом (для мужчин </a:t>
            </a:r>
            <a:r>
              <a:rPr lang="ru" sz="1200" dirty="0" smtClean="0">
                <a:solidFill>
                  <a:srgbClr val="FF0000"/>
                </a:solidFill>
              </a:rPr>
              <a:t>45, 50, 55, 60, 64 лет</a:t>
            </a:r>
            <a:r>
              <a:rPr lang="ru" sz="1200" dirty="0" smtClean="0">
                <a:solidFill>
                  <a:srgbClr val="000000"/>
                </a:solidFill>
              </a:rPr>
              <a:t> при повышении уровня простат-специфического антигена в крови более 4 нг/мл.);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Font typeface="Wingdings" pitchFamily="2" charset="2"/>
              <a:buChar char="Ø"/>
            </a:pPr>
            <a:endParaRPr sz="1200" dirty="0">
              <a:solidFill>
                <a:srgbClr val="000000"/>
              </a:solidFill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Font typeface="Wingdings" pitchFamily="2" charset="2"/>
              <a:buChar char="Ø"/>
            </a:pPr>
            <a:r>
              <a:rPr lang="ru" sz="1200" dirty="0">
                <a:solidFill>
                  <a:srgbClr val="000000"/>
                </a:solidFill>
              </a:rPr>
              <a:t>Осмотр (консультация) врачом-хирургом или </a:t>
            </a:r>
            <a:r>
              <a:rPr lang="ru" sz="1200" dirty="0" smtClean="0">
                <a:solidFill>
                  <a:srgbClr val="000000"/>
                </a:solidFill>
              </a:rPr>
              <a:t>врачом-колопроктологом, включая проведение ректороманоскопии (</a:t>
            </a:r>
            <a:r>
              <a:rPr lang="ru" sz="1200" dirty="0" smtClean="0">
                <a:solidFill>
                  <a:srgbClr val="FF0000"/>
                </a:solidFill>
              </a:rPr>
              <a:t>40 – 75 лет</a:t>
            </a:r>
            <a:r>
              <a:rPr lang="ru" sz="1200" dirty="0" smtClean="0">
                <a:solidFill>
                  <a:srgbClr val="000000"/>
                </a:solidFill>
              </a:rPr>
              <a:t>); 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Font typeface="Wingdings" pitchFamily="2" charset="2"/>
              <a:buChar char="Ø"/>
            </a:pPr>
            <a:endParaRPr sz="1200" dirty="0">
              <a:solidFill>
                <a:srgbClr val="000000"/>
              </a:solidFill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Font typeface="Wingdings" pitchFamily="2" charset="2"/>
              <a:buChar char="Ø"/>
            </a:pPr>
            <a:r>
              <a:rPr lang="ru" sz="1200" dirty="0" smtClean="0">
                <a:solidFill>
                  <a:srgbClr val="000000"/>
                </a:solidFill>
              </a:rPr>
              <a:t>Колоноскопия;</a:t>
            </a: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Font typeface="Wingdings" pitchFamily="2" charset="2"/>
              <a:buChar char="Ø"/>
            </a:pPr>
            <a:endParaRPr sz="1200" dirty="0">
              <a:solidFill>
                <a:srgbClr val="000000"/>
              </a:solidFill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Font typeface="Wingdings" pitchFamily="2" charset="2"/>
              <a:buChar char="Ø"/>
            </a:pPr>
            <a:r>
              <a:rPr lang="ru" sz="1200" dirty="0" smtClean="0">
                <a:solidFill>
                  <a:srgbClr val="FF0000"/>
                </a:solidFill>
              </a:rPr>
              <a:t>Эзофагогастродуоденоскопия</a:t>
            </a:r>
            <a:r>
              <a:rPr lang="ru" sz="1200" dirty="0" smtClean="0">
                <a:solidFill>
                  <a:srgbClr val="000000"/>
                </a:solidFill>
              </a:rPr>
              <a:t>;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None/>
            </a:pPr>
            <a:r>
              <a:rPr lang="ru" sz="1200" dirty="0" smtClean="0">
                <a:solidFill>
                  <a:srgbClr val="000000"/>
                </a:solidFill>
              </a:rPr>
              <a:t> </a:t>
            </a:r>
            <a:endParaRPr sz="1200" dirty="0">
              <a:solidFill>
                <a:srgbClr val="000000"/>
              </a:solidFill>
            </a:endParaRPr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4587"/>
              </a:buClr>
              <a:buSzPts val="1400"/>
              <a:buFont typeface="Wingdings" pitchFamily="2" charset="2"/>
              <a:buChar char="Ø"/>
            </a:pPr>
            <a:r>
              <a:rPr lang="ru" sz="1200" dirty="0" smtClean="0">
                <a:solidFill>
                  <a:srgbClr val="FF0000"/>
                </a:solidFill>
              </a:rPr>
              <a:t>Рентгенография </a:t>
            </a:r>
            <a:r>
              <a:rPr lang="ru" sz="1200" dirty="0">
                <a:solidFill>
                  <a:srgbClr val="FF0000"/>
                </a:solidFill>
              </a:rPr>
              <a:t>легких, компьютерная  </a:t>
            </a:r>
            <a:r>
              <a:rPr lang="ru" sz="1200" dirty="0" smtClean="0">
                <a:solidFill>
                  <a:srgbClr val="FF0000"/>
                </a:solidFill>
              </a:rPr>
              <a:t>томография легких</a:t>
            </a:r>
            <a:r>
              <a:rPr lang="ru" sz="1200" dirty="0" smtClean="0">
                <a:solidFill>
                  <a:srgbClr val="000000"/>
                </a:solidFill>
              </a:rPr>
              <a:t>;</a:t>
            </a:r>
            <a:endParaRPr sz="1200" dirty="0">
              <a:solidFill>
                <a:srgbClr val="000000"/>
              </a:solidFill>
            </a:endParaRPr>
          </a:p>
        </p:txBody>
      </p:sp>
      <p:cxnSp>
        <p:nvCxnSpPr>
          <p:cNvPr id="99" name="Google Shape;99;p19"/>
          <p:cNvCxnSpPr/>
          <p:nvPr/>
        </p:nvCxnSpPr>
        <p:spPr>
          <a:xfrm rot="10800000" flipH="1">
            <a:off x="381500" y="817550"/>
            <a:ext cx="8359200" cy="204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234958" y="195486"/>
            <a:ext cx="8520600" cy="5727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rgbClr val="1C4587"/>
                </a:solidFill>
              </a:rPr>
              <a:t>Диспансеризация </a:t>
            </a:r>
            <a:r>
              <a:rPr lang="ru" b="1" dirty="0">
                <a:solidFill>
                  <a:srgbClr val="CC0000"/>
                </a:solidFill>
              </a:rPr>
              <a:t>II этап </a:t>
            </a:r>
            <a:r>
              <a:rPr lang="ru" sz="2000" dirty="0">
                <a:solidFill>
                  <a:srgbClr val="1C4587"/>
                </a:solidFill>
              </a:rPr>
              <a:t>(при наличии показаний) </a:t>
            </a:r>
            <a:endParaRPr sz="2000" dirty="0">
              <a:solidFill>
                <a:srgbClr val="1C4587"/>
              </a:solidFill>
            </a:endParaRPr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86"/>
              </a:buClr>
              <a:buFont typeface="Wingdings" pitchFamily="2" charset="2"/>
              <a:buChar char="Ø"/>
            </a:pPr>
            <a:r>
              <a:rPr lang="ru" sz="1200" dirty="0" smtClean="0">
                <a:solidFill>
                  <a:srgbClr val="000000"/>
                </a:solidFill>
              </a:rPr>
              <a:t>Спирометрия;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86"/>
              </a:buClr>
              <a:buFont typeface="Wingdings" pitchFamily="2" charset="2"/>
              <a:buChar char="Ø"/>
            </a:pPr>
            <a:endParaRPr lang="ru" sz="1200" dirty="0">
              <a:solidFill>
                <a:srgbClr val="000000"/>
              </a:solidFill>
            </a:endParaRPr>
          </a:p>
          <a:p>
            <a:pPr marL="285750" lvl="0" indent="-285750">
              <a:lnSpc>
                <a:spcPct val="100000"/>
              </a:lnSpc>
              <a:buClr>
                <a:srgbClr val="004D86"/>
              </a:buClr>
              <a:buFont typeface="Wingdings" pitchFamily="2" charset="2"/>
              <a:buChar char="Ø"/>
            </a:pPr>
            <a:r>
              <a:rPr lang="ru" sz="1200" dirty="0" smtClean="0">
                <a:solidFill>
                  <a:srgbClr val="000000"/>
                </a:solidFill>
              </a:rPr>
              <a:t>Осмотр </a:t>
            </a:r>
            <a:r>
              <a:rPr lang="ru" sz="1200" dirty="0">
                <a:solidFill>
                  <a:srgbClr val="000000"/>
                </a:solidFill>
              </a:rPr>
              <a:t>(</a:t>
            </a:r>
            <a:r>
              <a:rPr lang="ru" sz="1200" dirty="0" smtClean="0">
                <a:solidFill>
                  <a:srgbClr val="000000"/>
                </a:solidFill>
              </a:rPr>
              <a:t>консультация) врачом-акушером-гинекологом (</a:t>
            </a:r>
            <a:r>
              <a:rPr lang="ru" sz="1200" dirty="0" smtClean="0">
                <a:solidFill>
                  <a:srgbClr val="FF0000"/>
                </a:solidFill>
              </a:rPr>
              <a:t>18 лет и старше </a:t>
            </a:r>
            <a:r>
              <a:rPr lang="ru" sz="1200" dirty="0" smtClean="0">
                <a:solidFill>
                  <a:srgbClr val="000000"/>
                </a:solidFill>
              </a:rPr>
              <a:t>с выявленными патологическими изменениями по результатам скрининга  на выявление злокачественных новообразований шейки матки,            в </a:t>
            </a:r>
            <a:r>
              <a:rPr lang="ru" sz="1200" dirty="0" smtClean="0">
                <a:solidFill>
                  <a:srgbClr val="FF0000"/>
                </a:solidFill>
              </a:rPr>
              <a:t>40-75 лет </a:t>
            </a:r>
            <a:r>
              <a:rPr lang="ru-RU" sz="1200" dirty="0">
                <a:solidFill>
                  <a:srgbClr val="000000"/>
                </a:solidFill>
              </a:rPr>
              <a:t>с выявленными патологическими изменениями по результатам скрининга  на выявление злокачественных новообразований </a:t>
            </a:r>
            <a:r>
              <a:rPr lang="ru-RU" sz="1200" dirty="0" smtClean="0">
                <a:solidFill>
                  <a:srgbClr val="000000"/>
                </a:solidFill>
              </a:rPr>
              <a:t> молочных желез)</a:t>
            </a:r>
            <a:r>
              <a:rPr lang="ru" sz="1200" dirty="0" smtClean="0">
                <a:solidFill>
                  <a:srgbClr val="000000"/>
                </a:solidFill>
              </a:rPr>
              <a:t>;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86"/>
              </a:buClr>
              <a:buFont typeface="Wingdings" pitchFamily="2" charset="2"/>
              <a:buChar char="Ø"/>
            </a:pPr>
            <a:endParaRPr sz="1200" dirty="0">
              <a:solidFill>
                <a:srgbClr val="000000"/>
              </a:solidFill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86"/>
              </a:buClr>
              <a:buFont typeface="Wingdings" pitchFamily="2" charset="2"/>
              <a:buChar char="Ø"/>
            </a:pPr>
            <a:r>
              <a:rPr lang="ru" sz="1200" dirty="0" smtClean="0">
                <a:solidFill>
                  <a:srgbClr val="000000"/>
                </a:solidFill>
              </a:rPr>
              <a:t>Осмотр </a:t>
            </a:r>
            <a:r>
              <a:rPr lang="ru" sz="1200" dirty="0">
                <a:solidFill>
                  <a:srgbClr val="000000"/>
                </a:solidFill>
              </a:rPr>
              <a:t>(консультация) врачом-оториноларингологом </a:t>
            </a:r>
            <a:r>
              <a:rPr lang="ru" sz="1200" dirty="0" smtClean="0">
                <a:solidFill>
                  <a:srgbClr val="000000"/>
                </a:solidFill>
              </a:rPr>
              <a:t> (</a:t>
            </a:r>
            <a:r>
              <a:rPr lang="ru" sz="1200" dirty="0" smtClean="0">
                <a:solidFill>
                  <a:srgbClr val="FF0000"/>
                </a:solidFill>
              </a:rPr>
              <a:t>65 лет и старше</a:t>
            </a:r>
            <a:r>
              <a:rPr lang="ru" sz="1200" dirty="0" smtClean="0">
                <a:solidFill>
                  <a:srgbClr val="000000"/>
                </a:solidFill>
              </a:rPr>
              <a:t>);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86"/>
              </a:buClr>
              <a:buFont typeface="Wingdings" pitchFamily="2" charset="2"/>
              <a:buChar char="Ø"/>
            </a:pPr>
            <a:endParaRPr sz="1200" dirty="0">
              <a:solidFill>
                <a:srgbClr val="000000"/>
              </a:solidFill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86"/>
              </a:buClr>
              <a:buFont typeface="Wingdings" pitchFamily="2" charset="2"/>
              <a:buChar char="Ø"/>
            </a:pPr>
            <a:r>
              <a:rPr lang="ru" sz="1200" dirty="0" smtClean="0">
                <a:solidFill>
                  <a:srgbClr val="000000"/>
                </a:solidFill>
              </a:rPr>
              <a:t>Осмотр </a:t>
            </a:r>
            <a:r>
              <a:rPr lang="ru" sz="1200" dirty="0">
                <a:solidFill>
                  <a:srgbClr val="000000"/>
                </a:solidFill>
              </a:rPr>
              <a:t>(консультация) </a:t>
            </a:r>
            <a:r>
              <a:rPr lang="ru" sz="1200" dirty="0" smtClean="0">
                <a:solidFill>
                  <a:srgbClr val="000000"/>
                </a:solidFill>
              </a:rPr>
              <a:t>врачом-офтальмологом (</a:t>
            </a:r>
            <a:r>
              <a:rPr lang="ru" sz="1200" dirty="0" smtClean="0">
                <a:solidFill>
                  <a:srgbClr val="FF0000"/>
                </a:solidFill>
              </a:rPr>
              <a:t>40 лет и старше </a:t>
            </a:r>
            <a:r>
              <a:rPr lang="ru" sz="1200" dirty="0" smtClean="0">
                <a:solidFill>
                  <a:srgbClr val="000000"/>
                </a:solidFill>
              </a:rPr>
              <a:t>при повышенном внутриглазном давлении,   </a:t>
            </a:r>
            <a:r>
              <a:rPr lang="ru" sz="1200" dirty="0" smtClean="0">
                <a:solidFill>
                  <a:srgbClr val="FF0000"/>
                </a:solidFill>
              </a:rPr>
              <a:t>65 лет и старше </a:t>
            </a:r>
            <a:r>
              <a:rPr lang="ru" sz="1200" dirty="0" smtClean="0">
                <a:solidFill>
                  <a:schemeClr val="tx1"/>
                </a:solidFill>
              </a:rPr>
              <a:t>при</a:t>
            </a:r>
            <a:r>
              <a:rPr lang="ru" sz="1200" dirty="0" smtClean="0">
                <a:solidFill>
                  <a:srgbClr val="FF0000"/>
                </a:solidFill>
              </a:rPr>
              <a:t> </a:t>
            </a:r>
            <a:r>
              <a:rPr lang="ru" sz="1200" dirty="0" smtClean="0">
                <a:solidFill>
                  <a:schemeClr val="tx1"/>
                </a:solidFill>
              </a:rPr>
              <a:t>снижении остроты зрения, не поддающейся очковой коррекции;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86"/>
              </a:buClr>
              <a:buFont typeface="Wingdings" pitchFamily="2" charset="2"/>
              <a:buChar char="Ø"/>
            </a:pPr>
            <a:endParaRPr sz="1200" dirty="0">
              <a:solidFill>
                <a:srgbClr val="000000"/>
              </a:solidFill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86"/>
              </a:buClr>
              <a:buFont typeface="Wingdings" pitchFamily="2" charset="2"/>
              <a:buChar char="Ø"/>
            </a:pPr>
            <a:r>
              <a:rPr lang="ru" sz="1200" dirty="0" smtClean="0">
                <a:solidFill>
                  <a:srgbClr val="000000"/>
                </a:solidFill>
              </a:rPr>
              <a:t>Проведение </a:t>
            </a:r>
            <a:r>
              <a:rPr lang="ru" sz="1200" dirty="0">
                <a:solidFill>
                  <a:srgbClr val="000000"/>
                </a:solidFill>
              </a:rPr>
              <a:t>индивидуального  или группового (школы для пациентов) углубленного профилактического </a:t>
            </a:r>
            <a:r>
              <a:rPr lang="ru" sz="1200" dirty="0" smtClean="0">
                <a:solidFill>
                  <a:srgbClr val="000000"/>
                </a:solidFill>
              </a:rPr>
              <a:t>консультирования; 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86"/>
              </a:buClr>
              <a:buFont typeface="Wingdings" pitchFamily="2" charset="2"/>
              <a:buChar char="Ø"/>
            </a:pPr>
            <a:endParaRPr sz="1200" dirty="0">
              <a:solidFill>
                <a:srgbClr val="000000"/>
              </a:solidFill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D86"/>
              </a:buClr>
              <a:buFont typeface="Wingdings" pitchFamily="2" charset="2"/>
              <a:buChar char="Ø"/>
            </a:pPr>
            <a:r>
              <a:rPr lang="ru" sz="1200" dirty="0" smtClean="0">
                <a:solidFill>
                  <a:srgbClr val="000000"/>
                </a:solidFill>
              </a:rPr>
              <a:t>Прием </a:t>
            </a:r>
            <a:r>
              <a:rPr lang="ru" sz="1200" dirty="0">
                <a:solidFill>
                  <a:srgbClr val="000000"/>
                </a:solidFill>
              </a:rPr>
              <a:t>(осмотр) врачом-терапевтом по результатам второго этапа </a:t>
            </a:r>
            <a:r>
              <a:rPr lang="ru" sz="1200" dirty="0" smtClean="0">
                <a:solidFill>
                  <a:srgbClr val="000000"/>
                </a:solidFill>
              </a:rPr>
              <a:t>диспансеризации.    </a:t>
            </a:r>
            <a:endParaRPr sz="12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dirty="0"/>
              <a:t>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cxnSp>
        <p:nvCxnSpPr>
          <p:cNvPr id="99" name="Google Shape;99;p19"/>
          <p:cNvCxnSpPr/>
          <p:nvPr/>
        </p:nvCxnSpPr>
        <p:spPr>
          <a:xfrm rot="10800000" flipH="1">
            <a:off x="381500" y="817550"/>
            <a:ext cx="8359200" cy="20400"/>
          </a:xfrm>
          <a:prstGeom prst="straightConnector1">
            <a:avLst/>
          </a:pr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2323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1507</Words>
  <Application>Microsoft Office PowerPoint</Application>
  <PresentationFormat>Экран (16:9)</PresentationFormat>
  <Paragraphs>136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Wingdings</vt:lpstr>
      <vt:lpstr>Simple Light</vt:lpstr>
      <vt:lpstr>Основные изменения в порядке проведения профилактического медицинского осмотра и диспансеризации определенных групп взрослого населения</vt:lpstr>
      <vt:lpstr>Новая нормативная база</vt:lpstr>
      <vt:lpstr>Периодичность проведения</vt:lpstr>
      <vt:lpstr>Проходят диспансеризацию ежегодно                        вне зависимости от возраста</vt:lpstr>
      <vt:lpstr>Профилактический медицинский осмотр </vt:lpstr>
      <vt:lpstr>Профилактический медицинский осмотр </vt:lpstr>
      <vt:lpstr>Диспансеризация I этап</vt:lpstr>
      <vt:lpstr>Диспансеризация II этап (при наличии показаний) </vt:lpstr>
      <vt:lpstr>Диспансеризация II этап (при наличии показаний) </vt:lpstr>
      <vt:lpstr>Проведение индивидуального или группового (школы для пациентов) углубленного профилактического консультирования</vt:lpstr>
      <vt:lpstr>Обязательные мероприятия, выполняемые  в соответствии с объемом диспансеризации</vt:lpstr>
      <vt:lpstr>Диспансерное наблюдение за взрослыми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изменения в порядке проведения профилактического медицинского осмотра и диспансеризации определенных групп взрослого населения</dc:title>
  <dc:creator>andrey volosevich</dc:creator>
  <cp:lastModifiedBy>acmp30</cp:lastModifiedBy>
  <cp:revision>70</cp:revision>
  <cp:lastPrinted>2019-05-21T21:14:18Z</cp:lastPrinted>
  <dcterms:modified xsi:type="dcterms:W3CDTF">2019-05-22T07:23:22Z</dcterms:modified>
</cp:coreProperties>
</file>