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1"/>
  </p:notesMasterIdLst>
  <p:sldIdLst>
    <p:sldId id="256" r:id="rId2"/>
    <p:sldId id="263" r:id="rId3"/>
    <p:sldId id="325" r:id="rId4"/>
    <p:sldId id="328" r:id="rId5"/>
    <p:sldId id="326" r:id="rId6"/>
    <p:sldId id="287" r:id="rId7"/>
    <p:sldId id="290" r:id="rId8"/>
    <p:sldId id="334" r:id="rId9"/>
    <p:sldId id="335" r:id="rId10"/>
    <p:sldId id="336" r:id="rId11"/>
    <p:sldId id="291" r:id="rId12"/>
    <p:sldId id="258" r:id="rId13"/>
    <p:sldId id="288" r:id="rId14"/>
    <p:sldId id="315" r:id="rId15"/>
    <p:sldId id="316" r:id="rId16"/>
    <p:sldId id="317" r:id="rId17"/>
    <p:sldId id="319" r:id="rId18"/>
    <p:sldId id="320" r:id="rId19"/>
    <p:sldId id="321" r:id="rId20"/>
    <p:sldId id="322" r:id="rId21"/>
    <p:sldId id="323" r:id="rId22"/>
    <p:sldId id="324" r:id="rId23"/>
    <p:sldId id="327" r:id="rId24"/>
    <p:sldId id="269" r:id="rId25"/>
    <p:sldId id="279" r:id="rId26"/>
    <p:sldId id="329" r:id="rId27"/>
    <p:sldId id="280" r:id="rId28"/>
    <p:sldId id="330" r:id="rId29"/>
    <p:sldId id="331" r:id="rId30"/>
    <p:sldId id="281" r:id="rId31"/>
    <p:sldId id="332" r:id="rId32"/>
    <p:sldId id="333" r:id="rId33"/>
    <p:sldId id="282" r:id="rId34"/>
    <p:sldId id="283" r:id="rId35"/>
    <p:sldId id="284" r:id="rId36"/>
    <p:sldId id="351" r:id="rId37"/>
    <p:sldId id="352" r:id="rId38"/>
    <p:sldId id="353" r:id="rId39"/>
    <p:sldId id="354" r:id="rId40"/>
    <p:sldId id="300" r:id="rId41"/>
    <p:sldId id="301" r:id="rId42"/>
    <p:sldId id="302" r:id="rId43"/>
    <p:sldId id="303" r:id="rId44"/>
    <p:sldId id="305" r:id="rId45"/>
    <p:sldId id="306" r:id="rId46"/>
    <p:sldId id="339" r:id="rId47"/>
    <p:sldId id="344" r:id="rId48"/>
    <p:sldId id="340" r:id="rId49"/>
    <p:sldId id="345" r:id="rId50"/>
    <p:sldId id="341" r:id="rId51"/>
    <p:sldId id="346" r:id="rId52"/>
    <p:sldId id="342" r:id="rId53"/>
    <p:sldId id="347" r:id="rId54"/>
    <p:sldId id="348" r:id="rId55"/>
    <p:sldId id="343" r:id="rId56"/>
    <p:sldId id="349" r:id="rId57"/>
    <p:sldId id="350" r:id="rId58"/>
    <p:sldId id="356" r:id="rId59"/>
    <p:sldId id="357" r:id="rId6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119F87"/>
    <a:srgbClr val="1306B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905D66-4B64-4A23-AB26-3530F0DFAB8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5F94F1-BB4E-4C54-AA28-091F7A9719A5}">
      <dgm:prSet phldrT="[Текст]"/>
      <dgm:spPr/>
      <dgm:t>
        <a:bodyPr/>
        <a:lstStyle/>
        <a:p>
          <a:r>
            <a:rPr lang="ru-RU" dirty="0" smtClean="0"/>
            <a:t>Биологические (витальные)</a:t>
          </a:r>
          <a:endParaRPr lang="ru-RU" dirty="0"/>
        </a:p>
      </dgm:t>
    </dgm:pt>
    <dgm:pt modelId="{E1A1385C-CD34-4D43-878D-09BCB9508681}" type="parTrans" cxnId="{3869B9C6-DD66-48DB-AB7E-E650242E59D5}">
      <dgm:prSet/>
      <dgm:spPr/>
      <dgm:t>
        <a:bodyPr/>
        <a:lstStyle/>
        <a:p>
          <a:endParaRPr lang="ru-RU"/>
        </a:p>
      </dgm:t>
    </dgm:pt>
    <dgm:pt modelId="{D8303493-8E52-487C-90D5-5017FA5C7F74}" type="sibTrans" cxnId="{3869B9C6-DD66-48DB-AB7E-E650242E59D5}">
      <dgm:prSet/>
      <dgm:spPr/>
      <dgm:t>
        <a:bodyPr/>
        <a:lstStyle/>
        <a:p>
          <a:endParaRPr lang="ru-RU"/>
        </a:p>
      </dgm:t>
    </dgm:pt>
    <dgm:pt modelId="{1868CA49-FF07-4161-A5B9-404FA02BC7C7}">
      <dgm:prSet phldrT="[Текст]"/>
      <dgm:spPr/>
      <dgm:t>
        <a:bodyPr/>
        <a:lstStyle/>
        <a:p>
          <a:r>
            <a:rPr lang="ru-RU" dirty="0" smtClean="0"/>
            <a:t>Социальные</a:t>
          </a:r>
          <a:endParaRPr lang="ru-RU" dirty="0"/>
        </a:p>
      </dgm:t>
    </dgm:pt>
    <dgm:pt modelId="{2EF9DEC9-EB5D-4B07-8589-688942FD4865}" type="parTrans" cxnId="{A7724C3A-12C4-4BCB-BD2E-C4E500F23772}">
      <dgm:prSet/>
      <dgm:spPr/>
      <dgm:t>
        <a:bodyPr/>
        <a:lstStyle/>
        <a:p>
          <a:endParaRPr lang="ru-RU"/>
        </a:p>
      </dgm:t>
    </dgm:pt>
    <dgm:pt modelId="{6612E554-8874-47D9-982A-5ECEA3570B40}" type="sibTrans" cxnId="{A7724C3A-12C4-4BCB-BD2E-C4E500F23772}">
      <dgm:prSet/>
      <dgm:spPr/>
      <dgm:t>
        <a:bodyPr/>
        <a:lstStyle/>
        <a:p>
          <a:endParaRPr lang="ru-RU"/>
        </a:p>
      </dgm:t>
    </dgm:pt>
    <dgm:pt modelId="{555CE002-051F-4C63-9B7F-E0EA92AE6F33}">
      <dgm:prSet phldrT="[Текст]"/>
      <dgm:spPr/>
      <dgm:t>
        <a:bodyPr/>
        <a:lstStyle/>
        <a:p>
          <a:r>
            <a:rPr lang="ru-RU" dirty="0" smtClean="0"/>
            <a:t>Психологические</a:t>
          </a:r>
          <a:endParaRPr lang="ru-RU" dirty="0"/>
        </a:p>
      </dgm:t>
    </dgm:pt>
    <dgm:pt modelId="{6B04B771-11B0-489D-8A21-CF0AEA1B0FF6}" type="parTrans" cxnId="{C281CEBE-A7EE-4EBA-A4E2-2BBA3B79BD04}">
      <dgm:prSet/>
      <dgm:spPr/>
      <dgm:t>
        <a:bodyPr/>
        <a:lstStyle/>
        <a:p>
          <a:endParaRPr lang="ru-RU"/>
        </a:p>
      </dgm:t>
    </dgm:pt>
    <dgm:pt modelId="{17A28D9A-AA41-4022-B34C-12FE210D194C}" type="sibTrans" cxnId="{C281CEBE-A7EE-4EBA-A4E2-2BBA3B79BD04}">
      <dgm:prSet/>
      <dgm:spPr/>
      <dgm:t>
        <a:bodyPr/>
        <a:lstStyle/>
        <a:p>
          <a:endParaRPr lang="ru-RU"/>
        </a:p>
      </dgm:t>
    </dgm:pt>
    <dgm:pt modelId="{9FD83ADE-1B35-4796-9CAB-E3C51A9D84B9}" type="pres">
      <dgm:prSet presAssocID="{8C905D66-4B64-4A23-AB26-3530F0DFAB8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F860F3-F482-43AE-B9CD-35864FD8F8D3}" type="pres">
      <dgm:prSet presAssocID="{2F5F94F1-BB4E-4C54-AA28-091F7A9719A5}" presName="parentLin" presStyleCnt="0"/>
      <dgm:spPr/>
    </dgm:pt>
    <dgm:pt modelId="{F8946A04-2F44-4504-B9FA-ABB153B56BDF}" type="pres">
      <dgm:prSet presAssocID="{2F5F94F1-BB4E-4C54-AA28-091F7A9719A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E0C41D0-83C8-4339-AB44-B47AA54B616E}" type="pres">
      <dgm:prSet presAssocID="{2F5F94F1-BB4E-4C54-AA28-091F7A9719A5}" presName="parentText" presStyleLbl="node1" presStyleIdx="0" presStyleCnt="3" custScaleX="113119" custScaleY="1453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84A6C0-8856-4A4B-8CFC-62D8ABC46AF4}" type="pres">
      <dgm:prSet presAssocID="{2F5F94F1-BB4E-4C54-AA28-091F7A9719A5}" presName="negativeSpace" presStyleCnt="0"/>
      <dgm:spPr/>
    </dgm:pt>
    <dgm:pt modelId="{92A3C3D0-A13E-42FE-81FD-DFA59C0CD73E}" type="pres">
      <dgm:prSet presAssocID="{2F5F94F1-BB4E-4C54-AA28-091F7A9719A5}" presName="childText" presStyleLbl="conFgAcc1" presStyleIdx="0" presStyleCnt="3">
        <dgm:presLayoutVars>
          <dgm:bulletEnabled val="1"/>
        </dgm:presLayoutVars>
      </dgm:prSet>
      <dgm:spPr/>
    </dgm:pt>
    <dgm:pt modelId="{C22F4BE0-B060-4860-B662-00A43D8690D0}" type="pres">
      <dgm:prSet presAssocID="{D8303493-8E52-487C-90D5-5017FA5C7F74}" presName="spaceBetweenRectangles" presStyleCnt="0"/>
      <dgm:spPr/>
    </dgm:pt>
    <dgm:pt modelId="{08113D64-2997-4894-83F1-F560CF52A6C1}" type="pres">
      <dgm:prSet presAssocID="{1868CA49-FF07-4161-A5B9-404FA02BC7C7}" presName="parentLin" presStyleCnt="0"/>
      <dgm:spPr/>
    </dgm:pt>
    <dgm:pt modelId="{AA092D1F-43E4-49C7-985D-A8C4972080B5}" type="pres">
      <dgm:prSet presAssocID="{1868CA49-FF07-4161-A5B9-404FA02BC7C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7ECBDBF-ECAF-4710-8143-F7316230D555}" type="pres">
      <dgm:prSet presAssocID="{1868CA49-FF07-4161-A5B9-404FA02BC7C7}" presName="parentText" presStyleLbl="node1" presStyleIdx="1" presStyleCnt="3" custScaleX="115549" custScaleY="1350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2D05C7-B265-48D6-BD9C-DF79C591339C}" type="pres">
      <dgm:prSet presAssocID="{1868CA49-FF07-4161-A5B9-404FA02BC7C7}" presName="negativeSpace" presStyleCnt="0"/>
      <dgm:spPr/>
    </dgm:pt>
    <dgm:pt modelId="{8A110E68-59D7-4F1A-8344-E021612431F2}" type="pres">
      <dgm:prSet presAssocID="{1868CA49-FF07-4161-A5B9-404FA02BC7C7}" presName="childText" presStyleLbl="conFgAcc1" presStyleIdx="1" presStyleCnt="3">
        <dgm:presLayoutVars>
          <dgm:bulletEnabled val="1"/>
        </dgm:presLayoutVars>
      </dgm:prSet>
      <dgm:spPr/>
    </dgm:pt>
    <dgm:pt modelId="{D6618EFC-80B6-4534-B672-D215AFC96F91}" type="pres">
      <dgm:prSet presAssocID="{6612E554-8874-47D9-982A-5ECEA3570B40}" presName="spaceBetweenRectangles" presStyleCnt="0"/>
      <dgm:spPr/>
    </dgm:pt>
    <dgm:pt modelId="{587EDF30-F2F9-4DAC-A107-4FC16BEAD761}" type="pres">
      <dgm:prSet presAssocID="{555CE002-051F-4C63-9B7F-E0EA92AE6F33}" presName="parentLin" presStyleCnt="0"/>
      <dgm:spPr/>
    </dgm:pt>
    <dgm:pt modelId="{CA6F1810-089B-41AF-B5F1-31E9031044D8}" type="pres">
      <dgm:prSet presAssocID="{555CE002-051F-4C63-9B7F-E0EA92AE6F33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9EF642D-C758-4D44-A720-62F6AD09E682}" type="pres">
      <dgm:prSet presAssocID="{555CE002-051F-4C63-9B7F-E0EA92AE6F33}" presName="parentText" presStyleLbl="node1" presStyleIdx="2" presStyleCnt="3" custScaleX="115549" custScaleY="1445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0D738E-6981-4AEC-927C-91756469FE74}" type="pres">
      <dgm:prSet presAssocID="{555CE002-051F-4C63-9B7F-E0EA92AE6F33}" presName="negativeSpace" presStyleCnt="0"/>
      <dgm:spPr/>
    </dgm:pt>
    <dgm:pt modelId="{61B6DDF5-FE97-40D2-BAA8-CE5E67916EAA}" type="pres">
      <dgm:prSet presAssocID="{555CE002-051F-4C63-9B7F-E0EA92AE6F3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7724C3A-12C4-4BCB-BD2E-C4E500F23772}" srcId="{8C905D66-4B64-4A23-AB26-3530F0DFAB87}" destId="{1868CA49-FF07-4161-A5B9-404FA02BC7C7}" srcOrd="1" destOrd="0" parTransId="{2EF9DEC9-EB5D-4B07-8589-688942FD4865}" sibTransId="{6612E554-8874-47D9-982A-5ECEA3570B40}"/>
    <dgm:cxn modelId="{C281CEBE-A7EE-4EBA-A4E2-2BBA3B79BD04}" srcId="{8C905D66-4B64-4A23-AB26-3530F0DFAB87}" destId="{555CE002-051F-4C63-9B7F-E0EA92AE6F33}" srcOrd="2" destOrd="0" parTransId="{6B04B771-11B0-489D-8A21-CF0AEA1B0FF6}" sibTransId="{17A28D9A-AA41-4022-B34C-12FE210D194C}"/>
    <dgm:cxn modelId="{5B9B3FB3-3023-4E6D-871B-D73C28B82BC8}" type="presOf" srcId="{1868CA49-FF07-4161-A5B9-404FA02BC7C7}" destId="{B7ECBDBF-ECAF-4710-8143-F7316230D555}" srcOrd="1" destOrd="0" presId="urn:microsoft.com/office/officeart/2005/8/layout/list1"/>
    <dgm:cxn modelId="{F1B70CA7-9882-4CFB-AB2A-2326588C6AD5}" type="presOf" srcId="{1868CA49-FF07-4161-A5B9-404FA02BC7C7}" destId="{AA092D1F-43E4-49C7-985D-A8C4972080B5}" srcOrd="0" destOrd="0" presId="urn:microsoft.com/office/officeart/2005/8/layout/list1"/>
    <dgm:cxn modelId="{6BB34ED3-6BD2-43A7-9A2D-C58FF5035D47}" type="presOf" srcId="{8C905D66-4B64-4A23-AB26-3530F0DFAB87}" destId="{9FD83ADE-1B35-4796-9CAB-E3C51A9D84B9}" srcOrd="0" destOrd="0" presId="urn:microsoft.com/office/officeart/2005/8/layout/list1"/>
    <dgm:cxn modelId="{4DA702C4-0DB9-4E81-B2E7-55197C20D238}" type="presOf" srcId="{555CE002-051F-4C63-9B7F-E0EA92AE6F33}" destId="{69EF642D-C758-4D44-A720-62F6AD09E682}" srcOrd="1" destOrd="0" presId="urn:microsoft.com/office/officeart/2005/8/layout/list1"/>
    <dgm:cxn modelId="{3725FB4A-7127-418C-92C0-8BA63F59C8D8}" type="presOf" srcId="{2F5F94F1-BB4E-4C54-AA28-091F7A9719A5}" destId="{F8946A04-2F44-4504-B9FA-ABB153B56BDF}" srcOrd="0" destOrd="0" presId="urn:microsoft.com/office/officeart/2005/8/layout/list1"/>
    <dgm:cxn modelId="{AE5EE570-E587-4112-8C60-20C4FA7B287A}" type="presOf" srcId="{2F5F94F1-BB4E-4C54-AA28-091F7A9719A5}" destId="{FE0C41D0-83C8-4339-AB44-B47AA54B616E}" srcOrd="1" destOrd="0" presId="urn:microsoft.com/office/officeart/2005/8/layout/list1"/>
    <dgm:cxn modelId="{2B4543E0-C0CB-4CBE-B3B6-35FF8F936FE0}" type="presOf" srcId="{555CE002-051F-4C63-9B7F-E0EA92AE6F33}" destId="{CA6F1810-089B-41AF-B5F1-31E9031044D8}" srcOrd="0" destOrd="0" presId="urn:microsoft.com/office/officeart/2005/8/layout/list1"/>
    <dgm:cxn modelId="{3869B9C6-DD66-48DB-AB7E-E650242E59D5}" srcId="{8C905D66-4B64-4A23-AB26-3530F0DFAB87}" destId="{2F5F94F1-BB4E-4C54-AA28-091F7A9719A5}" srcOrd="0" destOrd="0" parTransId="{E1A1385C-CD34-4D43-878D-09BCB9508681}" sibTransId="{D8303493-8E52-487C-90D5-5017FA5C7F74}"/>
    <dgm:cxn modelId="{3A08DB12-5BAB-456C-BA45-E00387C98B2D}" type="presParOf" srcId="{9FD83ADE-1B35-4796-9CAB-E3C51A9D84B9}" destId="{31F860F3-F482-43AE-B9CD-35864FD8F8D3}" srcOrd="0" destOrd="0" presId="urn:microsoft.com/office/officeart/2005/8/layout/list1"/>
    <dgm:cxn modelId="{2B23B5C5-1DAD-4588-89C1-8BFAF2A75DEB}" type="presParOf" srcId="{31F860F3-F482-43AE-B9CD-35864FD8F8D3}" destId="{F8946A04-2F44-4504-B9FA-ABB153B56BDF}" srcOrd="0" destOrd="0" presId="urn:microsoft.com/office/officeart/2005/8/layout/list1"/>
    <dgm:cxn modelId="{6D96708C-ECFD-4EE6-9DBE-3E9BC5B3344F}" type="presParOf" srcId="{31F860F3-F482-43AE-B9CD-35864FD8F8D3}" destId="{FE0C41D0-83C8-4339-AB44-B47AA54B616E}" srcOrd="1" destOrd="0" presId="urn:microsoft.com/office/officeart/2005/8/layout/list1"/>
    <dgm:cxn modelId="{08E1D0C6-EB09-485E-A8B3-33824DDC5C60}" type="presParOf" srcId="{9FD83ADE-1B35-4796-9CAB-E3C51A9D84B9}" destId="{B884A6C0-8856-4A4B-8CFC-62D8ABC46AF4}" srcOrd="1" destOrd="0" presId="urn:microsoft.com/office/officeart/2005/8/layout/list1"/>
    <dgm:cxn modelId="{378C9E41-016D-4703-B26C-A7B2C459C99D}" type="presParOf" srcId="{9FD83ADE-1B35-4796-9CAB-E3C51A9D84B9}" destId="{92A3C3D0-A13E-42FE-81FD-DFA59C0CD73E}" srcOrd="2" destOrd="0" presId="urn:microsoft.com/office/officeart/2005/8/layout/list1"/>
    <dgm:cxn modelId="{0747E524-216D-4B61-A293-BCCAEE2EF32A}" type="presParOf" srcId="{9FD83ADE-1B35-4796-9CAB-E3C51A9D84B9}" destId="{C22F4BE0-B060-4860-B662-00A43D8690D0}" srcOrd="3" destOrd="0" presId="urn:microsoft.com/office/officeart/2005/8/layout/list1"/>
    <dgm:cxn modelId="{3F120F8B-AE4F-429F-9258-3CA8ADB8D7D8}" type="presParOf" srcId="{9FD83ADE-1B35-4796-9CAB-E3C51A9D84B9}" destId="{08113D64-2997-4894-83F1-F560CF52A6C1}" srcOrd="4" destOrd="0" presId="urn:microsoft.com/office/officeart/2005/8/layout/list1"/>
    <dgm:cxn modelId="{F2856684-19B0-48C2-8D47-5EFDB8F8001D}" type="presParOf" srcId="{08113D64-2997-4894-83F1-F560CF52A6C1}" destId="{AA092D1F-43E4-49C7-985D-A8C4972080B5}" srcOrd="0" destOrd="0" presId="urn:microsoft.com/office/officeart/2005/8/layout/list1"/>
    <dgm:cxn modelId="{165EC5BA-073B-4B89-8B72-DB06210E8B0F}" type="presParOf" srcId="{08113D64-2997-4894-83F1-F560CF52A6C1}" destId="{B7ECBDBF-ECAF-4710-8143-F7316230D555}" srcOrd="1" destOrd="0" presId="urn:microsoft.com/office/officeart/2005/8/layout/list1"/>
    <dgm:cxn modelId="{C389EF13-4EC6-4CB1-B1CE-9469A97F9284}" type="presParOf" srcId="{9FD83ADE-1B35-4796-9CAB-E3C51A9D84B9}" destId="{F12D05C7-B265-48D6-BD9C-DF79C591339C}" srcOrd="5" destOrd="0" presId="urn:microsoft.com/office/officeart/2005/8/layout/list1"/>
    <dgm:cxn modelId="{D46EBDEB-CADC-450B-A288-8047215634CA}" type="presParOf" srcId="{9FD83ADE-1B35-4796-9CAB-E3C51A9D84B9}" destId="{8A110E68-59D7-4F1A-8344-E021612431F2}" srcOrd="6" destOrd="0" presId="urn:microsoft.com/office/officeart/2005/8/layout/list1"/>
    <dgm:cxn modelId="{50357D2B-486D-49BC-A903-F937CCB91A5D}" type="presParOf" srcId="{9FD83ADE-1B35-4796-9CAB-E3C51A9D84B9}" destId="{D6618EFC-80B6-4534-B672-D215AFC96F91}" srcOrd="7" destOrd="0" presId="urn:microsoft.com/office/officeart/2005/8/layout/list1"/>
    <dgm:cxn modelId="{001AFC43-6694-43DA-A1CF-1191C06F7086}" type="presParOf" srcId="{9FD83ADE-1B35-4796-9CAB-E3C51A9D84B9}" destId="{587EDF30-F2F9-4DAC-A107-4FC16BEAD761}" srcOrd="8" destOrd="0" presId="urn:microsoft.com/office/officeart/2005/8/layout/list1"/>
    <dgm:cxn modelId="{4B77C92B-B034-4A8B-80EF-0BEF3BDAEEE3}" type="presParOf" srcId="{587EDF30-F2F9-4DAC-A107-4FC16BEAD761}" destId="{CA6F1810-089B-41AF-B5F1-31E9031044D8}" srcOrd="0" destOrd="0" presId="urn:microsoft.com/office/officeart/2005/8/layout/list1"/>
    <dgm:cxn modelId="{E02916E3-C6A2-425B-A776-E5594B9B26FD}" type="presParOf" srcId="{587EDF30-F2F9-4DAC-A107-4FC16BEAD761}" destId="{69EF642D-C758-4D44-A720-62F6AD09E682}" srcOrd="1" destOrd="0" presId="urn:microsoft.com/office/officeart/2005/8/layout/list1"/>
    <dgm:cxn modelId="{46EA4E92-A10C-4F6B-B36F-326958EA0FED}" type="presParOf" srcId="{9FD83ADE-1B35-4796-9CAB-E3C51A9D84B9}" destId="{730D738E-6981-4AEC-927C-91756469FE74}" srcOrd="9" destOrd="0" presId="urn:microsoft.com/office/officeart/2005/8/layout/list1"/>
    <dgm:cxn modelId="{A6F51A7E-B4E2-47F4-AD97-A991767ECBBE}" type="presParOf" srcId="{9FD83ADE-1B35-4796-9CAB-E3C51A9D84B9}" destId="{61B6DDF5-FE97-40D2-BAA8-CE5E67916EAA}" srcOrd="10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D5DDEC-8FCF-4CDE-A9C0-119F3710473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3939D31E-F6DC-481A-9DFF-D560EFFB8E70}">
      <dgm:prSet phldrT="[Текст]"/>
      <dgm:spPr/>
      <dgm:t>
        <a:bodyPr/>
        <a:lstStyle/>
        <a:p>
          <a:r>
            <a:rPr lang="ru-RU" dirty="0" smtClean="0"/>
            <a:t>Физическое «Я»</a:t>
          </a:r>
          <a:endParaRPr lang="ru-RU" dirty="0"/>
        </a:p>
      </dgm:t>
    </dgm:pt>
    <dgm:pt modelId="{97C5E98C-10D7-4ED9-8B26-57B4645DD2A6}" type="parTrans" cxnId="{6428B898-7624-4090-AD84-FC883317E3B4}">
      <dgm:prSet/>
      <dgm:spPr/>
      <dgm:t>
        <a:bodyPr/>
        <a:lstStyle/>
        <a:p>
          <a:endParaRPr lang="ru-RU"/>
        </a:p>
      </dgm:t>
    </dgm:pt>
    <dgm:pt modelId="{88EF16D9-9753-422E-85D7-775B1B72BFA0}" type="sibTrans" cxnId="{6428B898-7624-4090-AD84-FC883317E3B4}">
      <dgm:prSet/>
      <dgm:spPr/>
      <dgm:t>
        <a:bodyPr/>
        <a:lstStyle/>
        <a:p>
          <a:endParaRPr lang="ru-RU"/>
        </a:p>
      </dgm:t>
    </dgm:pt>
    <dgm:pt modelId="{83177E6E-2ACA-4061-8D3F-221D717CDAAD}">
      <dgm:prSet phldrT="[Текст]"/>
      <dgm:spPr/>
      <dgm:t>
        <a:bodyPr/>
        <a:lstStyle/>
        <a:p>
          <a:r>
            <a:rPr lang="ru-RU" dirty="0" smtClean="0"/>
            <a:t>Духовное «Я»</a:t>
          </a:r>
          <a:endParaRPr lang="ru-RU" dirty="0"/>
        </a:p>
      </dgm:t>
    </dgm:pt>
    <dgm:pt modelId="{114BF068-5B66-4349-86E1-F3F77511C218}" type="parTrans" cxnId="{8DAB6597-5EF7-4055-B951-47DD21C84E6C}">
      <dgm:prSet/>
      <dgm:spPr/>
      <dgm:t>
        <a:bodyPr/>
        <a:lstStyle/>
        <a:p>
          <a:endParaRPr lang="ru-RU"/>
        </a:p>
      </dgm:t>
    </dgm:pt>
    <dgm:pt modelId="{22AA25EA-E6C0-486D-80C2-BC5ADB6C9536}" type="sibTrans" cxnId="{8DAB6597-5EF7-4055-B951-47DD21C84E6C}">
      <dgm:prSet/>
      <dgm:spPr/>
      <dgm:t>
        <a:bodyPr/>
        <a:lstStyle/>
        <a:p>
          <a:endParaRPr lang="ru-RU"/>
        </a:p>
      </dgm:t>
    </dgm:pt>
    <dgm:pt modelId="{2727F473-E477-4EBF-8785-F43C3A29C677}">
      <dgm:prSet phldrT="[Текст]"/>
      <dgm:spPr/>
      <dgm:t>
        <a:bodyPr/>
        <a:lstStyle/>
        <a:p>
          <a:r>
            <a:rPr lang="ru-RU" dirty="0" smtClean="0"/>
            <a:t>Социальное «Я»</a:t>
          </a:r>
          <a:endParaRPr lang="ru-RU" dirty="0"/>
        </a:p>
      </dgm:t>
    </dgm:pt>
    <dgm:pt modelId="{8421B854-7216-46C8-8E73-F6A5B19FF994}" type="parTrans" cxnId="{9CFC12DA-A492-43E3-A85E-D83B468A2137}">
      <dgm:prSet/>
      <dgm:spPr/>
      <dgm:t>
        <a:bodyPr/>
        <a:lstStyle/>
        <a:p>
          <a:endParaRPr lang="ru-RU"/>
        </a:p>
      </dgm:t>
    </dgm:pt>
    <dgm:pt modelId="{CE189A3C-FEDD-4CFB-9FCD-0A93903513D8}" type="sibTrans" cxnId="{9CFC12DA-A492-43E3-A85E-D83B468A2137}">
      <dgm:prSet/>
      <dgm:spPr/>
      <dgm:t>
        <a:bodyPr/>
        <a:lstStyle/>
        <a:p>
          <a:endParaRPr lang="ru-RU"/>
        </a:p>
      </dgm:t>
    </dgm:pt>
    <dgm:pt modelId="{6F8FAD28-1E76-429B-A608-E57C84E29A39}" type="pres">
      <dgm:prSet presAssocID="{F5D5DDEC-8FCF-4CDE-A9C0-119F37104733}" presName="compositeShape" presStyleCnt="0">
        <dgm:presLayoutVars>
          <dgm:chMax val="7"/>
          <dgm:dir/>
          <dgm:resizeHandles val="exact"/>
        </dgm:presLayoutVars>
      </dgm:prSet>
      <dgm:spPr/>
    </dgm:pt>
    <dgm:pt modelId="{5F1A505C-DD25-428F-9A93-4F28D403CFA9}" type="pres">
      <dgm:prSet presAssocID="{3939D31E-F6DC-481A-9DFF-D560EFFB8E70}" presName="circ1" presStyleLbl="vennNode1" presStyleIdx="0" presStyleCnt="3"/>
      <dgm:spPr/>
      <dgm:t>
        <a:bodyPr/>
        <a:lstStyle/>
        <a:p>
          <a:endParaRPr lang="ru-RU"/>
        </a:p>
      </dgm:t>
    </dgm:pt>
    <dgm:pt modelId="{C4685260-CE53-4C27-8AC6-FB10E6A501C4}" type="pres">
      <dgm:prSet presAssocID="{3939D31E-F6DC-481A-9DFF-D560EFFB8E7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50D088-42FC-4815-8554-BEA36FD510A1}" type="pres">
      <dgm:prSet presAssocID="{83177E6E-2ACA-4061-8D3F-221D717CDAAD}" presName="circ2" presStyleLbl="vennNode1" presStyleIdx="1" presStyleCnt="3" custScaleX="118887" custScaleY="108011"/>
      <dgm:spPr/>
      <dgm:t>
        <a:bodyPr/>
        <a:lstStyle/>
        <a:p>
          <a:endParaRPr lang="ru-RU"/>
        </a:p>
      </dgm:t>
    </dgm:pt>
    <dgm:pt modelId="{38EFF083-46B1-4D3E-BA8F-CA507A76524F}" type="pres">
      <dgm:prSet presAssocID="{83177E6E-2ACA-4061-8D3F-221D717CDAA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80DFFF-FDBA-4CB4-8E64-AF10C9132130}" type="pres">
      <dgm:prSet presAssocID="{2727F473-E477-4EBF-8785-F43C3A29C677}" presName="circ3" presStyleLbl="vennNode1" presStyleIdx="2" presStyleCnt="3" custScaleX="109444" custScaleY="108665"/>
      <dgm:spPr/>
      <dgm:t>
        <a:bodyPr/>
        <a:lstStyle/>
        <a:p>
          <a:endParaRPr lang="ru-RU"/>
        </a:p>
      </dgm:t>
    </dgm:pt>
    <dgm:pt modelId="{3C981D03-32E8-427C-BB6D-C21D6E8A99B3}" type="pres">
      <dgm:prSet presAssocID="{2727F473-E477-4EBF-8785-F43C3A29C67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AB6597-5EF7-4055-B951-47DD21C84E6C}" srcId="{F5D5DDEC-8FCF-4CDE-A9C0-119F37104733}" destId="{83177E6E-2ACA-4061-8D3F-221D717CDAAD}" srcOrd="1" destOrd="0" parTransId="{114BF068-5B66-4349-86E1-F3F77511C218}" sibTransId="{22AA25EA-E6C0-486D-80C2-BC5ADB6C9536}"/>
    <dgm:cxn modelId="{DCF719FD-1A05-47B8-9F66-1A3A16C7E137}" type="presOf" srcId="{83177E6E-2ACA-4061-8D3F-221D717CDAAD}" destId="{FA50D088-42FC-4815-8554-BEA36FD510A1}" srcOrd="0" destOrd="0" presId="urn:microsoft.com/office/officeart/2005/8/layout/venn1"/>
    <dgm:cxn modelId="{7776C277-81D2-4C21-AF6D-716C980F9C5A}" type="presOf" srcId="{F5D5DDEC-8FCF-4CDE-A9C0-119F37104733}" destId="{6F8FAD28-1E76-429B-A608-E57C84E29A39}" srcOrd="0" destOrd="0" presId="urn:microsoft.com/office/officeart/2005/8/layout/venn1"/>
    <dgm:cxn modelId="{7F60DDA0-EE0B-43E0-9E03-DC72B087E508}" type="presOf" srcId="{2727F473-E477-4EBF-8785-F43C3A29C677}" destId="{0A80DFFF-FDBA-4CB4-8E64-AF10C9132130}" srcOrd="0" destOrd="0" presId="urn:microsoft.com/office/officeart/2005/8/layout/venn1"/>
    <dgm:cxn modelId="{9CFC12DA-A492-43E3-A85E-D83B468A2137}" srcId="{F5D5DDEC-8FCF-4CDE-A9C0-119F37104733}" destId="{2727F473-E477-4EBF-8785-F43C3A29C677}" srcOrd="2" destOrd="0" parTransId="{8421B854-7216-46C8-8E73-F6A5B19FF994}" sibTransId="{CE189A3C-FEDD-4CFB-9FCD-0A93903513D8}"/>
    <dgm:cxn modelId="{6428B898-7624-4090-AD84-FC883317E3B4}" srcId="{F5D5DDEC-8FCF-4CDE-A9C0-119F37104733}" destId="{3939D31E-F6DC-481A-9DFF-D560EFFB8E70}" srcOrd="0" destOrd="0" parTransId="{97C5E98C-10D7-4ED9-8B26-57B4645DD2A6}" sibTransId="{88EF16D9-9753-422E-85D7-775B1B72BFA0}"/>
    <dgm:cxn modelId="{4D8AD100-BDF1-45F6-8DA7-5E6FFDA7C7BE}" type="presOf" srcId="{2727F473-E477-4EBF-8785-F43C3A29C677}" destId="{3C981D03-32E8-427C-BB6D-C21D6E8A99B3}" srcOrd="1" destOrd="0" presId="urn:microsoft.com/office/officeart/2005/8/layout/venn1"/>
    <dgm:cxn modelId="{98FF8646-5C59-4822-805B-4DF8F628E6E8}" type="presOf" srcId="{3939D31E-F6DC-481A-9DFF-D560EFFB8E70}" destId="{5F1A505C-DD25-428F-9A93-4F28D403CFA9}" srcOrd="0" destOrd="0" presId="urn:microsoft.com/office/officeart/2005/8/layout/venn1"/>
    <dgm:cxn modelId="{30934F26-DBFE-4F26-A0EB-E4C383039C27}" type="presOf" srcId="{83177E6E-2ACA-4061-8D3F-221D717CDAAD}" destId="{38EFF083-46B1-4D3E-BA8F-CA507A76524F}" srcOrd="1" destOrd="0" presId="urn:microsoft.com/office/officeart/2005/8/layout/venn1"/>
    <dgm:cxn modelId="{8DE52CA3-4C0E-45E5-B8C2-B6C047BF7A13}" type="presOf" srcId="{3939D31E-F6DC-481A-9DFF-D560EFFB8E70}" destId="{C4685260-CE53-4C27-8AC6-FB10E6A501C4}" srcOrd="1" destOrd="0" presId="urn:microsoft.com/office/officeart/2005/8/layout/venn1"/>
    <dgm:cxn modelId="{A02765A6-ACAC-4D45-8CEE-F9164DB86B94}" type="presParOf" srcId="{6F8FAD28-1E76-429B-A608-E57C84E29A39}" destId="{5F1A505C-DD25-428F-9A93-4F28D403CFA9}" srcOrd="0" destOrd="0" presId="urn:microsoft.com/office/officeart/2005/8/layout/venn1"/>
    <dgm:cxn modelId="{E969A799-E461-43C9-B482-C8DFABD1A0E8}" type="presParOf" srcId="{6F8FAD28-1E76-429B-A608-E57C84E29A39}" destId="{C4685260-CE53-4C27-8AC6-FB10E6A501C4}" srcOrd="1" destOrd="0" presId="urn:microsoft.com/office/officeart/2005/8/layout/venn1"/>
    <dgm:cxn modelId="{EB517971-5167-4F7E-BC71-124A74954BF7}" type="presParOf" srcId="{6F8FAD28-1E76-429B-A608-E57C84E29A39}" destId="{FA50D088-42FC-4815-8554-BEA36FD510A1}" srcOrd="2" destOrd="0" presId="urn:microsoft.com/office/officeart/2005/8/layout/venn1"/>
    <dgm:cxn modelId="{572980AF-1033-498C-9428-E6001C3E3515}" type="presParOf" srcId="{6F8FAD28-1E76-429B-A608-E57C84E29A39}" destId="{38EFF083-46B1-4D3E-BA8F-CA507A76524F}" srcOrd="3" destOrd="0" presId="urn:microsoft.com/office/officeart/2005/8/layout/venn1"/>
    <dgm:cxn modelId="{452F0BB8-404C-4686-B056-EAD64327AFAE}" type="presParOf" srcId="{6F8FAD28-1E76-429B-A608-E57C84E29A39}" destId="{0A80DFFF-FDBA-4CB4-8E64-AF10C9132130}" srcOrd="4" destOrd="0" presId="urn:microsoft.com/office/officeart/2005/8/layout/venn1"/>
    <dgm:cxn modelId="{C772E607-3D61-4DE0-8065-3291CA4B2E65}" type="presParOf" srcId="{6F8FAD28-1E76-429B-A608-E57C84E29A39}" destId="{3C981D03-32E8-427C-BB6D-C21D6E8A99B3}" srcOrd="5" destOrd="0" presId="urn:microsoft.com/office/officeart/2005/8/layout/ven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7A867-DB85-41CA-BAC6-A30599D0C509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F8FB8-3ABD-4E56-9BCC-59EDF776C3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F8FB8-3ABD-4E56-9BCC-59EDF776C3BA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ПСИХОЛОГИЧЕСКОЕ БЛАГОПРОЛУЧИЕ ЖЕНЩИНЫ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3357562"/>
            <a:ext cx="8569076" cy="3500438"/>
          </a:xfrm>
        </p:spPr>
        <p:txBody>
          <a:bodyPr>
            <a:normAutofit fontScale="92500" lnSpcReduction="10000"/>
          </a:bodyPr>
          <a:lstStyle/>
          <a:p>
            <a:r>
              <a:rPr lang="ru-RU" sz="3500" b="1" dirty="0" smtClean="0"/>
              <a:t>Бибикова Е.А</a:t>
            </a:r>
            <a:r>
              <a:rPr lang="ru-RU" b="1" dirty="0" smtClean="0"/>
              <a:t>. </a:t>
            </a:r>
          </a:p>
          <a:p>
            <a:r>
              <a:rPr lang="ru-RU" dirty="0" smtClean="0"/>
              <a:t>женский психолог, медицинский психолог </a:t>
            </a:r>
          </a:p>
          <a:p>
            <a:r>
              <a:rPr lang="ru-RU" dirty="0" smtClean="0"/>
              <a:t>Центра планирования семьи и репродукции </a:t>
            </a:r>
          </a:p>
          <a:p>
            <a:r>
              <a:rPr lang="ru-RU" dirty="0" smtClean="0"/>
              <a:t>ГБУЗ АО «Архангельский клинический роддом им.К.Н.Самойловой»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г. Архангельск, 2016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2143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5824558"/>
          </a:xfrm>
        </p:spPr>
        <p:txBody>
          <a:bodyPr/>
          <a:lstStyle/>
          <a:p>
            <a:r>
              <a:rPr lang="ru-RU" b="1" dirty="0" smtClean="0"/>
              <a:t>Третье</a:t>
            </a:r>
            <a:r>
              <a:rPr lang="ru-RU" dirty="0" smtClean="0"/>
              <a:t> - психологическое здоровье женщины. Оно определяется способностью жить в </a:t>
            </a:r>
            <a:r>
              <a:rPr lang="ru-RU" b="1" i="1" dirty="0" smtClean="0"/>
              <a:t>мире и гармонии с собой,</a:t>
            </a:r>
            <a:r>
              <a:rPr lang="ru-RU" dirty="0" smtClean="0"/>
              <a:t> оценивать себя более менее объективно и </a:t>
            </a:r>
            <a:r>
              <a:rPr lang="ru-RU" b="1" i="1" dirty="0" smtClean="0"/>
              <a:t>адекватно</a:t>
            </a:r>
            <a:r>
              <a:rPr lang="ru-RU" dirty="0" smtClean="0"/>
              <a:t> – без самоуничижения и без излишне высокого мнения о себе.</a:t>
            </a:r>
          </a:p>
          <a:p>
            <a:endParaRPr lang="ru-RU" dirty="0"/>
          </a:p>
        </p:txBody>
      </p:sp>
      <p:pic>
        <p:nvPicPr>
          <p:cNvPr id="2050" name="Picture 2" descr="C:\Users\елена\Documents\буфер\РАБОТА-комп hp\статьи, доклады\рисунки\9508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000372"/>
            <a:ext cx="5528701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2143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642918"/>
            <a:ext cx="8715436" cy="621508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Разумеется, все эти составляющие очень </a:t>
            </a:r>
            <a:r>
              <a:rPr lang="ru-RU" i="1" dirty="0" smtClean="0"/>
              <a:t>тесно связаны друг с другом и находятся в постоянном взаимодействии</a:t>
            </a:r>
            <a:r>
              <a:rPr lang="ru-RU" dirty="0" smtClean="0"/>
              <a:t>. </a:t>
            </a:r>
            <a:r>
              <a:rPr lang="ru-RU" b="1" dirty="0" smtClean="0"/>
              <a:t>Физическое здоровье </a:t>
            </a:r>
            <a:r>
              <a:rPr lang="ru-RU" dirty="0" smtClean="0"/>
              <a:t>напрямую влияет как на </a:t>
            </a:r>
            <a:r>
              <a:rPr lang="ru-RU" b="1" dirty="0" smtClean="0"/>
              <a:t>самооценку</a:t>
            </a:r>
            <a:r>
              <a:rPr lang="ru-RU" dirty="0" smtClean="0"/>
              <a:t> женщины, её </a:t>
            </a:r>
            <a:r>
              <a:rPr lang="ru-RU" b="1" dirty="0" smtClean="0"/>
              <a:t>психологическое здоровье</a:t>
            </a:r>
            <a:r>
              <a:rPr lang="ru-RU" dirty="0" smtClean="0"/>
              <a:t>, так и на способность женщины к </a:t>
            </a:r>
            <a:r>
              <a:rPr lang="ru-RU" b="1" dirty="0" smtClean="0"/>
              <a:t>взаимодействию с обществом </a:t>
            </a:r>
            <a:r>
              <a:rPr lang="ru-RU" dirty="0" smtClean="0"/>
              <a:t>(возможность обслуживать себя, возможность трудиться, уровень доходов).</a:t>
            </a:r>
            <a:br>
              <a:rPr lang="ru-RU" dirty="0" smtClean="0"/>
            </a:br>
            <a:r>
              <a:rPr lang="ru-RU" dirty="0" smtClean="0"/>
              <a:t>В свою очередь, </a:t>
            </a:r>
            <a:r>
              <a:rPr lang="ru-RU" b="1" dirty="0" smtClean="0"/>
              <a:t>социальный статус женщины</a:t>
            </a:r>
            <a:r>
              <a:rPr lang="ru-RU" dirty="0" smtClean="0"/>
              <a:t>, уровень её жизни влияет на </a:t>
            </a:r>
            <a:r>
              <a:rPr lang="ru-RU" b="1" dirty="0" smtClean="0"/>
              <a:t>здоровье женщины </a:t>
            </a:r>
            <a:r>
              <a:rPr lang="ru-RU" dirty="0" smtClean="0"/>
              <a:t>через жилищно-бытовые условия, доступность полноценного питания и хорошего медицинского обслуживания. Так же от </a:t>
            </a:r>
            <a:r>
              <a:rPr lang="ru-RU" b="1" dirty="0" smtClean="0"/>
              <a:t>социального статуса </a:t>
            </a:r>
            <a:r>
              <a:rPr lang="ru-RU" dirty="0" smtClean="0"/>
              <a:t>женщины во многом зависит её </a:t>
            </a:r>
            <a:r>
              <a:rPr lang="ru-RU" b="1" dirty="0" smtClean="0"/>
              <a:t>психологический комфорт</a:t>
            </a:r>
            <a:r>
              <a:rPr lang="ru-RU" dirty="0" smtClean="0"/>
              <a:t>, её самооценка и чувство удовлетворения от жизни.</a:t>
            </a:r>
            <a:br>
              <a:rPr lang="ru-RU" dirty="0" smtClean="0"/>
            </a:br>
            <a:r>
              <a:rPr lang="ru-RU" dirty="0" smtClean="0"/>
              <a:t>Наконец, </a:t>
            </a:r>
            <a:r>
              <a:rPr lang="ru-RU" b="1" dirty="0" smtClean="0"/>
              <a:t>психологическое здоровье женщины </a:t>
            </a:r>
            <a:r>
              <a:rPr lang="ru-RU" dirty="0" smtClean="0"/>
              <a:t>определяет её социальное благополучие через умение общаться с людьми, определять жизненные цели и достигать их.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358282" cy="157163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Что значит быть благополучным с психологической точки зрения? </a:t>
            </a:r>
            <a:r>
              <a:rPr lang="ru-RU" sz="2400" b="1" dirty="0" err="1" smtClean="0">
                <a:solidFill>
                  <a:srgbClr val="C00000"/>
                </a:solidFill>
              </a:rPr>
              <a:t>К.Рифф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143248"/>
            <a:ext cx="8643998" cy="48244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елена\Documents\буфер\РАБОТА-комп hp\статьи, доклады\рисунки\L502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071679"/>
            <a:ext cx="6643734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314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4500562" cy="553880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Вы можете нарисовать круг, разделить его условно на 6 секторов и оценить каждый сектор по </a:t>
            </a:r>
            <a:r>
              <a:rPr lang="ru-RU" b="1" dirty="0" err="1" smtClean="0"/>
              <a:t>десятибальной</a:t>
            </a:r>
            <a:r>
              <a:rPr lang="ru-RU" b="1" dirty="0" smtClean="0"/>
              <a:t> шкале.</a:t>
            </a:r>
          </a:p>
          <a:p>
            <a:r>
              <a:rPr lang="ru-RU" dirty="0" smtClean="0"/>
              <a:t>Так наглядно сможете узнать, где именно и в каком аспекте вашей жизни есть нерешенные проблемы.</a:t>
            </a:r>
          </a:p>
          <a:p>
            <a:r>
              <a:rPr lang="ru-RU" dirty="0" smtClean="0"/>
              <a:t>Останется только заняться их решением - а если займетесь, то решите обязательно!</a:t>
            </a:r>
          </a:p>
          <a:p>
            <a:endParaRPr lang="ru-RU" dirty="0"/>
          </a:p>
        </p:txBody>
      </p:sp>
      <p:pic>
        <p:nvPicPr>
          <p:cNvPr id="7170" name="Picture 2" descr="C:\Users\елена\Documents\буфер\РАБОТА-комп hp\статьи, доклады\рисунки\02_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000108"/>
            <a:ext cx="4786314" cy="5067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785794"/>
            <a:ext cx="4210080" cy="5569131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 1. ПРИНЯТИЕ СЕБЯ -  позитивное самооценка, принятие не только своих </a:t>
            </a:r>
            <a:r>
              <a:rPr lang="ru-RU" b="1" dirty="0" smtClean="0"/>
              <a:t>положительн</a:t>
            </a:r>
            <a:r>
              <a:rPr lang="ru-RU" dirty="0" smtClean="0"/>
              <a:t>ых качеств, но и </a:t>
            </a:r>
            <a:r>
              <a:rPr lang="ru-RU" b="1" dirty="0" smtClean="0"/>
              <a:t>недостатков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2. ПОЗИТИВНЫЕ ОТНОШЕНИЯ С ДРУГИМИ - умение сопереживать и способствовать быть открытым для общения, а также наличие навыков, помогающих устанавливать и поддерживать контакты с другими людьми, умение прийти к компромиссу 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pic>
        <p:nvPicPr>
          <p:cNvPr id="3074" name="Picture 2" descr="C:\Users\елена\Documents\буфер\РАБОТА-комп hp\статьи, доклады\рисунки\images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357298"/>
            <a:ext cx="4462351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8170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500042"/>
            <a:ext cx="4071934" cy="585488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3. КОМПЕТЕНТНОСТЬ - способность выполнять требования повседневной жизни , способность эффективно управлять своей жизнью,</a:t>
            </a:r>
          </a:p>
          <a:p>
            <a:r>
              <a:rPr lang="ru-RU" dirty="0" smtClean="0"/>
              <a:t>4. ЛИЧНОСТНЫЙ РОСТ - стремление развиваться, учиться и воспринимать новое, чувство непрекращающегося развития и самореализации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Users\елена\Documents\буфер\РАБОТА-комп hp\статьи, доклады\рисунки\86429344_1335305006_happy_woma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000496" y="714357"/>
            <a:ext cx="5019793" cy="4682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70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785794"/>
            <a:ext cx="4357686" cy="5569131"/>
          </a:xfrm>
        </p:spPr>
        <p:txBody>
          <a:bodyPr/>
          <a:lstStyle/>
          <a:p>
            <a:r>
              <a:rPr lang="ru-RU" dirty="0" smtClean="0"/>
              <a:t> 5. НАЛИЧИЕ ЦЕЛЕЙ, придающих жизни направленность и смысл, ценность собственного опыта. 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6. АВТОНОМНОСТЬ - способность следовать собственным убеждениям.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елена\Documents\буфер\РАБОТА-комп hp\статьи, доклады\рисунки\Цель-жизн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857232"/>
            <a:ext cx="4429156" cy="55673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самопринятие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500034" y="928670"/>
            <a:ext cx="4040188" cy="659352"/>
          </a:xfrm>
        </p:spPr>
        <p:txBody>
          <a:bodyPr/>
          <a:lstStyle/>
          <a:p>
            <a:pPr algn="ctr"/>
            <a:r>
              <a:rPr lang="ru-RU" dirty="0" smtClean="0"/>
              <a:t>«+»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3"/>
          </p:nvPr>
        </p:nvSpPr>
        <p:spPr>
          <a:xfrm>
            <a:off x="4714876" y="857232"/>
            <a:ext cx="4041775" cy="654843"/>
          </a:xfrm>
        </p:spPr>
        <p:txBody>
          <a:bodyPr/>
          <a:lstStyle/>
          <a:p>
            <a:pPr algn="ctr"/>
            <a:r>
              <a:rPr lang="ru-RU" dirty="0" smtClean="0"/>
              <a:t>«-»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>
          <a:xfrm>
            <a:off x="457200" y="1785926"/>
            <a:ext cx="4040188" cy="457439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Обладает позитивным отношением к себе и своему прошлому; осознает и принимает разные стороны своего Я, включая как положительные, так и отрицательные качества</a:t>
            </a:r>
            <a:endParaRPr lang="ru-RU" sz="2400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4645025" y="1857364"/>
            <a:ext cx="4041775" cy="450295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Не удовлетворен собой; разочарован своим прошлым; обеспокоен определенными личностными качествами; желает не быть тем, кем является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7143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Позитивные отношения с другими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60"/>
            <a:ext cx="4040188" cy="642942"/>
          </a:xfrm>
        </p:spPr>
        <p:txBody>
          <a:bodyPr/>
          <a:lstStyle/>
          <a:p>
            <a:pPr algn="ctr"/>
            <a:r>
              <a:rPr lang="ru-RU" dirty="0" smtClean="0"/>
              <a:t>«+»</a:t>
            </a:r>
          </a:p>
          <a:p>
            <a:pPr algn="ctr"/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3438" y="1142984"/>
            <a:ext cx="4041775" cy="714379"/>
          </a:xfrm>
        </p:spPr>
        <p:txBody>
          <a:bodyPr/>
          <a:lstStyle/>
          <a:p>
            <a:pPr algn="ctr"/>
            <a:r>
              <a:rPr lang="ru-RU" dirty="0" smtClean="0"/>
              <a:t>«-»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4488"/>
            <a:ext cx="4040188" cy="4645832"/>
          </a:xfrm>
        </p:spPr>
        <p:txBody>
          <a:bodyPr/>
          <a:lstStyle/>
          <a:p>
            <a:r>
              <a:rPr lang="ru-RU" dirty="0" smtClean="0"/>
              <a:t>Получает удовлетворение от теплых, доверительных отношений с другими; заботится о благополучии других; способен к сильной эмпатии, привязанности и близости; понимает необходимость идти на уступки во взаимоотношениях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785926"/>
            <a:ext cx="4041775" cy="4574394"/>
          </a:xfrm>
        </p:spPr>
        <p:txBody>
          <a:bodyPr/>
          <a:lstStyle/>
          <a:p>
            <a:r>
              <a:rPr lang="ru-RU" dirty="0" smtClean="0"/>
              <a:t>Недостаток близких, доверительных отношений с другими; ему трудно заботится о других, быть теплым и открытым; изолирован и </a:t>
            </a:r>
            <a:r>
              <a:rPr lang="ru-RU" dirty="0" err="1" smtClean="0"/>
              <a:t>фрустрирован</a:t>
            </a:r>
            <a:r>
              <a:rPr lang="ru-RU" dirty="0" smtClean="0"/>
              <a:t> в межличностных отношениях; не стремится идти на компромисс для поддержания важных связей с другими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7858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Автономность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214422"/>
            <a:ext cx="4040188" cy="659352"/>
          </a:xfrm>
        </p:spPr>
        <p:txBody>
          <a:bodyPr/>
          <a:lstStyle/>
          <a:p>
            <a:pPr algn="ctr"/>
            <a:r>
              <a:rPr lang="ru-RU" dirty="0" smtClean="0"/>
              <a:t>«+»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86314" y="1214422"/>
            <a:ext cx="4041775" cy="654843"/>
          </a:xfrm>
        </p:spPr>
        <p:txBody>
          <a:bodyPr/>
          <a:lstStyle/>
          <a:p>
            <a:pPr algn="ctr"/>
            <a:r>
              <a:rPr lang="ru-RU" dirty="0" smtClean="0"/>
              <a:t>«-»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928802"/>
            <a:ext cx="4040188" cy="4431518"/>
          </a:xfrm>
        </p:spPr>
        <p:txBody>
          <a:bodyPr/>
          <a:lstStyle/>
          <a:p>
            <a:r>
              <a:rPr lang="ru-RU" dirty="0" smtClean="0"/>
              <a:t>Самоопределение и независимость; способен противостоять социальному давлению, мыслить и вести себя независимо; </a:t>
            </a:r>
            <a:r>
              <a:rPr lang="ru-RU" dirty="0" err="1" smtClean="0"/>
              <a:t>саморегулирует</a:t>
            </a:r>
            <a:r>
              <a:rPr lang="ru-RU" dirty="0" smtClean="0"/>
              <a:t> свое поведение; оценивает себя, исходя из личных стандартов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000240"/>
            <a:ext cx="4041775" cy="4360080"/>
          </a:xfrm>
        </p:spPr>
        <p:txBody>
          <a:bodyPr/>
          <a:lstStyle/>
          <a:p>
            <a:r>
              <a:rPr lang="ru-RU" dirty="0" smtClean="0"/>
              <a:t>Озабочен ожиданиями и оценками других; при принятии важных решений опирается на суждения других; его мышление и поведение подвержено социальному давлению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642918"/>
            <a:ext cx="8229600" cy="6117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Благополучие и чувство благополучия весьма значимы для всего внутреннего мира личности. </a:t>
            </a:r>
          </a:p>
          <a:p>
            <a:r>
              <a:rPr lang="ru-RU" dirty="0" smtClean="0"/>
              <a:t>Неслучайно понятие благополучия взято </a:t>
            </a:r>
            <a:r>
              <a:rPr lang="ru-RU" b="1" dirty="0" smtClean="0"/>
              <a:t>ВОЗ </a:t>
            </a:r>
            <a:r>
              <a:rPr lang="ru-RU" dirty="0" smtClean="0"/>
              <a:t>в качестве основного для определения здоровья. </a:t>
            </a:r>
          </a:p>
          <a:p>
            <a:r>
              <a:rPr lang="ru-RU" dirty="0" smtClean="0"/>
              <a:t>В нем здоровье это состояние полного </a:t>
            </a:r>
            <a:r>
              <a:rPr lang="ru-RU" sz="3200" b="1" dirty="0" smtClean="0"/>
              <a:t>физического, умственного и социального благополучия</a:t>
            </a:r>
            <a:r>
              <a:rPr lang="ru-RU" dirty="0" smtClean="0"/>
              <a:t>, а не только отсутствие болезней или физических дефектов. По мнению экспертов ВОЗ, благополучие в большей степени обусловлено самооценкой и чувством социальной принадлежности, чем биологическими функциями организма. Оно связано с </a:t>
            </a:r>
            <a:r>
              <a:rPr lang="ru-RU" sz="3200" dirty="0" smtClean="0"/>
              <a:t>реализацией </a:t>
            </a:r>
            <a:r>
              <a:rPr lang="ru-RU" sz="3200" b="1" dirty="0" smtClean="0"/>
              <a:t>физических, духовных и социальных потенций человека </a:t>
            </a:r>
            <a:r>
              <a:rPr lang="ru-RU" dirty="0" smtClean="0"/>
              <a:t>(Куликов Л.В., 2002).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928670"/>
          </a:xfrm>
        </p:spPr>
        <p:txBody>
          <a:bodyPr/>
          <a:lstStyle/>
          <a:p>
            <a:r>
              <a:rPr lang="ru-RU" dirty="0" smtClean="0"/>
              <a:t>Компетентность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1000108"/>
            <a:ext cx="4040188" cy="659352"/>
          </a:xfrm>
        </p:spPr>
        <p:txBody>
          <a:bodyPr/>
          <a:lstStyle/>
          <a:p>
            <a:pPr algn="ctr"/>
            <a:r>
              <a:rPr lang="ru-RU" dirty="0" smtClean="0"/>
              <a:t>«+»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14876" y="1000108"/>
            <a:ext cx="4041775" cy="654843"/>
          </a:xfrm>
        </p:spPr>
        <p:txBody>
          <a:bodyPr/>
          <a:lstStyle/>
          <a:p>
            <a:pPr algn="ctr"/>
            <a:r>
              <a:rPr lang="ru-RU" dirty="0" smtClean="0"/>
              <a:t>«-»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71612"/>
            <a:ext cx="4040188" cy="4788708"/>
          </a:xfrm>
        </p:spPr>
        <p:txBody>
          <a:bodyPr/>
          <a:lstStyle/>
          <a:p>
            <a:r>
              <a:rPr lang="ru-RU" dirty="0" smtClean="0"/>
              <a:t>Обладает чувством мастерства и компетентности в овладении средой; осуществляет разнообразные виды деятельности; способен выбирать или создавать подходящий контекст для реализации личных потребностей и ценностей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71612"/>
            <a:ext cx="4041775" cy="4788708"/>
          </a:xfrm>
        </p:spPr>
        <p:txBody>
          <a:bodyPr/>
          <a:lstStyle/>
          <a:p>
            <a:r>
              <a:rPr lang="ru-RU" dirty="0" smtClean="0"/>
              <a:t>Трудно справляться с повседневными делами; чувствует, что не способен улучшить или изменить окружающие обстоятельства; не осознает возможности, предоставляемые окружающей средой; отсутствует чувство контроля над внешним миром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Цели в жизни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1071546"/>
            <a:ext cx="4040188" cy="659352"/>
          </a:xfrm>
        </p:spPr>
        <p:txBody>
          <a:bodyPr/>
          <a:lstStyle/>
          <a:p>
            <a:pPr algn="ctr"/>
            <a:r>
              <a:rPr lang="ru-RU" dirty="0" smtClean="0"/>
              <a:t>«+»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3438" y="1071546"/>
            <a:ext cx="4041775" cy="654843"/>
          </a:xfrm>
        </p:spPr>
        <p:txBody>
          <a:bodyPr/>
          <a:lstStyle/>
          <a:p>
            <a:pPr algn="ctr"/>
            <a:r>
              <a:rPr lang="ru-RU" dirty="0" smtClean="0"/>
              <a:t>«-»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4488"/>
            <a:ext cx="4040188" cy="4645832"/>
          </a:xfrm>
        </p:spPr>
        <p:txBody>
          <a:bodyPr/>
          <a:lstStyle/>
          <a:p>
            <a:r>
              <a:rPr lang="ru-RU" dirty="0" smtClean="0"/>
              <a:t>Имеет цели в жизни и чувство направленности; чувство осмысленности своего прошлого и настоящего; имеет убеждения, придающие жизни цель;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785926"/>
            <a:ext cx="4041775" cy="4574394"/>
          </a:xfrm>
        </p:spPr>
        <p:txBody>
          <a:bodyPr/>
          <a:lstStyle/>
          <a:p>
            <a:r>
              <a:rPr lang="ru-RU" dirty="0" smtClean="0"/>
              <a:t>Нет чувства осмысленности жизни; недостаток целей, чувства направленности; не видит целей и в своем прошлом; отсутствуют воззрения и убеждения, </a:t>
            </a:r>
            <a:r>
              <a:rPr lang="ru-RU" dirty="0" smtClean="0"/>
              <a:t>придающие  смысл и цель в жизни.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372476" cy="7858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Личностный рост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1142984"/>
            <a:ext cx="4040188" cy="659352"/>
          </a:xfrm>
        </p:spPr>
        <p:txBody>
          <a:bodyPr/>
          <a:lstStyle/>
          <a:p>
            <a:pPr algn="ctr"/>
            <a:r>
              <a:rPr lang="ru-RU" dirty="0" smtClean="0"/>
              <a:t>«+»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14876" y="1142984"/>
            <a:ext cx="4041775" cy="654843"/>
          </a:xfrm>
        </p:spPr>
        <p:txBody>
          <a:bodyPr/>
          <a:lstStyle/>
          <a:p>
            <a:pPr algn="ctr"/>
            <a:r>
              <a:rPr lang="ru-RU" dirty="0" smtClean="0"/>
              <a:t>«-»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928802"/>
            <a:ext cx="4040188" cy="4431518"/>
          </a:xfrm>
        </p:spPr>
        <p:txBody>
          <a:bodyPr/>
          <a:lstStyle/>
          <a:p>
            <a:r>
              <a:rPr lang="ru-RU" dirty="0" smtClean="0"/>
              <a:t>Обладает чувством продолжающегося развития и реализации своего потенциала; видит свой рост и экспансию; открыт новому опыту; наблюдает все большее совершенствование себя и своего поведения с течением времени; изменения отражают все большее познание себя и эффективность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928802"/>
            <a:ext cx="4041775" cy="4431518"/>
          </a:xfrm>
        </p:spPr>
        <p:txBody>
          <a:bodyPr/>
          <a:lstStyle/>
          <a:p>
            <a:r>
              <a:rPr lang="ru-RU" dirty="0" smtClean="0"/>
              <a:t>Чувство личностной стагнации; отсутствует ощущение улучшения и экспансии со временем; чувство скуки и незаинтересованности в жизни; чувствует себя неспособным приобретать новые установки и способы поведения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8170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28596" y="428604"/>
            <a:ext cx="4040188" cy="659352"/>
          </a:xfrm>
        </p:spPr>
        <p:txBody>
          <a:bodyPr/>
          <a:lstStyle/>
          <a:p>
            <a:r>
              <a:rPr lang="ru-RU" sz="3200" dirty="0" smtClean="0"/>
              <a:t>благополучие</a:t>
            </a:r>
            <a:endParaRPr lang="ru-RU" sz="32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714876" y="428604"/>
            <a:ext cx="4041775" cy="65484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неблагополучие</a:t>
            </a:r>
            <a:endParaRPr lang="ru-RU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214282" y="1071546"/>
            <a:ext cx="4283106" cy="5786454"/>
          </a:xfrm>
        </p:spPr>
        <p:txBody>
          <a:bodyPr>
            <a:normAutofit/>
          </a:bodyPr>
          <a:lstStyle/>
          <a:p>
            <a:r>
              <a:rPr lang="ru-RU" dirty="0" smtClean="0"/>
              <a:t>Наличие ясных целей,</a:t>
            </a:r>
          </a:p>
          <a:p>
            <a:r>
              <a:rPr lang="ru-RU" dirty="0" smtClean="0"/>
              <a:t>успешности реализации планов деятельности и поведения, </a:t>
            </a:r>
          </a:p>
          <a:p>
            <a:r>
              <a:rPr lang="ru-RU" dirty="0" smtClean="0"/>
              <a:t>наличия ресурсов,</a:t>
            </a:r>
          </a:p>
          <a:p>
            <a:r>
              <a:rPr lang="ru-RU" dirty="0" smtClean="0"/>
              <a:t>условий для достижения целей.</a:t>
            </a:r>
          </a:p>
          <a:p>
            <a:r>
              <a:rPr lang="ru-RU" dirty="0" smtClean="0"/>
              <a:t>создают удовлетворяющие межличностные отношения, </a:t>
            </a:r>
          </a:p>
          <a:p>
            <a:r>
              <a:rPr lang="ru-RU" dirty="0" smtClean="0"/>
              <a:t>возможности общаться и получать от этого положительные эмоции,</a:t>
            </a:r>
          </a:p>
          <a:p>
            <a:r>
              <a:rPr lang="ru-RU" dirty="0" smtClean="0"/>
              <a:t>удовлетворять потребность в эмоциональном тепле.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645025" y="1071546"/>
            <a:ext cx="4498975" cy="5500726"/>
          </a:xfrm>
        </p:spPr>
        <p:txBody>
          <a:bodyPr/>
          <a:lstStyle/>
          <a:p>
            <a:r>
              <a:rPr lang="ru-RU" dirty="0" smtClean="0"/>
              <a:t>появляется в ситуации фрустрации, </a:t>
            </a:r>
          </a:p>
          <a:p>
            <a:r>
              <a:rPr lang="ru-RU" dirty="0" smtClean="0"/>
              <a:t>при </a:t>
            </a:r>
            <a:r>
              <a:rPr lang="ru-RU" dirty="0" err="1" smtClean="0"/>
              <a:t>монотонии</a:t>
            </a:r>
            <a:r>
              <a:rPr lang="ru-RU" dirty="0" smtClean="0"/>
              <a:t> исполнительного поведения и других подобных условиях.</a:t>
            </a:r>
          </a:p>
          <a:p>
            <a:r>
              <a:rPr lang="ru-RU" dirty="0" smtClean="0"/>
              <a:t>Разрушает благополучие социальная изоляция (</a:t>
            </a:r>
            <a:r>
              <a:rPr lang="ru-RU" dirty="0" err="1" smtClean="0"/>
              <a:t>депривация</a:t>
            </a:r>
            <a:r>
              <a:rPr lang="ru-RU" dirty="0" smtClean="0"/>
              <a:t>),</a:t>
            </a:r>
          </a:p>
          <a:p>
            <a:r>
              <a:rPr lang="ru-RU" dirty="0" smtClean="0"/>
              <a:t>напряженность в значимых межличностных связях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70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/>
          <a:lstStyle/>
          <a:p>
            <a:r>
              <a:rPr lang="ru-RU" dirty="0" smtClean="0"/>
              <a:t>Такие проявления </a:t>
            </a:r>
            <a:r>
              <a:rPr lang="ru-RU" u="sng" dirty="0" smtClean="0"/>
              <a:t>неблагополучия</a:t>
            </a:r>
            <a:r>
              <a:rPr lang="ru-RU" dirty="0" smtClean="0"/>
              <a:t> эмоциональной сферы, как </a:t>
            </a:r>
            <a:r>
              <a:rPr lang="ru-RU" b="1" i="1" u="sng" dirty="0" smtClean="0"/>
              <a:t>тревожность, эмоциональное выгорание</a:t>
            </a:r>
            <a:r>
              <a:rPr lang="ru-RU" dirty="0" smtClean="0"/>
              <a:t> являются предвестником </a:t>
            </a:r>
            <a:r>
              <a:rPr lang="ru-RU" b="1" i="1" dirty="0" smtClean="0"/>
              <a:t>неврозов</a:t>
            </a:r>
            <a:r>
              <a:rPr lang="ru-RU" dirty="0" smtClean="0"/>
              <a:t> , способствуют </a:t>
            </a:r>
            <a:r>
              <a:rPr lang="ru-RU" b="1" i="1" dirty="0" smtClean="0"/>
              <a:t>нарушениям поведения</a:t>
            </a:r>
            <a:r>
              <a:rPr lang="ru-RU" dirty="0" smtClean="0"/>
              <a:t>, </a:t>
            </a:r>
            <a:r>
              <a:rPr lang="ru-RU" b="1" i="1" dirty="0" smtClean="0"/>
              <a:t>дезорганизации</a:t>
            </a:r>
            <a:r>
              <a:rPr lang="ru-RU" dirty="0" smtClean="0"/>
              <a:t> продуктивной деятельности.</a:t>
            </a: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500298" y="3214241"/>
            <a:ext cx="4572032" cy="3622385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5716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Физиологические факторы: тип нервной системы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42928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800" dirty="0" smtClean="0"/>
              <a:t>Люди со </a:t>
            </a:r>
            <a:r>
              <a:rPr lang="ru-RU" sz="3800" b="1" dirty="0" smtClean="0"/>
              <a:t>слабым типом нервной системы </a:t>
            </a:r>
            <a:r>
              <a:rPr lang="ru-RU" sz="3800" dirty="0" smtClean="0"/>
              <a:t>менее устойчивы к стрессу.</a:t>
            </a:r>
          </a:p>
          <a:p>
            <a:pPr>
              <a:buNone/>
            </a:pPr>
            <a:r>
              <a:rPr lang="ru-RU" sz="3800" dirty="0" smtClean="0"/>
              <a:t>Как правило, у </a:t>
            </a:r>
            <a:r>
              <a:rPr lang="ru-RU" sz="3800" b="1" i="1" dirty="0" smtClean="0"/>
              <a:t>меланхоликов</a:t>
            </a:r>
            <a:r>
              <a:rPr lang="ru-RU" sz="3800" dirty="0" smtClean="0"/>
              <a:t> стрессовые реакции чаще всего связаны с возбуждением конституции, например, тревогой или испугом,  тревожностью, характеризуются </a:t>
            </a:r>
            <a:r>
              <a:rPr lang="ru-RU" sz="3800" u="sng" dirty="0" smtClean="0"/>
              <a:t>нервозностью и бессонницей. </a:t>
            </a:r>
          </a:p>
          <a:p>
            <a:pPr>
              <a:buNone/>
            </a:pPr>
            <a:r>
              <a:rPr lang="ru-RU" sz="3800" dirty="0" smtClean="0"/>
              <a:t>У </a:t>
            </a:r>
            <a:r>
              <a:rPr lang="ru-RU" sz="3800" b="1" i="1" dirty="0" smtClean="0"/>
              <a:t>холериков</a:t>
            </a:r>
            <a:r>
              <a:rPr lang="ru-RU" sz="3800" i="1" dirty="0" smtClean="0"/>
              <a:t> </a:t>
            </a:r>
            <a:r>
              <a:rPr lang="ru-RU" sz="3800" dirty="0" smtClean="0"/>
              <a:t>типичная стрессовая реакция — гнев, страх неудачи и потери контроля, боязнь совершить ошибку. </a:t>
            </a:r>
          </a:p>
          <a:p>
            <a:pPr>
              <a:buNone/>
            </a:pPr>
            <a:r>
              <a:rPr lang="ru-RU" sz="3800" dirty="0" smtClean="0"/>
              <a:t>У </a:t>
            </a:r>
            <a:r>
              <a:rPr lang="ru-RU" sz="3800" b="1" dirty="0" smtClean="0"/>
              <a:t>ф</a:t>
            </a:r>
            <a:r>
              <a:rPr lang="ru-RU" sz="3800" b="1" i="1" dirty="0" smtClean="0"/>
              <a:t>легматиков</a:t>
            </a:r>
            <a:r>
              <a:rPr lang="ru-RU" sz="3800" b="1" dirty="0" smtClean="0"/>
              <a:t> </a:t>
            </a:r>
            <a:r>
              <a:rPr lang="ru-RU" sz="3800" dirty="0" smtClean="0"/>
              <a:t>под действием стресса снижается активность щитовидной железы, замедляется обмен веществ и может повышаться содержание сахара в крови. В стрессовых ситуациях они «нажимают» на еду, в результате чего могут становиться тучными. Наблюдается состояние «умственной тяжести», вялости, пересыпания. </a:t>
            </a:r>
          </a:p>
          <a:p>
            <a:pPr>
              <a:buNone/>
            </a:pPr>
            <a:r>
              <a:rPr lang="ru-RU" sz="3800" b="1" dirty="0" smtClean="0"/>
              <a:t>Сильная нервная система </a:t>
            </a:r>
            <a:r>
              <a:rPr lang="ru-RU" sz="3800" b="1" i="1" dirty="0" smtClean="0"/>
              <a:t>сангвиников </a:t>
            </a:r>
            <a:r>
              <a:rPr lang="ru-RU" sz="3800" dirty="0" smtClean="0"/>
              <a:t>позволяет им легче всех справляться со стрессом.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Физиологические факторы: гормональные особенности.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472518" cy="5143536"/>
          </a:xfrm>
        </p:spPr>
        <p:txBody>
          <a:bodyPr>
            <a:normAutofit/>
          </a:bodyPr>
          <a:lstStyle/>
          <a:p>
            <a:r>
              <a:rPr lang="ru-RU" i="1" dirty="0" smtClean="0"/>
              <a:t> </a:t>
            </a:r>
            <a:r>
              <a:rPr lang="ru-RU" dirty="0" smtClean="0"/>
              <a:t>Люди с </a:t>
            </a:r>
            <a:r>
              <a:rPr lang="ru-RU" b="1" dirty="0" smtClean="0"/>
              <a:t>пониженным уровнем кортизола </a:t>
            </a:r>
            <a:r>
              <a:rPr lang="ru-RU" dirty="0" smtClean="0"/>
              <a:t>в крови менее подвержены воздействию стресс-факторов. </a:t>
            </a:r>
          </a:p>
          <a:p>
            <a:r>
              <a:rPr lang="ru-RU" dirty="0" smtClean="0"/>
              <a:t>Известно, что </a:t>
            </a:r>
            <a:r>
              <a:rPr lang="ru-RU" b="1" dirty="0" smtClean="0"/>
              <a:t>высокий уровень кортизола </a:t>
            </a:r>
            <a:r>
              <a:rPr lang="ru-RU" dirty="0" smtClean="0"/>
              <a:t>не только </a:t>
            </a:r>
            <a:r>
              <a:rPr lang="ru-RU" b="1" i="1" dirty="0" smtClean="0"/>
              <a:t>предрасполагает</a:t>
            </a:r>
            <a:r>
              <a:rPr lang="ru-RU" dirty="0" smtClean="0"/>
              <a:t> к сердечнососудистым заболеваниям или раку (в зависимости от генетической предрасположенности и влияния среды), но также </a:t>
            </a:r>
            <a:r>
              <a:rPr lang="ru-RU" b="1" i="1" dirty="0" smtClean="0"/>
              <a:t>повышает вероятность </a:t>
            </a:r>
            <a:r>
              <a:rPr lang="ru-RU" dirty="0" smtClean="0"/>
              <a:t>депрессивного, меланхолического настроения.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Личностные черты и </a:t>
            </a:r>
            <a:r>
              <a:rPr lang="ru-RU" sz="3600" dirty="0" err="1" smtClean="0"/>
              <a:t>стрессоустойчивость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401080" cy="592935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• </a:t>
            </a:r>
            <a:r>
              <a:rPr lang="ru-RU" i="1" dirty="0" smtClean="0"/>
              <a:t>Уровень самооценки. </a:t>
            </a:r>
            <a:r>
              <a:rPr lang="ru-RU" dirty="0" smtClean="0"/>
              <a:t>Чем </a:t>
            </a:r>
            <a:r>
              <a:rPr lang="ru-RU" u="sng" dirty="0" smtClean="0"/>
              <a:t>выше самооценка</a:t>
            </a:r>
            <a:r>
              <a:rPr lang="ru-RU" dirty="0" smtClean="0"/>
              <a:t>, ощущение важности своего существования, тем </a:t>
            </a:r>
            <a:r>
              <a:rPr lang="ru-RU" u="sng" dirty="0" smtClean="0"/>
              <a:t>больше </a:t>
            </a:r>
            <a:r>
              <a:rPr lang="ru-RU" u="sng" dirty="0" err="1" smtClean="0"/>
              <a:t>стрессоустойчивость</a:t>
            </a:r>
            <a:r>
              <a:rPr lang="ru-RU" dirty="0" smtClean="0"/>
              <a:t>.</a:t>
            </a:r>
          </a:p>
          <a:p>
            <a:r>
              <a:rPr lang="ru-RU" dirty="0" smtClean="0"/>
              <a:t>• </a:t>
            </a:r>
            <a:r>
              <a:rPr lang="ru-RU" i="1" dirty="0" smtClean="0"/>
              <a:t>Уровень субъективного контроля </a:t>
            </a:r>
            <a:r>
              <a:rPr lang="ru-RU" dirty="0" smtClean="0"/>
              <a:t>(характеристика степени независимости, самостоятельности и активности человека в достижении своих целей, его личной ответственности за свои действия и поступки). </a:t>
            </a:r>
            <a:r>
              <a:rPr lang="ru-RU" b="1" i="1" dirty="0" err="1" smtClean="0"/>
              <a:t>Интерналы</a:t>
            </a:r>
            <a:r>
              <a:rPr lang="ru-RU" dirty="0" smtClean="0"/>
              <a:t> считают, что способны влиять на ситуацию, они занимают позицию </a:t>
            </a:r>
            <a:r>
              <a:rPr lang="ru-RU" b="1" dirty="0" smtClean="0"/>
              <a:t>«Я — не жертва»</a:t>
            </a:r>
            <a:r>
              <a:rPr lang="ru-RU" dirty="0" smtClean="0"/>
              <a:t> и берут ответственность за происходящее в свои руки. Тем </a:t>
            </a:r>
            <a:r>
              <a:rPr lang="ru-RU" b="1" dirty="0" smtClean="0"/>
              <a:t>самым они менее подвержены стрессовым влияниям</a:t>
            </a:r>
            <a:r>
              <a:rPr lang="ru-RU" dirty="0" smtClean="0"/>
              <a:t>, чем </a:t>
            </a:r>
            <a:r>
              <a:rPr lang="ru-RU" b="1" i="1" dirty="0" err="1" smtClean="0"/>
              <a:t>экстерналы</a:t>
            </a:r>
            <a:r>
              <a:rPr lang="ru-RU" dirty="0" smtClean="0"/>
              <a:t>, которые воспринимают ситуацию как результат внешних обстоятельств и, соответственно, более уязвимы.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357166"/>
            <a:ext cx="8229600" cy="34692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8929718" cy="5395930"/>
          </a:xfrm>
        </p:spPr>
        <p:txBody>
          <a:bodyPr>
            <a:normAutofit lnSpcReduction="10000"/>
          </a:bodyPr>
          <a:lstStyle/>
          <a:p>
            <a:r>
              <a:rPr lang="ru-RU" i="1" dirty="0" smtClean="0"/>
              <a:t>Уровень личностной тревожности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Тревожность не является изначально негативной чертой. Определенный уровень тревожности — естественная и обязательная особенность активной личности, поддерживающая инстинкт самосохранения. При этом высокая личностная тревожность тесно связана с эмоциональными срывами и психосоматическими заболеваниями.</a:t>
            </a:r>
          </a:p>
          <a:p>
            <a:pPr>
              <a:buNone/>
            </a:pPr>
            <a:r>
              <a:rPr lang="ru-RU" dirty="0" smtClean="0"/>
              <a:t>Поэтому </a:t>
            </a:r>
            <a:r>
              <a:rPr lang="ru-RU" b="1" i="1" dirty="0" smtClean="0"/>
              <a:t>открытость, интерес к изменениям и отношение к ним не как к угрозе, а как к возможности развития </a:t>
            </a:r>
            <a:r>
              <a:rPr lang="ru-RU" dirty="0" smtClean="0"/>
              <a:t>на фоне адекватного уровня личностной тревожности приводит к </a:t>
            </a:r>
            <a:r>
              <a:rPr lang="ru-RU" sz="3600" b="1" i="1" dirty="0" smtClean="0">
                <a:solidFill>
                  <a:srgbClr val="C00000"/>
                </a:solidFill>
              </a:rPr>
              <a:t>повышению стрессоустойчивости.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70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5286412" cy="6572272"/>
          </a:xfrm>
        </p:spPr>
        <p:txBody>
          <a:bodyPr>
            <a:normAutofit fontScale="85000"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• </a:t>
            </a:r>
            <a:r>
              <a:rPr lang="ru-RU" i="1" dirty="0" smtClean="0"/>
              <a:t>Баланс мотивации достижения и избегания. </a:t>
            </a:r>
          </a:p>
          <a:p>
            <a:pPr>
              <a:buNone/>
            </a:pPr>
            <a:r>
              <a:rPr lang="ru-RU" dirty="0" smtClean="0"/>
              <a:t>Люди, мотивированные на </a:t>
            </a:r>
            <a:r>
              <a:rPr lang="ru-RU" b="1" u="sng" dirty="0" smtClean="0">
                <a:solidFill>
                  <a:srgbClr val="C00000"/>
                </a:solidFill>
              </a:rPr>
              <a:t>достижение чего-либо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  <a:r>
              <a:rPr lang="ru-RU" b="1" i="1" dirty="0" smtClean="0"/>
              <a:t>легче переносят стрессовую ситуацию</a:t>
            </a:r>
            <a:r>
              <a:rPr lang="ru-RU" dirty="0" smtClean="0"/>
              <a:t>, чем люди, мотивированные на </a:t>
            </a:r>
            <a:r>
              <a:rPr lang="ru-RU" b="1" i="1" dirty="0" smtClean="0"/>
              <a:t>избегание неудач. </a:t>
            </a:r>
          </a:p>
          <a:p>
            <a:pPr algn="ctr">
              <a:buNone/>
            </a:pPr>
            <a:r>
              <a:rPr lang="ru-RU" sz="3500" b="1" dirty="0" smtClean="0"/>
              <a:t>«личности типа А». </a:t>
            </a:r>
          </a:p>
          <a:p>
            <a:pPr>
              <a:buNone/>
            </a:pPr>
            <a:r>
              <a:rPr lang="ru-RU" dirty="0" smtClean="0"/>
              <a:t>Для них характерны </a:t>
            </a:r>
            <a:r>
              <a:rPr lang="ru-RU" i="1" dirty="0" smtClean="0"/>
              <a:t>нетерпеливость, подвижность, раздражительность, дух соперничества, честолюбие. </a:t>
            </a:r>
          </a:p>
          <a:p>
            <a:pPr>
              <a:buNone/>
            </a:pPr>
            <a:r>
              <a:rPr lang="ru-RU" dirty="0" smtClean="0"/>
              <a:t>Людей данного типа принято относить к з</a:t>
            </a:r>
            <a:r>
              <a:rPr lang="ru-RU" b="1" dirty="0" smtClean="0"/>
              <a:t>оне риска по возникновению негативных последствий стресса. </a:t>
            </a:r>
            <a:r>
              <a:rPr lang="ru-RU" dirty="0" smtClean="0"/>
              <a:t>Люди этого типа </a:t>
            </a:r>
            <a:r>
              <a:rPr lang="ru-RU" i="1" dirty="0" smtClean="0"/>
              <a:t>едят, ходят, водят машину и говорят в ускоренном темпе.</a:t>
            </a:r>
          </a:p>
          <a:p>
            <a:endParaRPr lang="ru-RU" dirty="0"/>
          </a:p>
        </p:txBody>
      </p:sp>
      <p:pic>
        <p:nvPicPr>
          <p:cNvPr id="3074" name="Picture 2" descr="C:\Users\елена\Documents\буфер\РАБОТА-комп hp\статьи, доклады\рисунки\1367355179_21452184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1" y="1571612"/>
            <a:ext cx="3214711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3 уровня ПБ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000109"/>
          <a:ext cx="8401080" cy="5324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57188"/>
            <a:ext cx="4786314" cy="596741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Тип А практикует  два или более дел в одно время. Например, некоторые мужчины типа А бреются и принимают ванну одновременно или используют две электрические бритвы, чтобы сэкономить время. </a:t>
            </a:r>
          </a:p>
          <a:p>
            <a:r>
              <a:rPr lang="ru-RU" dirty="0" smtClean="0"/>
              <a:t>А некоторые женщины типа А сушат волосы двумя фенами по той же самой причине. Это люди типа А подписывают бумаги и в это время говорят по телефону на совершенно отвлеченные темы.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9" name="Picture 3" descr="C:\Users\елена\Documents\буфер\РАБОТА-комп hp\статьи, доклады\рисунки\Seaweed-Facial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0"/>
            <a:ext cx="435768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500034" y="0"/>
            <a:ext cx="8229600" cy="48979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9144000" cy="6429396"/>
          </a:xfrm>
        </p:spPr>
        <p:txBody>
          <a:bodyPr>
            <a:normAutofit fontScale="92500" lnSpcReduction="20000"/>
          </a:bodyPr>
          <a:lstStyle/>
          <a:p>
            <a:r>
              <a:rPr lang="ru-RU" sz="3500" dirty="0" smtClean="0"/>
              <a:t>Люди типа А своеобразно ведут себя в </a:t>
            </a:r>
            <a:r>
              <a:rPr lang="ru-RU" sz="3500" b="1" dirty="0" smtClean="0"/>
              <a:t>ситуации выбора. </a:t>
            </a:r>
          </a:p>
          <a:p>
            <a:r>
              <a:rPr lang="ru-RU" dirty="0" smtClean="0"/>
              <a:t>Например, в супермаркете покупатель типа А по мере приближения к кассе будет колебаться, прежде чем выберет очередь. Он обратит внимание на количество ждущих людей, оценит число предметов в каждой тележке и эффективность действий кассиров. И исходя из всех этих фактов, тип А предпочтет самую «быструю» очередь. Вы думаете, что после этого он успокоится? Вместо того чтобы спокойно ждать, личности типа А станут внимательно наблюдать за движением других очередей, чтобы удостовериться, не ошиблись ли они в выборе. </a:t>
            </a:r>
          </a:p>
          <a:p>
            <a:r>
              <a:rPr lang="ru-RU" dirty="0" smtClean="0"/>
              <a:t>Уровень их стрессовых гормонов растет, когда они видят, что другие очереди двигаются быстрее. Они неистово злятся, если их очередь задерживается кем-то, кто проверяет цены по чеку, и буквально «взрываются», когда их очередь наконец-то подошла, а лента в кассовом аппарате закончилась. </a:t>
            </a:r>
          </a:p>
          <a:p>
            <a:r>
              <a:rPr lang="ru-RU" dirty="0" smtClean="0"/>
              <a:t>По мнению ряда ученых, </a:t>
            </a:r>
            <a:r>
              <a:rPr lang="ru-RU" b="1" u="sng" dirty="0" smtClean="0"/>
              <a:t>в опасности не все энтузиасты и </a:t>
            </a:r>
            <a:r>
              <a:rPr lang="ru-RU" b="1" u="sng" dirty="0" err="1" smtClean="0"/>
              <a:t>трудоголики</a:t>
            </a:r>
            <a:r>
              <a:rPr lang="ru-RU" b="1" u="sng" dirty="0" smtClean="0"/>
              <a:t>, а только те, кто враждебно относится к миру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>
            <a:normAutofit/>
          </a:bodyPr>
          <a:lstStyle/>
          <a:p>
            <a:r>
              <a:rPr lang="ru-RU" dirty="0" smtClean="0"/>
              <a:t>Таким образом, тип А подразделяется </a:t>
            </a:r>
            <a:r>
              <a:rPr lang="ru-RU" b="1" i="1" dirty="0" smtClean="0"/>
              <a:t>на тип А Враждебный и тип А Усердный. </a:t>
            </a:r>
          </a:p>
          <a:p>
            <a:r>
              <a:rPr lang="ru-RU" dirty="0" smtClean="0"/>
              <a:t>В отличие от людей </a:t>
            </a:r>
            <a:r>
              <a:rPr lang="ru-RU" b="1" dirty="0" smtClean="0"/>
              <a:t>первого типа</a:t>
            </a:r>
            <a:r>
              <a:rPr lang="ru-RU" dirty="0" smtClean="0"/>
              <a:t>, которые достаточно </a:t>
            </a:r>
            <a:r>
              <a:rPr lang="ru-RU" i="1" dirty="0" smtClean="0"/>
              <a:t>агрессивно настроены к миру, </a:t>
            </a:r>
            <a:r>
              <a:rPr lang="ru-RU" dirty="0" smtClean="0"/>
              <a:t>люди </a:t>
            </a:r>
            <a:r>
              <a:rPr lang="ru-RU" b="1" dirty="0" smtClean="0"/>
              <a:t>второго типа </a:t>
            </a:r>
            <a:r>
              <a:rPr lang="ru-RU" dirty="0" smtClean="0"/>
              <a:t>рассматривают </a:t>
            </a:r>
            <a:r>
              <a:rPr lang="ru-RU" i="1" dirty="0" smtClean="0"/>
              <a:t>любую незнакомую ситуацию как вызов, а не как угрозу. </a:t>
            </a:r>
            <a:r>
              <a:rPr lang="ru-RU" dirty="0" smtClean="0"/>
              <a:t>Они используют эту возможность </a:t>
            </a:r>
            <a:r>
              <a:rPr lang="ru-RU" i="1" dirty="0" smtClean="0"/>
              <a:t>для развития</a:t>
            </a:r>
            <a:r>
              <a:rPr lang="ru-RU" dirty="0" smtClean="0"/>
              <a:t>, ждут </a:t>
            </a:r>
            <a:r>
              <a:rPr lang="ru-RU" i="1" dirty="0" smtClean="0"/>
              <a:t>перемен к лучшему</a:t>
            </a:r>
            <a:r>
              <a:rPr lang="ru-RU" dirty="0" smtClean="0"/>
              <a:t>, много для этого делают, считают, что способны сами управлять своей жизнью, и, как правило, </a:t>
            </a:r>
            <a:r>
              <a:rPr lang="ru-RU" b="1" u="sng" dirty="0" smtClean="0"/>
              <a:t>менее подвержены стрессу.</a:t>
            </a:r>
            <a:endParaRPr lang="ru-RU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245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329642" cy="6215106"/>
          </a:xfrm>
        </p:spPr>
        <p:txBody>
          <a:bodyPr>
            <a:normAutofit/>
          </a:bodyPr>
          <a:lstStyle/>
          <a:p>
            <a:r>
              <a:rPr lang="ru-RU" dirty="0" smtClean="0"/>
              <a:t>Люди типа В </a:t>
            </a:r>
            <a:r>
              <a:rPr lang="ru-RU" b="1" dirty="0" smtClean="0"/>
              <a:t>спокойны и не раздражительны. </a:t>
            </a:r>
            <a:r>
              <a:rPr lang="ru-RU" dirty="0" smtClean="0"/>
              <a:t>Они не так </a:t>
            </a:r>
            <a:r>
              <a:rPr lang="ru-RU" dirty="0" err="1" smtClean="0"/>
              <a:t>реактивны</a:t>
            </a:r>
            <a:r>
              <a:rPr lang="ru-RU" dirty="0" smtClean="0"/>
              <a:t>, как тип А, но это вовсе не означает, что тип В менее честолюбив и не стремится к успеху. </a:t>
            </a:r>
          </a:p>
          <a:p>
            <a:r>
              <a:rPr lang="ru-RU" dirty="0" smtClean="0"/>
              <a:t>Просто у них </a:t>
            </a:r>
            <a:r>
              <a:rPr lang="ru-RU" b="1" dirty="0" smtClean="0"/>
              <a:t>другие методы достижения целей. </a:t>
            </a:r>
            <a:r>
              <a:rPr lang="ru-RU" dirty="0" smtClean="0"/>
              <a:t>Даже в значимой ситуации люди </a:t>
            </a:r>
            <a:r>
              <a:rPr lang="ru-RU" b="1" dirty="0" smtClean="0"/>
              <a:t>типа В </a:t>
            </a:r>
            <a:r>
              <a:rPr lang="ru-RU" dirty="0" smtClean="0"/>
              <a:t>не паникуют, не теряют самообладания и не действуют в состоянии повышенной тревожности. Они не создают себе ненужного стресса, спокойно реализуют свои возможности, и, как следствие, их здоровье вне опасности.</a:t>
            </a:r>
          </a:p>
          <a:p>
            <a:endParaRPr lang="ru-RU" dirty="0"/>
          </a:p>
        </p:txBody>
      </p:sp>
      <p:pic>
        <p:nvPicPr>
          <p:cNvPr id="4" name="Содержимое 3" descr="83014708_zdorove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4357694"/>
            <a:ext cx="3221190" cy="222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38806"/>
          </a:xfrm>
        </p:spPr>
        <p:txBody>
          <a:bodyPr/>
          <a:lstStyle/>
          <a:p>
            <a:r>
              <a:rPr lang="ru-RU" dirty="0" smtClean="0"/>
              <a:t>Исследователи стресса выделили еще один тип личности — </a:t>
            </a:r>
            <a:r>
              <a:rPr lang="ru-RU" b="1" dirty="0" smtClean="0"/>
              <a:t>«вечно рискующие», или «искатели приключений» (люди типа Т).</a:t>
            </a:r>
          </a:p>
          <a:p>
            <a:r>
              <a:rPr lang="ru-RU" dirty="0" smtClean="0"/>
              <a:t>Их легко можно узнать, поскольку именно они постоянно в поисках приключений, о которых другие даже не помышляют. Например, таких, как </a:t>
            </a:r>
            <a:r>
              <a:rPr lang="ru-RU" i="1" dirty="0" smtClean="0"/>
              <a:t>прыжки с парашютом или полеты на дельтаплане. </a:t>
            </a:r>
            <a:r>
              <a:rPr lang="ru-RU" dirty="0" smtClean="0"/>
              <a:t>Они всегда считают, что «стакан наполовину полон», и не поддаются стрессу.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67368"/>
          </a:xfrm>
        </p:spPr>
        <p:txBody>
          <a:bodyPr>
            <a:normAutofit/>
          </a:bodyPr>
          <a:lstStyle/>
          <a:p>
            <a:r>
              <a:rPr lang="ru-RU" dirty="0" smtClean="0"/>
              <a:t>Итак, стресс – это </a:t>
            </a:r>
            <a:r>
              <a:rPr lang="ru-RU" b="1" dirty="0" smtClean="0"/>
              <a:t>психофизиологическая реакция, которая является неотъемлемой частью нашей жизни, </a:t>
            </a:r>
            <a:r>
              <a:rPr lang="ru-RU" dirty="0" smtClean="0"/>
              <a:t>стресс имеет способность </a:t>
            </a:r>
            <a:r>
              <a:rPr lang="ru-RU" b="1" dirty="0" smtClean="0"/>
              <a:t>закалять психику человека </a:t>
            </a:r>
            <a:r>
              <a:rPr lang="ru-RU" dirty="0" smtClean="0"/>
              <a:t>и </a:t>
            </a:r>
            <a:r>
              <a:rPr lang="ru-RU" b="1" dirty="0" smtClean="0"/>
              <a:t>подготавливать его к более сложным ситуациям</a:t>
            </a:r>
            <a:r>
              <a:rPr lang="ru-RU" dirty="0" smtClean="0"/>
              <a:t> в будущем. </a:t>
            </a:r>
          </a:p>
          <a:p>
            <a:endParaRPr lang="ru-RU" dirty="0"/>
          </a:p>
        </p:txBody>
      </p:sp>
      <p:pic>
        <p:nvPicPr>
          <p:cNvPr id="5122" name="Picture 2" descr="C:\Users\елена\Documents\буфер\РАБОТА-комп hp\статьи, доклады\рисунки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315856"/>
            <a:ext cx="6072246" cy="3542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8229600" cy="510334"/>
          </a:xfrm>
        </p:spPr>
        <p:txBody>
          <a:bodyPr>
            <a:normAutofit fontScale="90000"/>
          </a:bodyPr>
          <a:lstStyle/>
          <a:p>
            <a:pPr algn="r"/>
            <a:r>
              <a:rPr lang="ru-RU" i="1" dirty="0" smtClean="0"/>
              <a:t>социальные факторы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1017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семья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2291" name="Picture 3" descr="C:\Users\елена\Documents\буфер\РАБОТА-комп hp\статьи, доклады\рисунки\скачанные файл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510490">
            <a:off x="1215367" y="1928784"/>
            <a:ext cx="6064525" cy="43707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елена\Documents\буфер\РАБОТА-комп hp\статьи, доклады\рисунки\0670684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20851722">
            <a:off x="1149411" y="849316"/>
            <a:ext cx="6557586" cy="50378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245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8686800" cy="4967302"/>
          </a:xfrm>
        </p:spPr>
        <p:txBody>
          <a:bodyPr/>
          <a:lstStyle/>
          <a:p>
            <a:r>
              <a:rPr lang="ru-RU" dirty="0" smtClean="0"/>
              <a:t>Общение с друзьями.</a:t>
            </a:r>
            <a:endParaRPr lang="ru-RU" dirty="0"/>
          </a:p>
        </p:txBody>
      </p:sp>
      <p:pic>
        <p:nvPicPr>
          <p:cNvPr id="14338" name="Picture 2" descr="C:\Users\елена\Documents\буфер\РАБОТА-комп hp\статьи, доклады\рисунки\podrugi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257120">
            <a:off x="2405826" y="1334771"/>
            <a:ext cx="5955487" cy="42457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5714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/>
          <a:lstStyle/>
          <a:p>
            <a:r>
              <a:rPr lang="ru-RU" dirty="0" smtClean="0"/>
              <a:t>Профессиональная деятельность</a:t>
            </a:r>
            <a:endParaRPr lang="ru-RU" dirty="0"/>
          </a:p>
        </p:txBody>
      </p:sp>
      <p:pic>
        <p:nvPicPr>
          <p:cNvPr id="15362" name="Picture 2" descr="C:\Users\елена\Documents\буфер\РАБОТА-комп hp\статьи, доклады\рисунки\woman-boss-19062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958299">
            <a:off x="4214810" y="1714488"/>
            <a:ext cx="4447859" cy="2863428"/>
          </a:xfrm>
          <a:prstGeom prst="rect">
            <a:avLst/>
          </a:prstGeom>
          <a:noFill/>
        </p:spPr>
      </p:pic>
      <p:pic>
        <p:nvPicPr>
          <p:cNvPr id="15363" name="Picture 3" descr="C:\Users\елена\Documents\буфер\РАБОТА-комп hp\статьи, доклады\рисунки\original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14471">
            <a:off x="644425" y="3131512"/>
            <a:ext cx="4514851" cy="31377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571652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Такое понимание родилось не случайно. Оно согласуется с подходами психологов к внутренней структуре личности, включающих </a:t>
            </a:r>
            <a:r>
              <a:rPr lang="ru-RU" sz="2700" b="1" dirty="0" smtClean="0"/>
              <a:t>неразрывное единство трех «Я»: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1214423"/>
          <a:ext cx="8229600" cy="5110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72560" cy="1214446"/>
          </a:xfrm>
        </p:spPr>
        <p:txBody>
          <a:bodyPr>
            <a:normAutofit fontScale="90000"/>
          </a:bodyPr>
          <a:lstStyle/>
          <a:p>
            <a:r>
              <a:rPr lang="ru-RU" sz="4400" b="1" cap="all" dirty="0" smtClean="0"/>
              <a:t>1. АКТИВНОСТЬ И ДЕЯТЕЛЬНОСТЬ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429684" cy="5110178"/>
          </a:xfrm>
        </p:spPr>
        <p:txBody>
          <a:bodyPr>
            <a:normAutofit/>
          </a:bodyPr>
          <a:lstStyle/>
          <a:p>
            <a:r>
              <a:rPr lang="ru-RU" dirty="0" smtClean="0"/>
              <a:t>Парадокс: чем больше у женщины ответственности и дел, тем больше она в итоге успевает. </a:t>
            </a:r>
          </a:p>
          <a:p>
            <a:r>
              <a:rPr lang="ru-RU" dirty="0" smtClean="0"/>
              <a:t>И дело не в возрасте или энергичности, а в совершенно конкретном трудолюбии. </a:t>
            </a:r>
          </a:p>
          <a:p>
            <a:r>
              <a:rPr lang="ru-RU" dirty="0" smtClean="0"/>
              <a:t>Привычка трудится, выводящая ритм жизни на определенные обороты, уже не может позволить женщине упустить что-либо из ею же утвержденного графика. </a:t>
            </a:r>
          </a:p>
          <a:p>
            <a:r>
              <a:rPr lang="ru-RU" dirty="0" smtClean="0"/>
              <a:t>Потому, с прибавлением функций – рабочих или материнских - активная женщина справляется с ними, не упуская своих привычных обязанностей.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cap="all" dirty="0" smtClean="0"/>
              <a:t>2. УЛЫБЧИВОСТЬ И ИСКРЕННОСТЬ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929330"/>
          </a:xfrm>
        </p:spPr>
        <p:txBody>
          <a:bodyPr>
            <a:normAutofit/>
          </a:bodyPr>
          <a:lstStyle/>
          <a:p>
            <a:r>
              <a:rPr lang="ru-RU" dirty="0" smtClean="0"/>
              <a:t>Вздорный характер и неумение радоваться жизни – это не людская прихоть, а совершенно конкретная реакция организма и психики. </a:t>
            </a:r>
          </a:p>
          <a:p>
            <a:pPr fontAlgn="base"/>
            <a:r>
              <a:rPr lang="ru-RU" dirty="0" smtClean="0"/>
              <a:t>Функция позитивного восприятия действительности – </a:t>
            </a:r>
            <a:r>
              <a:rPr lang="ru-RU" dirty="0" err="1" smtClean="0"/>
              <a:t>воспитуемая</a:t>
            </a:r>
            <a:r>
              <a:rPr lang="ru-RU" dirty="0" smtClean="0"/>
              <a:t>, и лежит в области работы над собой. Стоит попробовать (сначала искусственно), радоваться малому: солнышку на чистом капоте машины, удачно испеченному кексу, 20 отжиманиям, нежному постельному белью....</a:t>
            </a:r>
          </a:p>
          <a:p>
            <a:pPr fontAlgn="base"/>
            <a:r>
              <a:rPr lang="ru-RU" dirty="0" smtClean="0"/>
              <a:t> Постепенно, умение улыбаться мелочам входит в привычку и приобретает ту самую искренность, перед которой мало кто может устоять.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714380"/>
          </a:xfrm>
        </p:spPr>
        <p:txBody>
          <a:bodyPr>
            <a:normAutofit/>
          </a:bodyPr>
          <a:lstStyle/>
          <a:p>
            <a:r>
              <a:rPr lang="ru-RU" sz="4000" b="1" cap="all" dirty="0" smtClean="0"/>
              <a:t>3. ВЕЖЛИВОСТЬ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501122" cy="5214974"/>
          </a:xfrm>
        </p:spPr>
        <p:txBody>
          <a:bodyPr>
            <a:normAutofit/>
          </a:bodyPr>
          <a:lstStyle/>
          <a:p>
            <a:r>
              <a:rPr lang="ru-RU" dirty="0" smtClean="0"/>
              <a:t>Вежливость – это нравственная категория, восходящая к понятию национальной культуры: быть вежливым в разных странах означает совершенно разное. </a:t>
            </a:r>
          </a:p>
          <a:p>
            <a:r>
              <a:rPr lang="ru-RU" dirty="0" smtClean="0"/>
              <a:t>Давая жизнь новому поколению, надо отдавать себе отчет в том, что мы ответственны за его воспитание. </a:t>
            </a:r>
          </a:p>
          <a:p>
            <a:r>
              <a:rPr lang="ru-RU" dirty="0" smtClean="0"/>
              <a:t>Только родительский пример формирует у ребенка базовые истины: быть уважительным к старшим и ответственным за свои поступки, бережно относиться к природе.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sz="4400" b="1" cap="all" dirty="0" smtClean="0"/>
              <a:t/>
            </a:r>
            <a:br>
              <a:rPr lang="ru-RU" sz="4400" b="1" cap="all" dirty="0" smtClean="0"/>
            </a:br>
            <a:r>
              <a:rPr lang="ru-RU" sz="4400" b="1" cap="all" dirty="0" smtClean="0"/>
              <a:t/>
            </a:r>
            <a:br>
              <a:rPr lang="ru-RU" sz="4400" b="1" cap="all" dirty="0" smtClean="0"/>
            </a:br>
            <a:r>
              <a:rPr lang="ru-RU" sz="4400" b="1" cap="all" dirty="0" smtClean="0"/>
              <a:t/>
            </a:r>
            <a:br>
              <a:rPr lang="ru-RU" sz="4400" b="1" cap="all" dirty="0" smtClean="0"/>
            </a:br>
            <a:r>
              <a:rPr lang="ru-RU" sz="4400" b="1" cap="all" dirty="0" smtClean="0"/>
              <a:t/>
            </a:r>
            <a:br>
              <a:rPr lang="ru-RU" sz="4400" b="1" cap="all" dirty="0" smtClean="0"/>
            </a:br>
            <a:r>
              <a:rPr lang="ru-RU" sz="4400" b="1" cap="all" dirty="0" smtClean="0"/>
              <a:t>4. УХОЖЕННОСТЬ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>
            <a:normAutofit/>
          </a:bodyPr>
          <a:lstStyle/>
          <a:p>
            <a:r>
              <a:rPr lang="ru-RU" dirty="0" smtClean="0"/>
              <a:t>Необходимость следить за собой, безусловно, важна для обоих полов, но фундаментальна именно для женщины. </a:t>
            </a:r>
          </a:p>
          <a:p>
            <a:r>
              <a:rPr lang="ru-RU" dirty="0" smtClean="0"/>
              <a:t>Находить на себя время – это не роскошь, и не обязанность, а удовольствие! </a:t>
            </a:r>
          </a:p>
          <a:p>
            <a:r>
              <a:rPr lang="ru-RU" dirty="0" smtClean="0"/>
              <a:t>Ценное уточнение: быть ухоженной – значит носить отглаженное платье, чистые волосы и тонкий аромат.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347046"/>
          </a:xfrm>
        </p:spPr>
        <p:txBody>
          <a:bodyPr>
            <a:normAutofit fontScale="90000"/>
          </a:bodyPr>
          <a:lstStyle/>
          <a:p>
            <a:r>
              <a:rPr lang="ru-RU" sz="4400" b="1" cap="all" dirty="0" smtClean="0"/>
              <a:t>5. ОТСУТСТВИЕ МЕХАНИЗМОВ САМОРАЗРУШЕНИЯ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24426"/>
          </a:xfrm>
        </p:spPr>
        <p:txBody>
          <a:bodyPr/>
          <a:lstStyle/>
          <a:p>
            <a:r>
              <a:rPr lang="ru-RU" dirty="0" smtClean="0"/>
              <a:t>Здесь все просто. Базовое женское предназначение накладывает на нее ответственность: не рисковать, быть разумной, с умом выбирать увлечения. И я сейчас не про парашют))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r>
              <a:rPr lang="ru-RU" sz="4400" b="1" cap="all" dirty="0" smtClean="0"/>
              <a:t>7. ДОСУГ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85794"/>
            <a:ext cx="8572560" cy="5538806"/>
          </a:xfrm>
        </p:spPr>
        <p:txBody>
          <a:bodyPr>
            <a:normAutofit/>
          </a:bodyPr>
          <a:lstStyle/>
          <a:p>
            <a:r>
              <a:rPr lang="ru-RU" dirty="0" smtClean="0"/>
              <a:t>Важный, показательный и очень интересный признак. Так почему же важен досуг? Работа накладывает обязательства: субординация, </a:t>
            </a:r>
            <a:r>
              <a:rPr lang="ru-RU" dirty="0" err="1" smtClean="0"/>
              <a:t>дресс-код</a:t>
            </a:r>
            <a:r>
              <a:rPr lang="ru-RU" dirty="0" smtClean="0"/>
              <a:t>, рабочее время. При всем желании, быть естественным на работе невозможно. </a:t>
            </a:r>
          </a:p>
          <a:p>
            <a:r>
              <a:rPr lang="ru-RU" dirty="0" smtClean="0"/>
              <a:t>Вместе с тем, выбирая, каким образом потратить свое свободное время, женщина не только выбирает эмоции, необходимые ей в данный момент, но и неосознанно формирует свой внешний образ. </a:t>
            </a:r>
          </a:p>
          <a:p>
            <a:r>
              <a:rPr lang="ru-RU" dirty="0" smtClean="0"/>
              <a:t>С точки зрения психологического здоровья, важен именно факт досуга– каждый человек отдыхает по своему и разных людей гармонизируют разные вещи.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229600" cy="571504"/>
          </a:xfrm>
        </p:spPr>
        <p:txBody>
          <a:bodyPr>
            <a:noAutofit/>
          </a:bodyPr>
          <a:lstStyle/>
          <a:p>
            <a:pPr algn="r"/>
            <a:r>
              <a:rPr lang="ru-RU" sz="4000" i="1" dirty="0" smtClean="0"/>
              <a:t>Несколько правил</a:t>
            </a:r>
            <a:endParaRPr lang="ru-RU" sz="40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8686800" cy="546736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4000" b="1" u="sng" dirty="0" smtClean="0">
                <a:solidFill>
                  <a:srgbClr val="C00000"/>
                </a:solidFill>
              </a:rPr>
              <a:t>Ценить то, что имеешь.</a:t>
            </a:r>
            <a:endParaRPr lang="ru-RU" sz="4000" u="sng" dirty="0" smtClean="0">
              <a:solidFill>
                <a:srgbClr val="C00000"/>
              </a:solidFill>
            </a:endParaRPr>
          </a:p>
          <a:p>
            <a:r>
              <a:rPr lang="ru-RU" dirty="0" smtClean="0"/>
              <a:t>Потратьте немного времени на то, чтобы оценить, за что вы должны быть благодарны судьбе. Исследование, проведенное в Калифорнийском университете Дэвиса, показало: </a:t>
            </a:r>
            <a:r>
              <a:rPr lang="ru-RU" u="sng" dirty="0" smtClean="0"/>
              <a:t>люди, ежедневно работавшие над тем, чтобы выработать у себя чувство благодарности, находились в приподнятом настроении, хорошем физическом самочувствии, ощущали прилив энергии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Эта техника </a:t>
            </a:r>
            <a:r>
              <a:rPr lang="ru-RU" u="sng" dirty="0" smtClean="0"/>
              <a:t>улучшает настроение</a:t>
            </a:r>
            <a:r>
              <a:rPr lang="ru-RU" dirty="0" smtClean="0"/>
              <a:t>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так </a:t>
            </a:r>
            <a:r>
              <a:rPr lang="ru-RU" dirty="0" smtClean="0"/>
              <a:t>как уменьшает выделение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гормона </a:t>
            </a:r>
            <a:r>
              <a:rPr lang="ru-RU" dirty="0" smtClean="0"/>
              <a:t>стресса кортизола на 23%.</a:t>
            </a:r>
            <a:br>
              <a:rPr lang="ru-RU" dirty="0" smtClean="0"/>
            </a:br>
            <a:endParaRPr lang="ru-RU" dirty="0" smtClean="0"/>
          </a:p>
          <a:p>
            <a:pPr lvl="0"/>
            <a:r>
              <a:rPr lang="ru-RU" u="sng" dirty="0" smtClean="0"/>
              <a:t/>
            </a:r>
            <a:br>
              <a:rPr lang="ru-RU" u="sng" dirty="0" smtClean="0"/>
            </a:br>
            <a:endParaRPr lang="ru-RU" dirty="0" smtClean="0"/>
          </a:p>
        </p:txBody>
      </p:sp>
      <p:pic>
        <p:nvPicPr>
          <p:cNvPr id="1026" name="Picture 2" descr="C:\Users\елена\Documents\буфер\РАБОТА-комп hp\статьи, доклады\рисунки\DROzbPTjO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3824662"/>
            <a:ext cx="3286116" cy="303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4572000" cy="657227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3600" b="1" dirty="0" smtClean="0">
                <a:solidFill>
                  <a:srgbClr val="C00000"/>
                </a:solidFill>
              </a:rPr>
              <a:t>Избегать вопросов «А что, если?»</a:t>
            </a:r>
            <a:endParaRPr lang="ru-RU" sz="3600" dirty="0" smtClean="0">
              <a:solidFill>
                <a:srgbClr val="C00000"/>
              </a:solidFill>
            </a:endParaRPr>
          </a:p>
          <a:p>
            <a:r>
              <a:rPr lang="ru-RU" dirty="0" smtClean="0"/>
              <a:t>Все сомнения, начинающиеся с вопроса «А что, если?», только подогревают стресс и беспокойство. Чем больше вы будете волноваться о том, как будут развиваться события, тем меньше времени останется на то, чтобы найти способ взять себя в руки. </a:t>
            </a:r>
            <a:r>
              <a:rPr lang="ru-RU" u="sng" dirty="0" smtClean="0"/>
              <a:t>Умеющие владеть собой люди знают, что вопрос «А что, если?» заведет их только туда, куда им не надо идти.</a:t>
            </a:r>
            <a:endParaRPr lang="ru-RU" dirty="0"/>
          </a:p>
        </p:txBody>
      </p:sp>
      <p:pic>
        <p:nvPicPr>
          <p:cNvPr id="2050" name="Picture 2" descr="C:\Users\елена\Documents\буфер\РАБОТА-комп hp\статьи, доклады\рисунки\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247816"/>
            <a:ext cx="4714876" cy="41577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857256"/>
          </a:xfrm>
        </p:spPr>
        <p:txBody>
          <a:bodyPr>
            <a:normAutofit fontScale="90000"/>
          </a:bodyPr>
          <a:lstStyle/>
          <a:p>
            <a:pPr lvl="0" algn="r"/>
            <a:r>
              <a:rPr lang="ru-RU" sz="4000" b="1" dirty="0" smtClean="0">
                <a:solidFill>
                  <a:srgbClr val="C00000"/>
                </a:solidFill>
              </a:rPr>
              <a:t>Оставаться положительно настроенными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857892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Позитивные </a:t>
            </a:r>
            <a:r>
              <a:rPr lang="ru-RU" b="1" i="1" dirty="0" smtClean="0"/>
              <a:t>мысли </a:t>
            </a:r>
            <a:r>
              <a:rPr lang="ru-RU" dirty="0" smtClean="0"/>
              <a:t>– отличный способ победить стресс, они переключают ваш мозг на другие, более приятные вещи. </a:t>
            </a:r>
            <a:r>
              <a:rPr lang="ru-RU" b="1" u="sng" dirty="0" smtClean="0"/>
              <a:t>Вам нужно только слегка помочь своему блуждающему уму</a:t>
            </a:r>
            <a:r>
              <a:rPr lang="ru-RU" u="sng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smtClean="0"/>
              <a:t>Любая позитивная мысль перенаправит ваше внимание в нужную сторону. </a:t>
            </a:r>
            <a:endParaRPr lang="ru-RU" dirty="0" smtClean="0"/>
          </a:p>
          <a:p>
            <a:r>
              <a:rPr lang="ru-RU" dirty="0" smtClean="0"/>
              <a:t>Когда </a:t>
            </a:r>
            <a:r>
              <a:rPr lang="ru-RU" dirty="0" smtClean="0"/>
              <a:t>дела идут хорошо, и у вас хорошее настроение, сделать это довольно легко. </a:t>
            </a:r>
            <a:endParaRPr lang="ru-RU" dirty="0" smtClean="0"/>
          </a:p>
          <a:p>
            <a:r>
              <a:rPr lang="ru-RU" dirty="0" smtClean="0"/>
              <a:t>Но </a:t>
            </a:r>
            <a:r>
              <a:rPr lang="ru-RU" dirty="0" smtClean="0"/>
              <a:t>если все кругом не ладится, и вы переполнены мрачными мыслями, тогда это будет сложнее.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70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5214942" cy="592933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Вспомните свой день и выберите </a:t>
            </a:r>
          </a:p>
          <a:p>
            <a:pPr>
              <a:buNone/>
            </a:pPr>
            <a:r>
              <a:rPr lang="ru-RU" dirty="0" smtClean="0"/>
              <a:t>одно хорошее событие, которое </a:t>
            </a:r>
          </a:p>
          <a:p>
            <a:pPr>
              <a:buNone/>
            </a:pPr>
            <a:r>
              <a:rPr lang="ru-RU" dirty="0" smtClean="0"/>
              <a:t>с вами случилось. Это может быть </a:t>
            </a:r>
          </a:p>
          <a:p>
            <a:pPr>
              <a:buNone/>
            </a:pPr>
            <a:r>
              <a:rPr lang="ru-RU" dirty="0" smtClean="0"/>
              <a:t>любая мелочь. Если сегодня с вами </a:t>
            </a:r>
          </a:p>
          <a:p>
            <a:pPr>
              <a:buNone/>
            </a:pPr>
            <a:r>
              <a:rPr lang="ru-RU" dirty="0" smtClean="0"/>
              <a:t>ничего хорошего не произошло, </a:t>
            </a:r>
          </a:p>
          <a:p>
            <a:pPr>
              <a:buNone/>
            </a:pPr>
            <a:r>
              <a:rPr lang="ru-RU" dirty="0" smtClean="0"/>
              <a:t>можно вспомнить предыдущий день </a:t>
            </a:r>
            <a:r>
              <a:rPr lang="ru-RU" dirty="0" smtClean="0"/>
              <a:t> или </a:t>
            </a:r>
            <a:r>
              <a:rPr lang="ru-RU" dirty="0" smtClean="0"/>
              <a:t>даже прошлую неделю. А </a:t>
            </a:r>
            <a:r>
              <a:rPr lang="ru-RU" dirty="0" smtClean="0"/>
              <a:t>может быть, в </a:t>
            </a:r>
            <a:r>
              <a:rPr lang="ru-RU" dirty="0" smtClean="0"/>
              <a:t>вашей жизни скоро должно случиться </a:t>
            </a:r>
            <a:r>
              <a:rPr lang="ru-RU" dirty="0" smtClean="0"/>
              <a:t> какое-то </a:t>
            </a:r>
            <a:r>
              <a:rPr lang="ru-RU" dirty="0" smtClean="0"/>
              <a:t>потрясающее событие? Например, </a:t>
            </a:r>
            <a:r>
              <a:rPr lang="ru-RU" dirty="0" smtClean="0"/>
              <a:t>долгожданный </a:t>
            </a:r>
            <a:r>
              <a:rPr lang="ru-RU" dirty="0" smtClean="0"/>
              <a:t>отпуск. </a:t>
            </a:r>
            <a:r>
              <a:rPr lang="ru-RU" dirty="0" smtClean="0"/>
              <a:t> Подумайте </a:t>
            </a:r>
            <a:r>
              <a:rPr lang="ru-RU" dirty="0" smtClean="0"/>
              <a:t>о нем. </a:t>
            </a:r>
          </a:p>
          <a:p>
            <a:pPr>
              <a:buNone/>
            </a:pPr>
            <a:r>
              <a:rPr lang="ru-RU" b="1" u="sng" dirty="0" smtClean="0">
                <a:solidFill>
                  <a:srgbClr val="C00000"/>
                </a:solidFill>
              </a:rPr>
              <a:t>Главное, переключить свое внимание </a:t>
            </a:r>
            <a:r>
              <a:rPr lang="ru-RU" b="1" u="sng" dirty="0" smtClean="0">
                <a:solidFill>
                  <a:srgbClr val="C00000"/>
                </a:solidFill>
              </a:rPr>
              <a:t> на </a:t>
            </a:r>
            <a:r>
              <a:rPr lang="ru-RU" b="1" u="sng" dirty="0" smtClean="0">
                <a:solidFill>
                  <a:srgbClr val="C00000"/>
                </a:solidFill>
              </a:rPr>
              <a:t>хорошее в </a:t>
            </a:r>
            <a:r>
              <a:rPr lang="ru-RU" b="1" u="sng" dirty="0" smtClean="0">
                <a:solidFill>
                  <a:srgbClr val="C00000"/>
                </a:solidFill>
              </a:rPr>
              <a:t>тот момент</a:t>
            </a:r>
            <a:r>
              <a:rPr lang="ru-RU" b="1" u="sng" dirty="0" smtClean="0">
                <a:solidFill>
                  <a:srgbClr val="C00000"/>
                </a:solidFill>
              </a:rPr>
              <a:t>, когда ваши </a:t>
            </a:r>
            <a:r>
              <a:rPr lang="ru-RU" b="1" u="sng" dirty="0" smtClean="0">
                <a:solidFill>
                  <a:srgbClr val="C00000"/>
                </a:solidFill>
              </a:rPr>
              <a:t> мысли </a:t>
            </a:r>
            <a:r>
              <a:rPr lang="ru-RU" b="1" u="sng" dirty="0" smtClean="0">
                <a:solidFill>
                  <a:srgbClr val="C00000"/>
                </a:solidFill>
              </a:rPr>
              <a:t>становятся мрачными.</a:t>
            </a:r>
            <a:endParaRPr lang="ru-RU" b="1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4" name="Picture 2" descr="C:\Users\елена\Documents\буфер\РАБОТА-комп hp\статьи, доклады\рисунки\edef05af24233f1e3ef110e66bcdbd4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928670"/>
            <a:ext cx="4000496" cy="5929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245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6" name="Picture 2" descr="C:\Users\елена\Documents\буфер\РАБОТА-комп hp\статьи, доклады\рисунки\Пирамида Маслоу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714355"/>
            <a:ext cx="8078536" cy="61436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214398"/>
          </a:xfrm>
        </p:spPr>
        <p:txBody>
          <a:bodyPr>
            <a:normAutofit fontScale="90000"/>
          </a:bodyPr>
          <a:lstStyle/>
          <a:p>
            <a:pPr lvl="0" algn="r"/>
            <a:r>
              <a:rPr lang="ru-RU" sz="4400" b="1" dirty="0" smtClean="0">
                <a:solidFill>
                  <a:srgbClr val="C00000"/>
                </a:solidFill>
              </a:rPr>
              <a:t>Отключаться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7554" y="571480"/>
            <a:ext cx="5786446" cy="6286520"/>
          </a:xfrm>
        </p:spPr>
        <p:txBody>
          <a:bodyPr>
            <a:normAutofit fontScale="85000" lnSpcReduction="20000"/>
          </a:bodyPr>
          <a:lstStyle/>
          <a:p>
            <a:pPr lvl="0">
              <a:buNone/>
            </a:pPr>
            <a:endParaRPr lang="ru-RU" dirty="0" smtClean="0"/>
          </a:p>
          <a:p>
            <a:r>
              <a:rPr lang="ru-RU" dirty="0" smtClean="0"/>
              <a:t>Если вам приходится быть на связи по работе 24 часа в сутки, вы в зоне риска. В вашей жизни слишком много факторов, которые могут вызвать стресс. Невероятно трудно расслабиться, когда в любой момент на ваш телефон может прийти сообщение, которое заставит вас думать о работе (а зачастую и нервничать). </a:t>
            </a:r>
            <a:endParaRPr lang="ru-RU" dirty="0" smtClean="0"/>
          </a:p>
          <a:p>
            <a:r>
              <a:rPr lang="ru-RU" dirty="0" smtClean="0"/>
              <a:t>Не </a:t>
            </a:r>
            <a:r>
              <a:rPr lang="ru-RU" dirty="0" smtClean="0"/>
              <a:t>можете отключиться от работы по вечерам в будние дни? </a:t>
            </a:r>
            <a:r>
              <a:rPr lang="ru-RU" b="1" dirty="0" smtClean="0"/>
              <a:t>Попробуйте </a:t>
            </a:r>
            <a:r>
              <a:rPr lang="ru-RU" b="1" dirty="0" smtClean="0"/>
              <a:t>сделать это хотя бы на выходных. </a:t>
            </a:r>
            <a:endParaRPr lang="ru-RU" b="1" dirty="0" smtClean="0"/>
          </a:p>
          <a:p>
            <a:r>
              <a:rPr lang="ru-RU" dirty="0" smtClean="0"/>
              <a:t>Установите </a:t>
            </a:r>
            <a:r>
              <a:rPr lang="ru-RU" dirty="0" smtClean="0"/>
              <a:t>для себя периоды в течение дня, когда вы будете недоступны для своих </a:t>
            </a:r>
            <a:r>
              <a:rPr lang="ru-RU" dirty="0" smtClean="0"/>
              <a:t>коллег.</a:t>
            </a:r>
          </a:p>
          <a:p>
            <a:r>
              <a:rPr lang="ru-RU" dirty="0" smtClean="0"/>
              <a:t>Вскоре </a:t>
            </a:r>
            <a:r>
              <a:rPr lang="ru-RU" dirty="0" smtClean="0"/>
              <a:t>вы удивитесь тому, как на вас подействуют такие перерывы. </a:t>
            </a:r>
            <a:r>
              <a:rPr lang="ru-RU" dirty="0" smtClean="0"/>
              <a:t>И </a:t>
            </a:r>
            <a:r>
              <a:rPr lang="ru-RU" dirty="0" smtClean="0"/>
              <a:t>тому, насколько  меньше станете нервничать, </a:t>
            </a:r>
            <a:r>
              <a:rPr lang="ru-RU" b="1" u="sng" dirty="0" smtClean="0">
                <a:solidFill>
                  <a:srgbClr val="C00000"/>
                </a:solidFill>
              </a:rPr>
              <a:t>когда в вашем расписании появится время для душевной перезагрузки</a:t>
            </a:r>
            <a:r>
              <a:rPr lang="ru-RU" b="1" dirty="0" smtClean="0">
                <a:solidFill>
                  <a:srgbClr val="C00000"/>
                </a:solidFill>
              </a:rPr>
              <a:t>. </a:t>
            </a:r>
            <a:endParaRPr lang="ru-RU" dirty="0" smtClean="0"/>
          </a:p>
        </p:txBody>
      </p:sp>
      <p:pic>
        <p:nvPicPr>
          <p:cNvPr id="4098" name="Picture 2" descr="C:\Users\елена\Documents\буфер\РАБОТА-комп hp\статьи, доклады\рисунки\depositphotos_1543650-Woman-relax-with-flower-in-han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357298"/>
            <a:ext cx="3428992" cy="5500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00042"/>
            <a:ext cx="8229600" cy="714380"/>
          </a:xfrm>
        </p:spPr>
        <p:txBody>
          <a:bodyPr>
            <a:noAutofit/>
          </a:bodyPr>
          <a:lstStyle/>
          <a:p>
            <a:pPr lvl="0" algn="r"/>
            <a:r>
              <a:rPr lang="ru-RU" sz="4000" b="1" dirty="0" smtClean="0">
                <a:solidFill>
                  <a:srgbClr val="C00000"/>
                </a:solidFill>
              </a:rPr>
              <a:t>Меньше кофеина.</a:t>
            </a:r>
            <a:r>
              <a:rPr lang="ru-RU" sz="4000" dirty="0" smtClean="0">
                <a:solidFill>
                  <a:srgbClr val="C00000"/>
                </a:solidFill>
              </a:rPr>
              <a:t/>
            </a:r>
            <a:br>
              <a:rPr lang="ru-RU" sz="4000" dirty="0" smtClean="0">
                <a:solidFill>
                  <a:srgbClr val="C00000"/>
                </a:solidFill>
              </a:rPr>
            </a:b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429256" cy="6858000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endParaRPr lang="ru-RU" dirty="0" smtClean="0"/>
          </a:p>
          <a:p>
            <a:r>
              <a:rPr lang="ru-RU" dirty="0" smtClean="0"/>
              <a:t>Кофеин способствует </a:t>
            </a:r>
            <a:r>
              <a:rPr lang="ru-RU" b="1" u="sng" dirty="0" smtClean="0"/>
              <a:t>выделению адреналина. </a:t>
            </a:r>
            <a:r>
              <a:rPr lang="ru-RU" dirty="0" smtClean="0"/>
              <a:t>Адреналин  развязывает механизм «бей или беги», который в угрожающей ситуации заставляет человека либо встать и сражаться, либо спасаться бегством. Эта природная реакция </a:t>
            </a:r>
            <a:r>
              <a:rPr lang="ru-RU" b="1" i="1" dirty="0" smtClean="0"/>
              <a:t>ослабляет рациональное мышление. </a:t>
            </a:r>
            <a:r>
              <a:rPr lang="ru-RU" dirty="0" smtClean="0"/>
              <a:t>Она, конечно, поможет, если на вас нападет медведь, но может и навредить – например, если вам надо ответить на резкое письмо. </a:t>
            </a:r>
            <a:r>
              <a:rPr lang="ru-RU" i="1" dirty="0" smtClean="0"/>
              <a:t>Кофеин приводит мозг и тело в излишне возбужденное состояни</a:t>
            </a:r>
            <a:r>
              <a:rPr lang="ru-RU" dirty="0" smtClean="0"/>
              <a:t>е, поведение начинает определяться эмоциями. </a:t>
            </a:r>
            <a:r>
              <a:rPr lang="ru-RU" b="1" u="sng" dirty="0" smtClean="0"/>
              <a:t>Стресс, вызванный кофеином, держится довольно долго.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5122" name="Picture 2" descr="C:\Users\елена\Documents\буфер\РАБОТА-комп hp\статьи, доклады\рисунки\01-woman-coffe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2786059"/>
            <a:ext cx="3810000" cy="4071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1143000"/>
          </a:xfrm>
        </p:spPr>
        <p:txBody>
          <a:bodyPr>
            <a:normAutofit fontScale="90000"/>
          </a:bodyPr>
          <a:lstStyle/>
          <a:p>
            <a:pPr lvl="0" algn="r"/>
            <a:r>
              <a:rPr lang="ru-RU" sz="4400" b="1" dirty="0" smtClean="0">
                <a:solidFill>
                  <a:srgbClr val="C00000"/>
                </a:solidFill>
              </a:rPr>
              <a:t>Спать</a:t>
            </a:r>
            <a:r>
              <a:rPr lang="ru-RU" b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335758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i="1" u="sng" dirty="0" smtClean="0"/>
              <a:t>     Пожалуй</a:t>
            </a:r>
            <a:r>
              <a:rPr lang="ru-RU" b="1" i="1" u="sng" dirty="0" smtClean="0"/>
              <a:t>, самый простой способ победить стресс</a:t>
            </a:r>
            <a:r>
              <a:rPr lang="ru-RU" b="1" i="1" dirty="0" smtClean="0"/>
              <a:t>. </a:t>
            </a:r>
            <a:endParaRPr lang="ru-RU" b="1" i="1" dirty="0" smtClean="0"/>
          </a:p>
          <a:p>
            <a:r>
              <a:rPr lang="ru-RU" dirty="0" smtClean="0"/>
              <a:t>Когда </a:t>
            </a:r>
            <a:r>
              <a:rPr lang="ru-RU" dirty="0" smtClean="0"/>
              <a:t>человек спит, его </a:t>
            </a:r>
            <a:r>
              <a:rPr lang="ru-RU" dirty="0" smtClean="0"/>
              <a:t>мозг </a:t>
            </a:r>
            <a:r>
              <a:rPr lang="ru-RU" dirty="0" smtClean="0"/>
              <a:t>подзаряжается: перемешивает дневные воспоминания, сохраняет или отбрасывает их. В итоге вы просыпаетесь бодрым и с ясной головой. </a:t>
            </a:r>
            <a:r>
              <a:rPr lang="ru-RU" u="sng" dirty="0" smtClean="0"/>
              <a:t>Если вы спите мало или неправильно, ваши самоконтроль, внимание и память ослабевают. Нехватка сна </a:t>
            </a:r>
            <a:r>
              <a:rPr lang="ru-RU" u="sng" dirty="0" smtClean="0"/>
              <a:t> </a:t>
            </a:r>
            <a:r>
              <a:rPr lang="ru-RU" u="sng" dirty="0" smtClean="0"/>
              <a:t>повышает уровень гормона стресса</a:t>
            </a:r>
            <a:r>
              <a:rPr lang="ru-RU" dirty="0" smtClean="0"/>
              <a:t>, даже в отсутствие внешней причины. Из-за напряженной работы вам может казаться, что у вас нет времени поспать, но нормальный ночной сон может стать единственным фактором, который поможет вам сохранить контроль над ходом событий.</a:t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6146" name="Picture 2" descr="C:\Users\елена\Documents\буфер\РАБОТА-комп hp\статьи, доклады\рисунки\919705988ca074ba827fdd5f04_89bf07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571875"/>
            <a:ext cx="7286676" cy="3286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1143000"/>
          </a:xfrm>
        </p:spPr>
        <p:txBody>
          <a:bodyPr>
            <a:noAutofit/>
          </a:bodyPr>
          <a:lstStyle/>
          <a:p>
            <a:pPr lvl="0" algn="r"/>
            <a:r>
              <a:rPr lang="ru-RU" sz="4000" b="1" dirty="0" smtClean="0">
                <a:solidFill>
                  <a:srgbClr val="C00000"/>
                </a:solidFill>
              </a:rPr>
              <a:t>Не думать о себе плохо.</a:t>
            </a:r>
            <a:r>
              <a:rPr lang="ru-RU" sz="4000" dirty="0" smtClean="0">
                <a:solidFill>
                  <a:srgbClr val="C00000"/>
                </a:solidFill>
              </a:rPr>
              <a:t/>
            </a:r>
            <a:br>
              <a:rPr lang="ru-RU" sz="4000" dirty="0" smtClean="0">
                <a:solidFill>
                  <a:srgbClr val="C00000"/>
                </a:solidFill>
              </a:rPr>
            </a:b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64360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Для </a:t>
            </a:r>
            <a:r>
              <a:rPr lang="ru-RU" dirty="0" smtClean="0"/>
              <a:t>контроля над стрессом очень важно уметь подавлять в самом зародыше дурные мысли о самом себе. Причем, чем дольше вы прокручиваете их в голове, тем большую власть они приобретают. </a:t>
            </a:r>
            <a:endParaRPr lang="ru-RU" dirty="0" smtClean="0"/>
          </a:p>
          <a:p>
            <a:r>
              <a:rPr lang="ru-RU" u="sng" dirty="0" smtClean="0"/>
              <a:t>Помните</a:t>
            </a:r>
            <a:r>
              <a:rPr lang="ru-RU" u="sng" dirty="0" smtClean="0"/>
              <a:t>: это просто мысли, а не факты</a:t>
            </a:r>
            <a:r>
              <a:rPr lang="ru-RU" dirty="0" smtClean="0"/>
              <a:t>. Как только вы понимаете, что они овладели вами, внутренний голос в этот момент должен сказать: «Надо остановиться и все это записать». Стоит в буквальном смысле слова остановиться, что бы вы ни делали в этот момент, и записать то, что роится в вашей голове. </a:t>
            </a:r>
            <a:endParaRPr lang="ru-RU" dirty="0" smtClean="0"/>
          </a:p>
          <a:p>
            <a:r>
              <a:rPr lang="ru-RU" dirty="0" smtClean="0"/>
              <a:t>Как </a:t>
            </a:r>
            <a:r>
              <a:rPr lang="ru-RU" dirty="0" smtClean="0"/>
              <a:t>только вы сумели замедлить ход негативных мыслей, вы сможете более рационально и ясно оценить их правдоподобие.</a:t>
            </a:r>
          </a:p>
          <a:p>
            <a:r>
              <a:rPr lang="ru-RU" dirty="0" smtClean="0"/>
              <a:t>Скорее всего, ваши высказывания, в которых вы используете слова «никогда», «самый плохой», «никогда больше» и т. д., не соответствуют действительности.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4071966" cy="6215106"/>
          </a:xfrm>
        </p:spPr>
        <p:txBody>
          <a:bodyPr/>
          <a:lstStyle/>
          <a:p>
            <a:r>
              <a:rPr lang="ru-RU" dirty="0" smtClean="0"/>
              <a:t>В тот момент, когда вы осознаете, что мысли — это не факты, вы сможете вырваться из мрачного заколдованного круга и найти выход из стрессового состояния.</a:t>
            </a:r>
          </a:p>
          <a:p>
            <a:endParaRPr lang="ru-RU" dirty="0"/>
          </a:p>
        </p:txBody>
      </p:sp>
      <p:pic>
        <p:nvPicPr>
          <p:cNvPr id="7170" name="Picture 2" descr="C:\Users\елена\Documents\буфер\РАБОТА-комп hp\статьи, доклады\рисунки\16-0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142984"/>
            <a:ext cx="4643438" cy="5715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7166"/>
            <a:ext cx="8229600" cy="1143000"/>
          </a:xfrm>
        </p:spPr>
        <p:txBody>
          <a:bodyPr>
            <a:noAutofit/>
          </a:bodyPr>
          <a:lstStyle/>
          <a:p>
            <a:pPr lvl="0" algn="r"/>
            <a:r>
              <a:rPr lang="ru-RU" sz="4000" b="1" dirty="0" smtClean="0">
                <a:solidFill>
                  <a:srgbClr val="C00000"/>
                </a:solidFill>
              </a:rPr>
              <a:t>Менять взгляд на вещи.</a:t>
            </a:r>
            <a:r>
              <a:rPr lang="ru-RU" sz="4000" dirty="0" smtClean="0">
                <a:solidFill>
                  <a:srgbClr val="C00000"/>
                </a:solidFill>
              </a:rPr>
              <a:t/>
            </a:r>
            <a:br>
              <a:rPr lang="ru-RU" sz="4000" dirty="0" smtClean="0">
                <a:solidFill>
                  <a:srgbClr val="C00000"/>
                </a:solidFill>
              </a:rPr>
            </a:b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7620" y="928670"/>
            <a:ext cx="5286380" cy="5643602"/>
          </a:xfrm>
        </p:spPr>
        <p:txBody>
          <a:bodyPr>
            <a:normAutofit/>
          </a:bodyPr>
          <a:lstStyle/>
          <a:p>
            <a:r>
              <a:rPr lang="ru-RU" dirty="0" smtClean="0"/>
              <a:t>Если </a:t>
            </a:r>
            <a:r>
              <a:rPr lang="ru-RU" dirty="0" smtClean="0"/>
              <a:t>вы не можете управлять событиями</a:t>
            </a:r>
            <a:r>
              <a:rPr lang="ru-RU" u="sng" dirty="0" smtClean="0"/>
              <a:t>, вы можете управлять своей реакцией на них</a:t>
            </a:r>
            <a:r>
              <a:rPr lang="ru-RU" dirty="0" smtClean="0"/>
              <a:t>. </a:t>
            </a:r>
            <a:endParaRPr lang="ru-RU" dirty="0" smtClean="0"/>
          </a:p>
          <a:p>
            <a:r>
              <a:rPr lang="ru-RU" dirty="0" smtClean="0"/>
              <a:t>Так </a:t>
            </a:r>
            <a:r>
              <a:rPr lang="ru-RU" dirty="0" smtClean="0"/>
              <a:t>что прежде чем начать страдать, на минутку попробуйте посмотреть на ситуацию с другой стороны. </a:t>
            </a:r>
            <a:endParaRPr lang="ru-RU" dirty="0" smtClean="0"/>
          </a:p>
          <a:p>
            <a:r>
              <a:rPr lang="ru-RU" dirty="0" smtClean="0"/>
              <a:t>Особенно</a:t>
            </a:r>
            <a:r>
              <a:rPr lang="ru-RU" dirty="0" smtClean="0"/>
              <a:t>, если речь идет о мысленных формулировках в стиле «все идет не так» или «ничего не получается</a:t>
            </a:r>
            <a:r>
              <a:rPr lang="ru-RU" dirty="0" smtClean="0"/>
              <a:t>».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8194" name="Picture 2" descr="C:\Users\елена\Documents\буфер\РАБОТА-комп hp\статьи, доклады\рисунки\ph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928670"/>
            <a:ext cx="3929057" cy="5929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 fontScale="90000"/>
          </a:bodyPr>
          <a:lstStyle/>
          <a:p>
            <a:pPr lvl="0" algn="r"/>
            <a:r>
              <a:rPr lang="ru-RU" sz="4400" b="1" dirty="0" smtClean="0">
                <a:solidFill>
                  <a:srgbClr val="C00000"/>
                </a:solidFill>
              </a:rPr>
              <a:t>Дышать</a:t>
            </a:r>
            <a:r>
              <a:rPr lang="ru-RU" b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6286512" cy="6072206"/>
          </a:xfrm>
        </p:spPr>
        <p:txBody>
          <a:bodyPr>
            <a:normAutofit fontScale="85000" lnSpcReduction="20000"/>
          </a:bodyPr>
          <a:lstStyle/>
          <a:p>
            <a:r>
              <a:rPr lang="ru-RU" b="1" u="sng" dirty="0" smtClean="0"/>
              <a:t>Самый </a:t>
            </a:r>
            <a:r>
              <a:rPr lang="ru-RU" b="1" u="sng" dirty="0" smtClean="0"/>
              <a:t>легкий способ указать стрессу на дверь – правильно дышать</a:t>
            </a:r>
            <a:r>
              <a:rPr lang="ru-RU" b="1" dirty="0" smtClean="0"/>
              <a:t>. </a:t>
            </a:r>
            <a:endParaRPr lang="ru-RU" b="1" dirty="0" smtClean="0"/>
          </a:p>
          <a:p>
            <a:r>
              <a:rPr lang="ru-RU" b="1" dirty="0" smtClean="0"/>
              <a:t>На </a:t>
            </a:r>
            <a:r>
              <a:rPr lang="ru-RU" b="1" dirty="0" smtClean="0"/>
              <a:t>первый взгляд, это выглядит довольно просто, но на самом деле трудно продержаться больше одной-двух минут. </a:t>
            </a:r>
            <a:r>
              <a:rPr lang="ru-RU" dirty="0" smtClean="0"/>
              <a:t>Ваш мозг обязательно попытается отвлечь вас, и, скорее всего, у него это получится. Ничего страшного: попробуйте снова сосредоточиться на дыхании. Если не получается, посчитайте свои вдохи и выдохи – например, до двадцати. Затем снова начинайте с единицы. Если собьетесь со счета, всегда можно начать сначала.</a:t>
            </a:r>
          </a:p>
          <a:p>
            <a:r>
              <a:rPr lang="ru-RU" b="1" u="sng" dirty="0" smtClean="0"/>
              <a:t>Это упражнение может показаться слишком легким или немного глупым, но вы удивитесь тому спокойствию, которое ощутите в конце</a:t>
            </a:r>
            <a:r>
              <a:rPr lang="ru-RU" b="1" dirty="0" smtClean="0"/>
              <a:t>. </a:t>
            </a:r>
            <a:r>
              <a:rPr lang="ru-RU" dirty="0" smtClean="0"/>
              <a:t>И тому, насколько легче вам станет прогонять беспокойные мысли, которые, как казалось, поселились в мозгу навечно.</a:t>
            </a:r>
          </a:p>
          <a:p>
            <a:endParaRPr lang="ru-RU" dirty="0"/>
          </a:p>
        </p:txBody>
      </p:sp>
      <p:pic>
        <p:nvPicPr>
          <p:cNvPr id="9218" name="Picture 2" descr="C:\Users\елена\Documents\буфер\РАБОТА-комп hp\статьи, доклады\рисунки\dykhanie-pri-rodak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3071810"/>
            <a:ext cx="2857500" cy="3786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71480"/>
            <a:ext cx="8229600" cy="642942"/>
          </a:xfrm>
        </p:spPr>
        <p:txBody>
          <a:bodyPr>
            <a:normAutofit fontScale="90000"/>
          </a:bodyPr>
          <a:lstStyle/>
          <a:p>
            <a:pPr lvl="0" algn="r"/>
            <a:r>
              <a:rPr lang="ru-RU" sz="4000" b="1" dirty="0" smtClean="0">
                <a:solidFill>
                  <a:srgbClr val="C00000"/>
                </a:solidFill>
              </a:rPr>
              <a:t>Не стесняться просить о помощи.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0042"/>
            <a:ext cx="9144000" cy="635795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Стремление </a:t>
            </a:r>
            <a:r>
              <a:rPr lang="ru-RU" dirty="0" smtClean="0"/>
              <a:t>решать все самому соблазнительно, но часто неэффективно. Чтобы сохранять спокойствие и личную эффективность, </a:t>
            </a:r>
            <a:r>
              <a:rPr lang="ru-RU" u="sng" dirty="0" smtClean="0"/>
              <a:t>надо уметь признавать свою слабость и не стесняться просить о помощи, когда вы будете в ней нуждаться.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 smtClean="0"/>
              <a:t>этого у вас должен быть </a:t>
            </a:r>
            <a:r>
              <a:rPr lang="ru-RU" u="sng" dirty="0" smtClean="0"/>
              <a:t>свой круг поддержки</a:t>
            </a:r>
            <a:r>
              <a:rPr lang="ru-RU" dirty="0" smtClean="0"/>
              <a:t> – друзья, команда на работе, родные, которые поддержат вас в трудную минуту, когда вы не сможете справиться с ситуацией уже самостоятельно.  </a:t>
            </a:r>
            <a:endParaRPr lang="ru-RU" dirty="0" smtClean="0"/>
          </a:p>
          <a:p>
            <a:r>
              <a:rPr lang="ru-RU" u="sng" dirty="0" smtClean="0"/>
              <a:t>Простое </a:t>
            </a:r>
            <a:r>
              <a:rPr lang="ru-RU" u="sng" dirty="0" smtClean="0"/>
              <a:t>обсуждение с ними беспокоящих вас вопросов уже поможет выйти страхам, ослабит стресс и позволит взглянуть на происходящее со стороны.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К </a:t>
            </a:r>
            <a:r>
              <a:rPr lang="ru-RU" dirty="0" smtClean="0"/>
              <a:t>тому же, люди из вашего круга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поддержки </a:t>
            </a:r>
            <a:r>
              <a:rPr lang="ru-RU" dirty="0" smtClean="0"/>
              <a:t>смогут увидеть тот выход,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которые </a:t>
            </a:r>
            <a:r>
              <a:rPr lang="ru-RU" dirty="0" smtClean="0"/>
              <a:t>не замечаете вы сами, –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они </a:t>
            </a:r>
            <a:r>
              <a:rPr lang="ru-RU" dirty="0" smtClean="0"/>
              <a:t>не так эмоционально связаны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с </a:t>
            </a:r>
            <a:r>
              <a:rPr lang="ru-RU" dirty="0" smtClean="0"/>
              <a:t>этой ситуацией</a:t>
            </a:r>
            <a:r>
              <a:rPr lang="ru-RU" dirty="0" smtClean="0"/>
              <a:t>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800" b="1" u="sng" dirty="0" smtClean="0"/>
              <a:t>Просьба </a:t>
            </a:r>
            <a:r>
              <a:rPr lang="ru-RU" sz="2800" b="1" u="sng" dirty="0" smtClean="0"/>
              <a:t>о помощи не только ослабит стресс, но и укрепит ваши личные отношения с этими людьми.</a:t>
            </a:r>
            <a:r>
              <a:rPr lang="ru-RU" u="sng" dirty="0" smtClean="0"/>
              <a:t/>
            </a:r>
            <a:br>
              <a:rPr lang="ru-RU" u="sng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10242" name="Picture 2" descr="C:\Users\елена\Documents\буфер\РАБОТА-комп hp\статьи, доклады\рисунки\full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2983" y="3143248"/>
            <a:ext cx="3661017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/>
          <a:srcRect l="5942" r="5942"/>
          <a:stretch>
            <a:fillRect/>
          </a:stretch>
        </p:blipFill>
        <p:spPr bwMode="auto">
          <a:xfrm rot="579828">
            <a:off x="1907796" y="501578"/>
            <a:ext cx="6432434" cy="5400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85728"/>
            <a:ext cx="4678240" cy="4286280"/>
          </a:xfrm>
        </p:spPr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i="1" dirty="0" smtClean="0">
                <a:solidFill>
                  <a:srgbClr val="C00000"/>
                </a:solidFill>
              </a:rPr>
              <a:t/>
            </a:r>
            <a:br>
              <a:rPr lang="ru-RU" sz="2000" b="1" i="1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 rot="20292332">
            <a:off x="380418" y="3548061"/>
            <a:ext cx="5823628" cy="2042951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Спасибо </a:t>
            </a:r>
            <a:endParaRPr lang="ru-RU" sz="4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за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внимание</a:t>
            </a:r>
            <a:r>
              <a:rPr lang="ru-RU" sz="4000" b="1" dirty="0" smtClean="0">
                <a:solidFill>
                  <a:srgbClr val="C00000"/>
                </a:solidFill>
              </a:rPr>
              <a:t>!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99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ПСИХОЛОГИЧЕСКОЕ БЛАГОПРОЛУЧИЕ ЖЕНЩИНЫ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3357562"/>
            <a:ext cx="8569076" cy="3500438"/>
          </a:xfrm>
        </p:spPr>
        <p:txBody>
          <a:bodyPr>
            <a:normAutofit fontScale="92500" lnSpcReduction="10000"/>
          </a:bodyPr>
          <a:lstStyle/>
          <a:p>
            <a:r>
              <a:rPr lang="ru-RU" sz="3500" b="1" dirty="0" smtClean="0"/>
              <a:t>Бибикова Е.А</a:t>
            </a:r>
            <a:r>
              <a:rPr lang="ru-RU" b="1" dirty="0" smtClean="0"/>
              <a:t>. </a:t>
            </a:r>
          </a:p>
          <a:p>
            <a:r>
              <a:rPr lang="ru-RU" dirty="0" smtClean="0"/>
              <a:t>женский психолог, медицинский психолог </a:t>
            </a:r>
          </a:p>
          <a:p>
            <a:r>
              <a:rPr lang="ru-RU" dirty="0" smtClean="0"/>
              <a:t>Центра планирования семьи и репродукции </a:t>
            </a:r>
          </a:p>
          <a:p>
            <a:r>
              <a:rPr lang="ru-RU" dirty="0" smtClean="0"/>
              <a:t>ГБУЗ АО «Архангельский клинический роддом им.К.Н.Самойловой»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г. Архангельск, 2016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314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/>
          <a:lstStyle/>
          <a:p>
            <a:r>
              <a:rPr lang="ru-RU" b="1" dirty="0" smtClean="0"/>
              <a:t>По большому счету, психическое здоровье зависит от состояния нашего </a:t>
            </a:r>
            <a:r>
              <a:rPr lang="ru-RU" b="1" u="sng" dirty="0" smtClean="0"/>
              <a:t>тела, психики и социального окружения.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147" name="Picture 3" descr="C:\Users\елена\Documents\буфер\РАБОТА-комп hp\статьи, доклады\рисунки\326-02-that-it-is-necessary-for-happiness-of-wom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357430"/>
            <a:ext cx="6985000" cy="414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70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14356"/>
            <a:ext cx="8643998" cy="585791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sz="3600" dirty="0" smtClean="0"/>
              <a:t>Так из каких же составляющих складывается </a:t>
            </a:r>
            <a:r>
              <a:rPr lang="ru-RU" sz="3600" dirty="0" smtClean="0"/>
              <a:t>психологическое благополучие</a:t>
            </a:r>
            <a:r>
              <a:rPr lang="ru-RU" sz="3600" dirty="0" smtClean="0"/>
              <a:t> </a:t>
            </a:r>
            <a:r>
              <a:rPr lang="ru-RU" sz="3600" dirty="0" smtClean="0"/>
              <a:t>женщины?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143248"/>
            <a:ext cx="8280400" cy="3422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2143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67368"/>
          </a:xfrm>
        </p:spPr>
        <p:txBody>
          <a:bodyPr/>
          <a:lstStyle/>
          <a:p>
            <a:r>
              <a:rPr lang="ru-RU" b="1" dirty="0" smtClean="0"/>
              <a:t>Первое</a:t>
            </a:r>
            <a:r>
              <a:rPr lang="ru-RU" dirty="0" smtClean="0"/>
              <a:t> - это состояние женского </a:t>
            </a:r>
            <a:r>
              <a:rPr lang="ru-RU" dirty="0" smtClean="0"/>
              <a:t>организма.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Содержимое 3" descr="Обследование для женщин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65242">
            <a:off x="227560" y="2080774"/>
            <a:ext cx="3786214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C:\Users\елена\Documents\буфер\РАБОТА-комп hp\статьи, доклады\рисунки\1353480750_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68756">
            <a:off x="4149751" y="1704451"/>
            <a:ext cx="4686300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2143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0042"/>
            <a:ext cx="4572000" cy="6072230"/>
          </a:xfrm>
        </p:spPr>
        <p:txBody>
          <a:bodyPr/>
          <a:lstStyle/>
          <a:p>
            <a:r>
              <a:rPr lang="ru-RU" b="1" dirty="0" smtClean="0"/>
              <a:t>Второе</a:t>
            </a:r>
            <a:r>
              <a:rPr lang="ru-RU" dirty="0" smtClean="0"/>
              <a:t> - социальное благополучие женщины. Под социальным благополучием понимают не только высокий уровень доходов и материального благосостояния, но и способность женщины гармонично и естественно взаимодействовать с другими людьми, с обществом, в котором она живёт.</a:t>
            </a:r>
            <a:endParaRPr lang="ru-RU" dirty="0"/>
          </a:p>
        </p:txBody>
      </p:sp>
      <p:pic>
        <p:nvPicPr>
          <p:cNvPr id="1026" name="Picture 2" descr="C:\Users\елена\Documents\буфер\РАБОТА-комп hp\статьи, доклады\рисунки\5GEytw_AW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642918"/>
            <a:ext cx="4357686" cy="5817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1712</TotalTime>
  <Words>2813</Words>
  <PresentationFormat>Экран (4:3)</PresentationFormat>
  <Paragraphs>216</Paragraphs>
  <Slides>59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0" baseType="lpstr">
      <vt:lpstr>Поток</vt:lpstr>
      <vt:lpstr>ПСИХОЛОГИЧЕСКОЕ БЛАГОПРОЛУЧИЕ ЖЕНЩИНЫ</vt:lpstr>
      <vt:lpstr>Слайд 2</vt:lpstr>
      <vt:lpstr>3 уровня ПБ</vt:lpstr>
      <vt:lpstr>                 Такое понимание родилось не случайно. Оно согласуется с подходами психологов к внутренней структуре личности, включающих неразрывное единство трех «Я»: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Что значит быть благополучным с психологической точки зрения? К.Рифф  </vt:lpstr>
      <vt:lpstr>Слайд 13</vt:lpstr>
      <vt:lpstr>Слайд 14</vt:lpstr>
      <vt:lpstr>Слайд 15</vt:lpstr>
      <vt:lpstr>Слайд 16</vt:lpstr>
      <vt:lpstr>самопринятие</vt:lpstr>
      <vt:lpstr>Позитивные отношения с другими</vt:lpstr>
      <vt:lpstr>Автономность</vt:lpstr>
      <vt:lpstr>Компетентность</vt:lpstr>
      <vt:lpstr>Цели в жизни</vt:lpstr>
      <vt:lpstr>Личностный рост</vt:lpstr>
      <vt:lpstr>Слайд 23</vt:lpstr>
      <vt:lpstr>Слайд 24</vt:lpstr>
      <vt:lpstr>   Физиологические факторы: тип нервной системы </vt:lpstr>
      <vt:lpstr>Физиологические факторы: гормональные особенности.</vt:lpstr>
      <vt:lpstr>Личностные черты и стрессоустойчивость 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социальные факторы</vt:lpstr>
      <vt:lpstr>Слайд 37</vt:lpstr>
      <vt:lpstr>Слайд 38</vt:lpstr>
      <vt:lpstr>Слайд 39</vt:lpstr>
      <vt:lpstr>1. АКТИВНОСТЬ И ДЕЯТЕЛЬНОСТЬ </vt:lpstr>
      <vt:lpstr>2. УЛЫБЧИВОСТЬ И ИСКРЕННОСТЬ </vt:lpstr>
      <vt:lpstr>3. ВЕЖЛИВОСТЬ</vt:lpstr>
      <vt:lpstr>    4. УХОЖЕННОСТЬ </vt:lpstr>
      <vt:lpstr>5. ОТСУТСТВИЕ МЕХАНИЗМОВ САМОРАЗРУШЕНИЯ </vt:lpstr>
      <vt:lpstr>7. ДОСУГ </vt:lpstr>
      <vt:lpstr>Несколько правил</vt:lpstr>
      <vt:lpstr>Слайд 47</vt:lpstr>
      <vt:lpstr>Оставаться положительно настроенными. </vt:lpstr>
      <vt:lpstr>Слайд 49</vt:lpstr>
      <vt:lpstr>Отключаться. </vt:lpstr>
      <vt:lpstr>Меньше кофеина. </vt:lpstr>
      <vt:lpstr>Спать. </vt:lpstr>
      <vt:lpstr>Не думать о себе плохо. </vt:lpstr>
      <vt:lpstr>Слайд 54</vt:lpstr>
      <vt:lpstr>Менять взгляд на вещи. </vt:lpstr>
      <vt:lpstr>Дышать. </vt:lpstr>
      <vt:lpstr>Не стесняться просить о помощи. </vt:lpstr>
      <vt:lpstr>                    </vt:lpstr>
      <vt:lpstr>ПСИХОЛОГИЧЕСКОЕ БЛАГОПРОЛУЧИЕ ЖЕНЩИНЫ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СОЦИАЛЬНО-ПСИХОЛОГИЧЕСКОЕ БЛАГОПОЛУЧИЕ ПРИ ПЛАНИРОВАНИИ И ВЫНАШИВАНИИ БЕРЕМЕННОСТИ КАК ПРОФИЛАКТИКА ЗДОРОВЬЯ СЕМЬИ В АРХАНГЕЛЬСКОЙ ОБЛАСТИ </dc:title>
  <dc:creator>елена</dc:creator>
  <cp:lastModifiedBy>елена</cp:lastModifiedBy>
  <cp:revision>150</cp:revision>
  <dcterms:created xsi:type="dcterms:W3CDTF">2012-06-02T13:30:37Z</dcterms:created>
  <dcterms:modified xsi:type="dcterms:W3CDTF">2016-03-30T08:23:24Z</dcterms:modified>
</cp:coreProperties>
</file>