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8" r:id="rId2"/>
    <p:sldId id="273" r:id="rId3"/>
    <p:sldId id="261" r:id="rId4"/>
    <p:sldId id="260" r:id="rId5"/>
    <p:sldId id="262" r:id="rId6"/>
    <p:sldId id="257" r:id="rId7"/>
    <p:sldId id="268" r:id="rId8"/>
    <p:sldId id="267" r:id="rId9"/>
    <p:sldId id="289" r:id="rId10"/>
    <p:sldId id="271" r:id="rId11"/>
    <p:sldId id="274" r:id="rId12"/>
    <p:sldId id="275" r:id="rId13"/>
    <p:sldId id="281" r:id="rId14"/>
    <p:sldId id="277" r:id="rId15"/>
    <p:sldId id="280" r:id="rId16"/>
    <p:sldId id="278" r:id="rId17"/>
    <p:sldId id="279" r:id="rId18"/>
    <p:sldId id="283" r:id="rId19"/>
    <p:sldId id="284" r:id="rId20"/>
    <p:sldId id="285" r:id="rId21"/>
    <p:sldId id="259" r:id="rId22"/>
    <p:sldId id="287" r:id="rId23"/>
    <p:sldId id="282" r:id="rId24"/>
    <p:sldId id="288" r:id="rId25"/>
    <p:sldId id="28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2318793451521699"/>
          <c:w val="0.99103884117231067"/>
          <c:h val="0.77454539542100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'1000'!$B$133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'1000'!$A$134:$A$136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'1000'!$B$134:$B$136</c:f>
              <c:numCache>
                <c:formatCode>#,##0</c:formatCode>
                <c:ptCount val="3"/>
                <c:pt idx="0">
                  <c:v>186905</c:v>
                </c:pt>
                <c:pt idx="1">
                  <c:v>172782</c:v>
                </c:pt>
                <c:pt idx="2">
                  <c:v>161630</c:v>
                </c:pt>
              </c:numCache>
            </c:numRef>
          </c:val>
        </c:ser>
        <c:ser>
          <c:idx val="1"/>
          <c:order val="1"/>
          <c:tx>
            <c:strRef>
              <c:f>'1000'!$C$133</c:f>
              <c:strCache>
                <c:ptCount val="1"/>
                <c:pt idx="0">
                  <c:v>1-й этап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'1000'!$A$134:$A$136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'1000'!$C$134:$C$136</c:f>
              <c:numCache>
                <c:formatCode>#,##0</c:formatCode>
                <c:ptCount val="3"/>
                <c:pt idx="0">
                  <c:v>167120</c:v>
                </c:pt>
                <c:pt idx="1">
                  <c:v>166360</c:v>
                </c:pt>
                <c:pt idx="2">
                  <c:v>158240</c:v>
                </c:pt>
              </c:numCache>
            </c:numRef>
          </c:val>
        </c:ser>
        <c:ser>
          <c:idx val="2"/>
          <c:order val="2"/>
          <c:tx>
            <c:strRef>
              <c:f>'1000'!$D$133</c:f>
              <c:strCache>
                <c:ptCount val="1"/>
                <c:pt idx="0">
                  <c:v>2-й этап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'1000'!$A$134:$A$136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'1000'!$D$134:$D$136</c:f>
              <c:numCache>
                <c:formatCode>#,##0</c:formatCode>
                <c:ptCount val="3"/>
                <c:pt idx="0">
                  <c:v>38248</c:v>
                </c:pt>
                <c:pt idx="1">
                  <c:v>60770</c:v>
                </c:pt>
                <c:pt idx="2">
                  <c:v>40017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overlap val="80"/>
        <c:axId val="79739520"/>
        <c:axId val="79762944"/>
      </c:barChart>
      <c:catAx>
        <c:axId val="7973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bg1"/>
                </a:solidFill>
              </a:defRPr>
            </a:pPr>
            <a:endParaRPr lang="ru-RU"/>
          </a:p>
        </c:txPr>
        <c:crossAx val="79762944"/>
        <c:crosses val="autoZero"/>
        <c:auto val="1"/>
        <c:lblAlgn val="ctr"/>
        <c:lblOffset val="100"/>
        <c:noMultiLvlLbl val="0"/>
      </c:catAx>
      <c:valAx>
        <c:axId val="797629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7973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7794867204047148E-2"/>
          <c:y val="1.3985112584237881E-2"/>
          <c:w val="0.52623808925188309"/>
          <c:h val="8.5609345467297038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738370326876562E-2"/>
          <c:y val="3.0234998175277659E-2"/>
          <c:w val="0.95251531058617733"/>
          <c:h val="0.833094196558764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'1000'!$B$181</c:f>
              <c:strCache>
                <c:ptCount val="1"/>
                <c:pt idx="0">
                  <c:v>Мужчины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'1000'!$A$182:$A$184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'1000'!$B$182:$B$184</c:f>
              <c:numCache>
                <c:formatCode>0.0%</c:formatCode>
                <c:ptCount val="3"/>
                <c:pt idx="0">
                  <c:v>0.82805407292861832</c:v>
                </c:pt>
                <c:pt idx="1">
                  <c:v>0.9357174071376545</c:v>
                </c:pt>
                <c:pt idx="2">
                  <c:v>0.94927048260381686</c:v>
                </c:pt>
              </c:numCache>
            </c:numRef>
          </c:val>
        </c:ser>
        <c:ser>
          <c:idx val="1"/>
          <c:order val="1"/>
          <c:tx>
            <c:strRef>
              <c:f>'1000'!$C$181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'1000'!$A$182:$A$184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'1000'!$C$182:$C$184</c:f>
              <c:numCache>
                <c:formatCode>0.0%</c:formatCode>
                <c:ptCount val="3"/>
                <c:pt idx="0">
                  <c:v>0.94380464218447002</c:v>
                </c:pt>
                <c:pt idx="1">
                  <c:v>0.98070717934928742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83885440"/>
        <c:axId val="83916288"/>
      </c:barChart>
      <c:catAx>
        <c:axId val="8388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3916288"/>
        <c:crosses val="autoZero"/>
        <c:auto val="1"/>
        <c:lblAlgn val="ctr"/>
        <c:lblOffset val="100"/>
        <c:noMultiLvlLbl val="0"/>
      </c:catAx>
      <c:valAx>
        <c:axId val="8391628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one"/>
        <c:crossAx val="8388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6710829963648355E-2"/>
          <c:y val="4.5912438028579819E-2"/>
          <c:w val="0.87301935271412878"/>
          <c:h val="0.16743438320209997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52685599036099E-2"/>
          <c:y val="0.26700945314418728"/>
          <c:w val="0.86080486249391186"/>
          <c:h val="0.58766995240811126"/>
        </c:manualLayout>
      </c:layout>
      <c:bubbleChart>
        <c:varyColors val="0"/>
        <c:ser>
          <c:idx val="0"/>
          <c:order val="0"/>
          <c:tx>
            <c:strRef>
              <c:f>'1000'!$E$133</c:f>
              <c:strCache>
                <c:ptCount val="1"/>
                <c:pt idx="0">
                  <c:v>% охвата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'1000'!$A$134:$A$136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xVal>
          <c:yVal>
            <c:numRef>
              <c:f>'1000'!$E$134:$E$136</c:f>
              <c:numCache>
                <c:formatCode>0%</c:formatCode>
                <c:ptCount val="3"/>
                <c:pt idx="0">
                  <c:v>0.8941440838928868</c:v>
                </c:pt>
                <c:pt idx="1">
                  <c:v>0.96283177645819717</c:v>
                </c:pt>
                <c:pt idx="2">
                  <c:v>0.97902617088411803</c:v>
                </c:pt>
              </c:numCache>
            </c:numRef>
          </c:yVal>
          <c:bubbleSize>
            <c:numRef>
              <c:f>'1000'!$E$134:$E$136</c:f>
              <c:numCache>
                <c:formatCode>0%</c:formatCode>
                <c:ptCount val="3"/>
                <c:pt idx="0">
                  <c:v>0.8941440838928868</c:v>
                </c:pt>
                <c:pt idx="1">
                  <c:v>0.96283177645819717</c:v>
                </c:pt>
                <c:pt idx="2">
                  <c:v>0.97902617088411803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50"/>
        <c:showNegBubbles val="0"/>
        <c:axId val="98737152"/>
        <c:axId val="98738944"/>
      </c:bubbleChart>
      <c:valAx>
        <c:axId val="98737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8738944"/>
        <c:crosses val="autoZero"/>
        <c:crossBetween val="midCat"/>
      </c:valAx>
      <c:valAx>
        <c:axId val="987389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98737152"/>
        <c:crosses val="autoZero"/>
        <c:crossBetween val="midCat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50035960213822395"/>
          <c:y val="3.1819675553907821E-2"/>
          <c:w val="0.17213752424944237"/>
          <c:h val="0.1023286790362818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955102399601636"/>
          <c:y val="0"/>
          <c:w val="0.50125729433738997"/>
          <c:h val="0.9251222086434848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'4000'!$Z$27:$AC$27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'4000'!$W$29:$W$39</c:f>
              <c:strCache>
                <c:ptCount val="11"/>
                <c:pt idx="0">
                  <c:v>Повышенный уровень артериального давления </c:v>
                </c:pt>
                <c:pt idx="1">
                  <c:v>Гипергликемия неуточненная</c:v>
                </c:pt>
                <c:pt idx="2">
                  <c:v>Избыточная масса тела</c:v>
                </c:pt>
                <c:pt idx="3">
                  <c:v>Курение табака</c:v>
                </c:pt>
                <c:pt idx="4">
                  <c:v>Риск пагубного потребления алкоголя</c:v>
                </c:pt>
                <c:pt idx="5">
                  <c:v>Употребление наркотиков</c:v>
                </c:pt>
                <c:pt idx="6">
                  <c:v>Низкая физическая активность</c:v>
                </c:pt>
                <c:pt idx="7">
                  <c:v>Нерациональное питание</c:v>
                </c:pt>
                <c:pt idx="8">
                  <c:v>Отягощенная наследственность по злокачественным новообразованиям, по сердечно-сосудистым заболеваниям, по хроническим болезням нижних дыхательных путей,  по сахарному диабету</c:v>
                </c:pt>
                <c:pt idx="9">
                  <c:v>Высокий абсолютный суммарный сердечно-сосудистый риск</c:v>
                </c:pt>
                <c:pt idx="10">
                  <c:v>Очень высокий абсолютный суммарный сердечно-сосудистый риск</c:v>
                </c:pt>
              </c:strCache>
            </c:strRef>
          </c:cat>
          <c:val>
            <c:numRef>
              <c:f>'4000'!$AC$29:$AC$39</c:f>
              <c:numCache>
                <c:formatCode>0%</c:formatCode>
                <c:ptCount val="11"/>
                <c:pt idx="0">
                  <c:v>0.15885552139985812</c:v>
                </c:pt>
                <c:pt idx="1">
                  <c:v>4.861669425396084E-2</c:v>
                </c:pt>
                <c:pt idx="2">
                  <c:v>0.16970126901552771</c:v>
                </c:pt>
                <c:pt idx="3">
                  <c:v>0.22829668164262648</c:v>
                </c:pt>
                <c:pt idx="4">
                  <c:v>3.4003310475289719E-2</c:v>
                </c:pt>
                <c:pt idx="5">
                  <c:v>6.9362339402538175E-4</c:v>
                </c:pt>
                <c:pt idx="6">
                  <c:v>0.17257034759990544</c:v>
                </c:pt>
                <c:pt idx="7">
                  <c:v>0.29898321116103127</c:v>
                </c:pt>
                <c:pt idx="8">
                  <c:v>0.10432726412863562</c:v>
                </c:pt>
                <c:pt idx="9">
                  <c:v>8.4101836525577456E-2</c:v>
                </c:pt>
                <c:pt idx="10">
                  <c:v>4.9940884369827382E-2</c:v>
                </c:pt>
              </c:numCache>
            </c:numRef>
          </c:val>
        </c:ser>
        <c:ser>
          <c:idx val="1"/>
          <c:order val="1"/>
          <c:tx>
            <c:strRef>
              <c:f>'4000'!$AD$27:$AG$27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1.41670109882460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75030988942146E-2"/>
                  <c:y val="-2.2046161537606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75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'4000'!$AG$29:$AG$39</c:f>
              <c:numCache>
                <c:formatCode>0%</c:formatCode>
                <c:ptCount val="11"/>
                <c:pt idx="0">
                  <c:v>0.1965086229629239</c:v>
                </c:pt>
                <c:pt idx="1">
                  <c:v>6.9648225304572542E-2</c:v>
                </c:pt>
                <c:pt idx="2">
                  <c:v>0.20433521438742708</c:v>
                </c:pt>
                <c:pt idx="3">
                  <c:v>5.7148884552502506E-2</c:v>
                </c:pt>
                <c:pt idx="4">
                  <c:v>7.4785085174832603E-3</c:v>
                </c:pt>
                <c:pt idx="5">
                  <c:v>6.7506988028057666E-4</c:v>
                </c:pt>
                <c:pt idx="6">
                  <c:v>0.19066504931174516</c:v>
                </c:pt>
                <c:pt idx="7">
                  <c:v>0.32346395232318981</c:v>
                </c:pt>
                <c:pt idx="8">
                  <c:v>0.13117451611201925</c:v>
                </c:pt>
                <c:pt idx="9">
                  <c:v>7.8170982543114817E-2</c:v>
                </c:pt>
                <c:pt idx="10">
                  <c:v>4.4965982806814034E-2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overlap val="100"/>
        <c:axId val="98743808"/>
        <c:axId val="98745728"/>
      </c:barChart>
      <c:catAx>
        <c:axId val="987438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 anchor="ctr" anchorCtr="0"/>
          <a:lstStyle/>
          <a:p>
            <a:pPr>
              <a:defRPr sz="1400"/>
            </a:pPr>
            <a:endParaRPr lang="ru-RU"/>
          </a:p>
        </c:txPr>
        <c:crossAx val="98745728"/>
        <c:crosses val="autoZero"/>
        <c:auto val="1"/>
        <c:lblAlgn val="ctr"/>
        <c:lblOffset val="100"/>
        <c:noMultiLvlLbl val="0"/>
      </c:catAx>
      <c:valAx>
        <c:axId val="9874572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98743808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0973211186182639"/>
          <c:y val="8.3083976002114313E-2"/>
          <c:w val="0.1882399753337837"/>
          <c:h val="0.1287938492945228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AC720-D89D-4A0B-9796-3B1E752D213D}" type="doc">
      <dgm:prSet loTypeId="urn:microsoft.com/office/officeart/2005/8/layout/pyramid1" loCatId="pyramid" qsTypeId="urn:microsoft.com/office/officeart/2005/8/quickstyle/simple3" qsCatId="simple" csTypeId="urn:microsoft.com/office/officeart/2005/8/colors/colorful5" csCatId="colorful" phldr="1"/>
      <dgm:spPr/>
    </dgm:pt>
    <dgm:pt modelId="{0B99C1EE-8234-406A-9147-D69EB9665BC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1"/>
              </a:solidFill>
            </a:rPr>
            <a:t>3</a:t>
          </a:r>
          <a:r>
            <a:rPr lang="en-US" b="1" dirty="0" smtClean="0">
              <a:solidFill>
                <a:schemeClr val="tx1"/>
              </a:solidFill>
            </a:rPr>
            <a:t>0</a:t>
          </a:r>
          <a:r>
            <a:rPr lang="ru-RU" b="1" dirty="0" smtClean="0">
              <a:solidFill>
                <a:schemeClr val="tx1"/>
              </a:solidFill>
            </a:rPr>
            <a:t> кабинетов и </a:t>
          </a:r>
          <a:r>
            <a:rPr lang="en-US" b="1" dirty="0" smtClean="0">
              <a:solidFill>
                <a:schemeClr val="tx1"/>
              </a:solidFill>
            </a:rPr>
            <a:t>13 </a:t>
          </a:r>
          <a:r>
            <a:rPr lang="ru-RU" b="1" dirty="0" smtClean="0">
              <a:solidFill>
                <a:schemeClr val="tx1"/>
              </a:solidFill>
            </a:rPr>
            <a:t>отделений медицинской профилактики,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solidFill>
                <a:schemeClr val="tx1"/>
              </a:solidFill>
            </a:rPr>
            <a:t>234 Школ для обучения населения, включая школы АГ, БА, СД, молодой матери, здорового ребенка и другие</a:t>
          </a:r>
          <a:endParaRPr lang="ru-RU" b="1" dirty="0">
            <a:solidFill>
              <a:schemeClr val="tx1"/>
            </a:solidFill>
          </a:endParaRPr>
        </a:p>
      </dgm:t>
    </dgm:pt>
    <dgm:pt modelId="{1986075B-33AF-492F-86CB-6B88330CCACD}" type="parTrans" cxnId="{28A4756A-A5B3-4D4F-A20E-A44179A44858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4ED5CF9-50CE-4FAB-AD9F-8B9A6E2062A0}" type="sibTrans" cxnId="{28A4756A-A5B3-4D4F-A20E-A44179A44858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4FFEF0F-A9EC-4A02-A7AB-0EEFE8096DF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b"/>
        <a:lstStyle/>
        <a:p>
          <a:pPr defTabSz="8445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b="1" dirty="0" smtClean="0">
              <a:solidFill>
                <a:schemeClr val="tx1"/>
              </a:solidFill>
            </a:rPr>
            <a:t>10</a:t>
          </a:r>
          <a:r>
            <a:rPr lang="ru-RU" b="1" dirty="0" smtClean="0">
              <a:solidFill>
                <a:schemeClr val="tx1"/>
              </a:solidFill>
            </a:rPr>
            <a:t> Центров здоровья,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1"/>
              </a:solidFill>
            </a:rPr>
            <a:t>из них: 1 семейный ЦЗ</a:t>
          </a:r>
        </a:p>
        <a:p>
          <a:pPr defTabSz="8445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b="1" dirty="0" smtClean="0">
              <a:solidFill>
                <a:schemeClr val="tx1"/>
              </a:solidFill>
            </a:rPr>
            <a:t>        2 ЦЗ для детей </a:t>
          </a:r>
        </a:p>
      </dgm:t>
    </dgm:pt>
    <dgm:pt modelId="{B6C495D1-EE15-4DF1-AD8F-47F86EE7ADC6}" type="parTrans" cxnId="{BA01F39E-1086-4EDF-B3EE-69BE5004848C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0E8D723-5897-4074-B54F-DAB7195AD350}" type="sibTrans" cxnId="{BA01F39E-1086-4EDF-B3EE-69BE5004848C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E5194D2-1270-4D5C-A728-5F549A10982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b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1"/>
              </a:solidFill>
            </a:rPr>
            <a:t>Архангельский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1"/>
              </a:solidFill>
            </a:rPr>
            <a:t>центр медицинской профилактики</a:t>
          </a:r>
          <a:endParaRPr lang="ru-RU" b="1" dirty="0">
            <a:solidFill>
              <a:schemeClr val="tx1"/>
            </a:solidFill>
          </a:endParaRPr>
        </a:p>
      </dgm:t>
    </dgm:pt>
    <dgm:pt modelId="{D0064ADC-06D7-4103-A2F0-D062E0D4A231}" type="parTrans" cxnId="{D44502CA-BBFB-4003-B290-119D31307CB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ADECCBCA-F92D-4CD6-90D5-A6899D09DF90}" type="sibTrans" cxnId="{D44502CA-BBFB-4003-B290-119D31307CB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067F9DC-4C91-4DD9-81D1-7B60CE478139}" type="pres">
      <dgm:prSet presAssocID="{766AC720-D89D-4A0B-9796-3B1E752D213D}" presName="Name0" presStyleCnt="0">
        <dgm:presLayoutVars>
          <dgm:dir/>
          <dgm:animLvl val="lvl"/>
          <dgm:resizeHandles val="exact"/>
        </dgm:presLayoutVars>
      </dgm:prSet>
      <dgm:spPr/>
    </dgm:pt>
    <dgm:pt modelId="{5F47F0A3-357B-4C3B-A678-C719B51B3C18}" type="pres">
      <dgm:prSet presAssocID="{7E5194D2-1270-4D5C-A728-5F549A10982A}" presName="Name8" presStyleCnt="0"/>
      <dgm:spPr/>
    </dgm:pt>
    <dgm:pt modelId="{7C6FD847-BB83-4AEF-9EDE-B8F6CE5C6C51}" type="pres">
      <dgm:prSet presAssocID="{7E5194D2-1270-4D5C-A728-5F549A10982A}" presName="level" presStyleLbl="node1" presStyleIdx="0" presStyleCnt="3" custScaleX="1461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8BCC8-3630-4191-8A11-F60FAEDE3BF8}" type="pres">
      <dgm:prSet presAssocID="{7E5194D2-1270-4D5C-A728-5F549A1098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99120-2FC9-47EC-9087-7A62B9B03930}" type="pres">
      <dgm:prSet presAssocID="{54FFEF0F-A9EC-4A02-A7AB-0EEFE8096DFE}" presName="Name8" presStyleCnt="0"/>
      <dgm:spPr/>
    </dgm:pt>
    <dgm:pt modelId="{889C6C46-9A9A-4263-969A-A9E6FDB0A966}" type="pres">
      <dgm:prSet presAssocID="{54FFEF0F-A9EC-4A02-A7AB-0EEFE8096DFE}" presName="level" presStyleLbl="node1" presStyleIdx="1" presStyleCnt="3" custScaleX="1132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034B9-3AB0-4274-BC0B-EB7515D11E74}" type="pres">
      <dgm:prSet presAssocID="{54FFEF0F-A9EC-4A02-A7AB-0EEFE8096D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1D652-4DD2-496C-94CD-A5659833AED4}" type="pres">
      <dgm:prSet presAssocID="{0B99C1EE-8234-406A-9147-D69EB9665BCD}" presName="Name8" presStyleCnt="0"/>
      <dgm:spPr/>
    </dgm:pt>
    <dgm:pt modelId="{96A79090-E4AE-4E39-A818-9FA3021C5451}" type="pres">
      <dgm:prSet presAssocID="{0B99C1EE-8234-406A-9147-D69EB9665BCD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93F7E-0E9F-4B42-BDB2-D9D20FFDD0E6}" type="pres">
      <dgm:prSet presAssocID="{0B99C1EE-8234-406A-9147-D69EB9665B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557B44-52F2-4912-8E99-8D31AB417478}" type="presOf" srcId="{0B99C1EE-8234-406A-9147-D69EB9665BCD}" destId="{E2F93F7E-0E9F-4B42-BDB2-D9D20FFDD0E6}" srcOrd="1" destOrd="0" presId="urn:microsoft.com/office/officeart/2005/8/layout/pyramid1"/>
    <dgm:cxn modelId="{22C6B70D-AC21-4F48-BCDD-664657A90859}" type="presOf" srcId="{0B99C1EE-8234-406A-9147-D69EB9665BCD}" destId="{96A79090-E4AE-4E39-A818-9FA3021C5451}" srcOrd="0" destOrd="0" presId="urn:microsoft.com/office/officeart/2005/8/layout/pyramid1"/>
    <dgm:cxn modelId="{30DEB363-2590-4270-A011-D1397EC93B92}" type="presOf" srcId="{54FFEF0F-A9EC-4A02-A7AB-0EEFE8096DFE}" destId="{A32034B9-3AB0-4274-BC0B-EB7515D11E74}" srcOrd="1" destOrd="0" presId="urn:microsoft.com/office/officeart/2005/8/layout/pyramid1"/>
    <dgm:cxn modelId="{B1D74586-C160-4D01-9D26-D745BC5E058D}" type="presOf" srcId="{7E5194D2-1270-4D5C-A728-5F549A10982A}" destId="{7C6FD847-BB83-4AEF-9EDE-B8F6CE5C6C51}" srcOrd="0" destOrd="0" presId="urn:microsoft.com/office/officeart/2005/8/layout/pyramid1"/>
    <dgm:cxn modelId="{D44502CA-BBFB-4003-B290-119D31307CB5}" srcId="{766AC720-D89D-4A0B-9796-3B1E752D213D}" destId="{7E5194D2-1270-4D5C-A728-5F549A10982A}" srcOrd="0" destOrd="0" parTransId="{D0064ADC-06D7-4103-A2F0-D062E0D4A231}" sibTransId="{ADECCBCA-F92D-4CD6-90D5-A6899D09DF90}"/>
    <dgm:cxn modelId="{28A4756A-A5B3-4D4F-A20E-A44179A44858}" srcId="{766AC720-D89D-4A0B-9796-3B1E752D213D}" destId="{0B99C1EE-8234-406A-9147-D69EB9665BCD}" srcOrd="2" destOrd="0" parTransId="{1986075B-33AF-492F-86CB-6B88330CCACD}" sibTransId="{84ED5CF9-50CE-4FAB-AD9F-8B9A6E2062A0}"/>
    <dgm:cxn modelId="{4A36291E-9470-4315-9DDF-63FB613BED2A}" type="presOf" srcId="{7E5194D2-1270-4D5C-A728-5F549A10982A}" destId="{B258BCC8-3630-4191-8A11-F60FAEDE3BF8}" srcOrd="1" destOrd="0" presId="urn:microsoft.com/office/officeart/2005/8/layout/pyramid1"/>
    <dgm:cxn modelId="{BA01F39E-1086-4EDF-B3EE-69BE5004848C}" srcId="{766AC720-D89D-4A0B-9796-3B1E752D213D}" destId="{54FFEF0F-A9EC-4A02-A7AB-0EEFE8096DFE}" srcOrd="1" destOrd="0" parTransId="{B6C495D1-EE15-4DF1-AD8F-47F86EE7ADC6}" sibTransId="{F0E8D723-5897-4074-B54F-DAB7195AD350}"/>
    <dgm:cxn modelId="{9866D39D-1E50-4F6B-B6B1-D8EA8388E6D4}" type="presOf" srcId="{54FFEF0F-A9EC-4A02-A7AB-0EEFE8096DFE}" destId="{889C6C46-9A9A-4263-969A-A9E6FDB0A966}" srcOrd="0" destOrd="0" presId="urn:microsoft.com/office/officeart/2005/8/layout/pyramid1"/>
    <dgm:cxn modelId="{3FD4A9E3-E9E6-4C2C-BDE1-0E4F254D5FFD}" type="presOf" srcId="{766AC720-D89D-4A0B-9796-3B1E752D213D}" destId="{8067F9DC-4C91-4DD9-81D1-7B60CE478139}" srcOrd="0" destOrd="0" presId="urn:microsoft.com/office/officeart/2005/8/layout/pyramid1"/>
    <dgm:cxn modelId="{CD458353-57BD-4AE6-818A-0A4FD5BE2F01}" type="presParOf" srcId="{8067F9DC-4C91-4DD9-81D1-7B60CE478139}" destId="{5F47F0A3-357B-4C3B-A678-C719B51B3C18}" srcOrd="0" destOrd="0" presId="urn:microsoft.com/office/officeart/2005/8/layout/pyramid1"/>
    <dgm:cxn modelId="{8F9A0D93-B99A-42AB-89CB-A20CE7F02ED5}" type="presParOf" srcId="{5F47F0A3-357B-4C3B-A678-C719B51B3C18}" destId="{7C6FD847-BB83-4AEF-9EDE-B8F6CE5C6C51}" srcOrd="0" destOrd="0" presId="urn:microsoft.com/office/officeart/2005/8/layout/pyramid1"/>
    <dgm:cxn modelId="{6A30E6CD-445B-4863-ACEA-F4FD4B0413DA}" type="presParOf" srcId="{5F47F0A3-357B-4C3B-A678-C719B51B3C18}" destId="{B258BCC8-3630-4191-8A11-F60FAEDE3BF8}" srcOrd="1" destOrd="0" presId="urn:microsoft.com/office/officeart/2005/8/layout/pyramid1"/>
    <dgm:cxn modelId="{E8694EA8-E3AA-4055-86E7-BD5643447727}" type="presParOf" srcId="{8067F9DC-4C91-4DD9-81D1-7B60CE478139}" destId="{FC799120-2FC9-47EC-9087-7A62B9B03930}" srcOrd="1" destOrd="0" presId="urn:microsoft.com/office/officeart/2005/8/layout/pyramid1"/>
    <dgm:cxn modelId="{B54E39A7-5BCC-4757-83CD-EA2CF881761D}" type="presParOf" srcId="{FC799120-2FC9-47EC-9087-7A62B9B03930}" destId="{889C6C46-9A9A-4263-969A-A9E6FDB0A966}" srcOrd="0" destOrd="0" presId="urn:microsoft.com/office/officeart/2005/8/layout/pyramid1"/>
    <dgm:cxn modelId="{00219150-71A2-4D1C-B6DE-1D1EEB838926}" type="presParOf" srcId="{FC799120-2FC9-47EC-9087-7A62B9B03930}" destId="{A32034B9-3AB0-4274-BC0B-EB7515D11E74}" srcOrd="1" destOrd="0" presId="urn:microsoft.com/office/officeart/2005/8/layout/pyramid1"/>
    <dgm:cxn modelId="{96B2BE64-0EC2-49A5-A1F0-00024CBFC950}" type="presParOf" srcId="{8067F9DC-4C91-4DD9-81D1-7B60CE478139}" destId="{ED81D652-4DD2-496C-94CD-A5659833AED4}" srcOrd="2" destOrd="0" presId="urn:microsoft.com/office/officeart/2005/8/layout/pyramid1"/>
    <dgm:cxn modelId="{6C4CB403-497D-4BD0-A7F3-E6CDC9DC01CF}" type="presParOf" srcId="{ED81D652-4DD2-496C-94CD-A5659833AED4}" destId="{96A79090-E4AE-4E39-A818-9FA3021C5451}" srcOrd="0" destOrd="0" presId="urn:microsoft.com/office/officeart/2005/8/layout/pyramid1"/>
    <dgm:cxn modelId="{EF0D7D39-157D-4C34-A8B5-3067DCCA64FB}" type="presParOf" srcId="{ED81D652-4DD2-496C-94CD-A5659833AED4}" destId="{E2F93F7E-0E9F-4B42-BDB2-D9D20FFDD0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99BFE0-EA44-4355-A021-7B3A4BBC88C3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</dgm:pt>
    <dgm:pt modelId="{7758B239-2B51-47DD-8E7B-9D9F902AEF42}">
      <dgm:prSet phldrT="[Текст]" custT="1"/>
      <dgm:spPr/>
      <dgm:t>
        <a:bodyPr/>
        <a:lstStyle/>
        <a:p>
          <a:pPr algn="l"/>
          <a:r>
            <a:rPr lang="ru-RU" sz="1000" b="1" dirty="0" smtClean="0">
              <a:solidFill>
                <a:schemeClr val="tx2">
                  <a:lumMod val="50000"/>
                </a:schemeClr>
              </a:solidFill>
            </a:rPr>
            <a:t>Организационно-методическая деятельность</a:t>
          </a:r>
          <a:endParaRPr lang="ru-RU" sz="1000" b="1" dirty="0">
            <a:solidFill>
              <a:schemeClr val="tx2">
                <a:lumMod val="50000"/>
              </a:schemeClr>
            </a:solidFill>
          </a:endParaRPr>
        </a:p>
      </dgm:t>
    </dgm:pt>
    <dgm:pt modelId="{538F3FA7-9246-4C62-8997-718F9C07DAAE}" type="parTrans" cxnId="{A63E397F-92DA-4FB8-86D7-EB37FAAF2AC9}">
      <dgm:prSet/>
      <dgm:spPr/>
      <dgm:t>
        <a:bodyPr/>
        <a:lstStyle/>
        <a:p>
          <a:endParaRPr lang="ru-RU"/>
        </a:p>
      </dgm:t>
    </dgm:pt>
    <dgm:pt modelId="{F33E81B1-8548-4C84-9F84-25D145976421}" type="sibTrans" cxnId="{A63E397F-92DA-4FB8-86D7-EB37FAAF2AC9}">
      <dgm:prSet/>
      <dgm:spPr/>
      <dgm:t>
        <a:bodyPr/>
        <a:lstStyle/>
        <a:p>
          <a:endParaRPr lang="ru-RU"/>
        </a:p>
      </dgm:t>
    </dgm:pt>
    <dgm:pt modelId="{E8220027-7112-43F1-8D4B-C773BA10679D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2">
                  <a:lumMod val="50000"/>
                </a:schemeClr>
              </a:solidFill>
            </a:rPr>
            <a:t>Консультативно-оздоровительная деятельность</a:t>
          </a:r>
          <a:endParaRPr lang="ru-RU" sz="1000" b="1" dirty="0">
            <a:solidFill>
              <a:schemeClr val="tx2">
                <a:lumMod val="50000"/>
              </a:schemeClr>
            </a:solidFill>
          </a:endParaRPr>
        </a:p>
      </dgm:t>
    </dgm:pt>
    <dgm:pt modelId="{D9DA771E-8A5A-4B38-8D69-D4BBF9DF745E}" type="parTrans" cxnId="{3F51DAF6-9014-4B1C-8587-42F2313AC420}">
      <dgm:prSet/>
      <dgm:spPr/>
      <dgm:t>
        <a:bodyPr/>
        <a:lstStyle/>
        <a:p>
          <a:endParaRPr lang="ru-RU"/>
        </a:p>
      </dgm:t>
    </dgm:pt>
    <dgm:pt modelId="{C3150C71-EA72-4798-A485-11872774FA36}" type="sibTrans" cxnId="{3F51DAF6-9014-4B1C-8587-42F2313AC420}">
      <dgm:prSet/>
      <dgm:spPr/>
      <dgm:t>
        <a:bodyPr/>
        <a:lstStyle/>
        <a:p>
          <a:endParaRPr lang="ru-RU"/>
        </a:p>
      </dgm:t>
    </dgm:pt>
    <dgm:pt modelId="{D48217EA-122B-4CDC-91B0-DF41FB321708}">
      <dgm:prSet phldrT="[Текст]" custT="1"/>
      <dgm:spPr/>
      <dgm:t>
        <a:bodyPr/>
        <a:lstStyle/>
        <a:p>
          <a:pPr algn="r"/>
          <a:r>
            <a:rPr lang="ru-RU" sz="1000" b="1" dirty="0" smtClean="0">
              <a:solidFill>
                <a:schemeClr val="tx2">
                  <a:lumMod val="50000"/>
                </a:schemeClr>
              </a:solidFill>
            </a:rPr>
            <a:t>Редакционно-издательская деятельность</a:t>
          </a:r>
          <a:endParaRPr lang="ru-RU" sz="1000" b="1" dirty="0">
            <a:solidFill>
              <a:schemeClr val="tx2">
                <a:lumMod val="50000"/>
              </a:schemeClr>
            </a:solidFill>
          </a:endParaRPr>
        </a:p>
      </dgm:t>
    </dgm:pt>
    <dgm:pt modelId="{DDA7D0EB-68A0-4DDE-95A3-D535031893E2}" type="parTrans" cxnId="{507BBB81-CC33-469A-A1F3-993450334CFC}">
      <dgm:prSet/>
      <dgm:spPr/>
      <dgm:t>
        <a:bodyPr/>
        <a:lstStyle/>
        <a:p>
          <a:endParaRPr lang="ru-RU"/>
        </a:p>
      </dgm:t>
    </dgm:pt>
    <dgm:pt modelId="{AE4FC8C3-C2C0-4458-BD73-E39090264DD7}" type="sibTrans" cxnId="{507BBB81-CC33-469A-A1F3-993450334CFC}">
      <dgm:prSet/>
      <dgm:spPr/>
      <dgm:t>
        <a:bodyPr/>
        <a:lstStyle/>
        <a:p>
          <a:endParaRPr lang="ru-RU"/>
        </a:p>
      </dgm:t>
    </dgm:pt>
    <dgm:pt modelId="{F7861350-DF82-4A42-A615-9C4E6385C78F}" type="pres">
      <dgm:prSet presAssocID="{0C99BFE0-EA44-4355-A021-7B3A4BBC88C3}" presName="compositeShape" presStyleCnt="0">
        <dgm:presLayoutVars>
          <dgm:chMax val="7"/>
          <dgm:dir/>
          <dgm:resizeHandles val="exact"/>
        </dgm:presLayoutVars>
      </dgm:prSet>
      <dgm:spPr/>
    </dgm:pt>
    <dgm:pt modelId="{28B62DB0-03AD-4AB3-B720-3D37F7B4636D}" type="pres">
      <dgm:prSet presAssocID="{0C99BFE0-EA44-4355-A021-7B3A4BBC88C3}" presName="wedge1" presStyleLbl="node1" presStyleIdx="0" presStyleCnt="3" custScaleX="124318" custScaleY="115059" custLinFactNeighborX="1330" custLinFactNeighborY="-426"/>
      <dgm:spPr/>
      <dgm:t>
        <a:bodyPr/>
        <a:lstStyle/>
        <a:p>
          <a:endParaRPr lang="ru-RU"/>
        </a:p>
      </dgm:t>
    </dgm:pt>
    <dgm:pt modelId="{10F5A8FC-728D-4C0F-B06D-AF31DA7A533A}" type="pres">
      <dgm:prSet presAssocID="{0C99BFE0-EA44-4355-A021-7B3A4BBC88C3}" presName="dummy1a" presStyleCnt="0"/>
      <dgm:spPr/>
    </dgm:pt>
    <dgm:pt modelId="{9BAD221B-8A1A-4845-B3C3-406898C236BD}" type="pres">
      <dgm:prSet presAssocID="{0C99BFE0-EA44-4355-A021-7B3A4BBC88C3}" presName="dummy1b" presStyleCnt="0"/>
      <dgm:spPr/>
    </dgm:pt>
    <dgm:pt modelId="{E4673617-84DB-4FEE-A595-6D9CF65E7C98}" type="pres">
      <dgm:prSet presAssocID="{0C99BFE0-EA44-4355-A021-7B3A4BBC88C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5B145-5ECF-4CAD-8A54-D07C417FFD32}" type="pres">
      <dgm:prSet presAssocID="{0C99BFE0-EA44-4355-A021-7B3A4BBC88C3}" presName="wedge2" presStyleLbl="node1" presStyleIdx="1" presStyleCnt="3" custScaleX="125695" custScaleY="116960"/>
      <dgm:spPr/>
      <dgm:t>
        <a:bodyPr/>
        <a:lstStyle/>
        <a:p>
          <a:endParaRPr lang="ru-RU"/>
        </a:p>
      </dgm:t>
    </dgm:pt>
    <dgm:pt modelId="{0075B23E-A11D-4ABD-87A1-94783CE1CC6B}" type="pres">
      <dgm:prSet presAssocID="{0C99BFE0-EA44-4355-A021-7B3A4BBC88C3}" presName="dummy2a" presStyleCnt="0"/>
      <dgm:spPr/>
    </dgm:pt>
    <dgm:pt modelId="{7056595F-1726-481F-837A-ED460AF59944}" type="pres">
      <dgm:prSet presAssocID="{0C99BFE0-EA44-4355-A021-7B3A4BBC88C3}" presName="dummy2b" presStyleCnt="0"/>
      <dgm:spPr/>
    </dgm:pt>
    <dgm:pt modelId="{790FA2E4-752B-4366-B879-648B150F696B}" type="pres">
      <dgm:prSet presAssocID="{0C99BFE0-EA44-4355-A021-7B3A4BBC88C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69859-6E6D-4A69-9359-5FE592D3C0B4}" type="pres">
      <dgm:prSet presAssocID="{0C99BFE0-EA44-4355-A021-7B3A4BBC88C3}" presName="wedge3" presStyleLbl="node1" presStyleIdx="2" presStyleCnt="3" custScaleX="126007" custScaleY="117829"/>
      <dgm:spPr/>
      <dgm:t>
        <a:bodyPr/>
        <a:lstStyle/>
        <a:p>
          <a:endParaRPr lang="ru-RU"/>
        </a:p>
      </dgm:t>
    </dgm:pt>
    <dgm:pt modelId="{D25D4F29-C525-45A6-B46C-2076CF65FDC4}" type="pres">
      <dgm:prSet presAssocID="{0C99BFE0-EA44-4355-A021-7B3A4BBC88C3}" presName="dummy3a" presStyleCnt="0"/>
      <dgm:spPr/>
    </dgm:pt>
    <dgm:pt modelId="{32975666-D8BB-49BD-A245-C7130B17A8E4}" type="pres">
      <dgm:prSet presAssocID="{0C99BFE0-EA44-4355-A021-7B3A4BBC88C3}" presName="dummy3b" presStyleCnt="0"/>
      <dgm:spPr/>
    </dgm:pt>
    <dgm:pt modelId="{F945D4B9-A397-46D6-A72F-418C92196F92}" type="pres">
      <dgm:prSet presAssocID="{0C99BFE0-EA44-4355-A021-7B3A4BBC88C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8E517-D943-4421-9E25-B5B8E116F25A}" type="pres">
      <dgm:prSet presAssocID="{F33E81B1-8548-4C84-9F84-25D145976421}" presName="arrowWedge1" presStyleLbl="fgSibTrans2D1" presStyleIdx="0" presStyleCnt="3"/>
      <dgm:spPr/>
    </dgm:pt>
    <dgm:pt modelId="{CFB36BEF-AE09-4794-B42C-B29D6E9BB46B}" type="pres">
      <dgm:prSet presAssocID="{C3150C71-EA72-4798-A485-11872774FA36}" presName="arrowWedge2" presStyleLbl="fgSibTrans2D1" presStyleIdx="1" presStyleCnt="3"/>
      <dgm:spPr/>
    </dgm:pt>
    <dgm:pt modelId="{C4381A12-1F8C-4736-B748-4A0230C230A6}" type="pres">
      <dgm:prSet presAssocID="{AE4FC8C3-C2C0-4458-BD73-E39090264DD7}" presName="arrowWedge3" presStyleLbl="fgSibTrans2D1" presStyleIdx="2" presStyleCnt="3" custLinFactNeighborX="994" custLinFactNeighborY="-1148"/>
      <dgm:spPr/>
    </dgm:pt>
  </dgm:ptLst>
  <dgm:cxnLst>
    <dgm:cxn modelId="{A80C3026-1BD9-4BC9-BB7D-2ABE6EB62551}" type="presOf" srcId="{7758B239-2B51-47DD-8E7B-9D9F902AEF42}" destId="{E4673617-84DB-4FEE-A595-6D9CF65E7C98}" srcOrd="1" destOrd="0" presId="urn:microsoft.com/office/officeart/2005/8/layout/cycle8"/>
    <dgm:cxn modelId="{A63E397F-92DA-4FB8-86D7-EB37FAAF2AC9}" srcId="{0C99BFE0-EA44-4355-A021-7B3A4BBC88C3}" destId="{7758B239-2B51-47DD-8E7B-9D9F902AEF42}" srcOrd="0" destOrd="0" parTransId="{538F3FA7-9246-4C62-8997-718F9C07DAAE}" sibTransId="{F33E81B1-8548-4C84-9F84-25D145976421}"/>
    <dgm:cxn modelId="{507BBB81-CC33-469A-A1F3-993450334CFC}" srcId="{0C99BFE0-EA44-4355-A021-7B3A4BBC88C3}" destId="{D48217EA-122B-4CDC-91B0-DF41FB321708}" srcOrd="2" destOrd="0" parTransId="{DDA7D0EB-68A0-4DDE-95A3-D535031893E2}" sibTransId="{AE4FC8C3-C2C0-4458-BD73-E39090264DD7}"/>
    <dgm:cxn modelId="{CB56A4D4-2589-4B9D-91D9-4A6B757EF42B}" type="presOf" srcId="{E8220027-7112-43F1-8D4B-C773BA10679D}" destId="{790FA2E4-752B-4366-B879-648B150F696B}" srcOrd="1" destOrd="0" presId="urn:microsoft.com/office/officeart/2005/8/layout/cycle8"/>
    <dgm:cxn modelId="{E5E480B9-CAEA-45AC-A250-EE2D68751E3E}" type="presOf" srcId="{D48217EA-122B-4CDC-91B0-DF41FB321708}" destId="{F945D4B9-A397-46D6-A72F-418C92196F92}" srcOrd="1" destOrd="0" presId="urn:microsoft.com/office/officeart/2005/8/layout/cycle8"/>
    <dgm:cxn modelId="{A037BC6C-9D77-47A7-B28D-EF2784D3F179}" type="presOf" srcId="{D48217EA-122B-4CDC-91B0-DF41FB321708}" destId="{5F769859-6E6D-4A69-9359-5FE592D3C0B4}" srcOrd="0" destOrd="0" presId="urn:microsoft.com/office/officeart/2005/8/layout/cycle8"/>
    <dgm:cxn modelId="{6D405729-8B39-47DD-810A-1F106C47A8ED}" type="presOf" srcId="{7758B239-2B51-47DD-8E7B-9D9F902AEF42}" destId="{28B62DB0-03AD-4AB3-B720-3D37F7B4636D}" srcOrd="0" destOrd="0" presId="urn:microsoft.com/office/officeart/2005/8/layout/cycle8"/>
    <dgm:cxn modelId="{D66C027E-971D-4105-B747-D25A8B627284}" type="presOf" srcId="{E8220027-7112-43F1-8D4B-C773BA10679D}" destId="{12F5B145-5ECF-4CAD-8A54-D07C417FFD32}" srcOrd="0" destOrd="0" presId="urn:microsoft.com/office/officeart/2005/8/layout/cycle8"/>
    <dgm:cxn modelId="{FB5FFDCE-EB43-48BE-AAFD-E5161F01E7EB}" type="presOf" srcId="{0C99BFE0-EA44-4355-A021-7B3A4BBC88C3}" destId="{F7861350-DF82-4A42-A615-9C4E6385C78F}" srcOrd="0" destOrd="0" presId="urn:microsoft.com/office/officeart/2005/8/layout/cycle8"/>
    <dgm:cxn modelId="{3F51DAF6-9014-4B1C-8587-42F2313AC420}" srcId="{0C99BFE0-EA44-4355-A021-7B3A4BBC88C3}" destId="{E8220027-7112-43F1-8D4B-C773BA10679D}" srcOrd="1" destOrd="0" parTransId="{D9DA771E-8A5A-4B38-8D69-D4BBF9DF745E}" sibTransId="{C3150C71-EA72-4798-A485-11872774FA36}"/>
    <dgm:cxn modelId="{F0189711-1004-4A5C-BB70-C973A1C71349}" type="presParOf" srcId="{F7861350-DF82-4A42-A615-9C4E6385C78F}" destId="{28B62DB0-03AD-4AB3-B720-3D37F7B4636D}" srcOrd="0" destOrd="0" presId="urn:microsoft.com/office/officeart/2005/8/layout/cycle8"/>
    <dgm:cxn modelId="{7247C5B0-06A9-4E5B-BAE6-304ADA0F4AD4}" type="presParOf" srcId="{F7861350-DF82-4A42-A615-9C4E6385C78F}" destId="{10F5A8FC-728D-4C0F-B06D-AF31DA7A533A}" srcOrd="1" destOrd="0" presId="urn:microsoft.com/office/officeart/2005/8/layout/cycle8"/>
    <dgm:cxn modelId="{D7387F4A-63F5-406F-8E45-48D452A5AD6B}" type="presParOf" srcId="{F7861350-DF82-4A42-A615-9C4E6385C78F}" destId="{9BAD221B-8A1A-4845-B3C3-406898C236BD}" srcOrd="2" destOrd="0" presId="urn:microsoft.com/office/officeart/2005/8/layout/cycle8"/>
    <dgm:cxn modelId="{AB9CE43D-5D91-4C3F-82E5-2C5D606447C2}" type="presParOf" srcId="{F7861350-DF82-4A42-A615-9C4E6385C78F}" destId="{E4673617-84DB-4FEE-A595-6D9CF65E7C98}" srcOrd="3" destOrd="0" presId="urn:microsoft.com/office/officeart/2005/8/layout/cycle8"/>
    <dgm:cxn modelId="{F95318A8-7083-4B6B-B617-9389B7D89940}" type="presParOf" srcId="{F7861350-DF82-4A42-A615-9C4E6385C78F}" destId="{12F5B145-5ECF-4CAD-8A54-D07C417FFD32}" srcOrd="4" destOrd="0" presId="urn:microsoft.com/office/officeart/2005/8/layout/cycle8"/>
    <dgm:cxn modelId="{EFE69749-B17C-436E-A966-EA1C1CC2C7FE}" type="presParOf" srcId="{F7861350-DF82-4A42-A615-9C4E6385C78F}" destId="{0075B23E-A11D-4ABD-87A1-94783CE1CC6B}" srcOrd="5" destOrd="0" presId="urn:microsoft.com/office/officeart/2005/8/layout/cycle8"/>
    <dgm:cxn modelId="{03518167-33EC-4340-9DCE-0DE582EF52ED}" type="presParOf" srcId="{F7861350-DF82-4A42-A615-9C4E6385C78F}" destId="{7056595F-1726-481F-837A-ED460AF59944}" srcOrd="6" destOrd="0" presId="urn:microsoft.com/office/officeart/2005/8/layout/cycle8"/>
    <dgm:cxn modelId="{C1B00C11-39E5-463C-8DDA-67B4085F3839}" type="presParOf" srcId="{F7861350-DF82-4A42-A615-9C4E6385C78F}" destId="{790FA2E4-752B-4366-B879-648B150F696B}" srcOrd="7" destOrd="0" presId="urn:microsoft.com/office/officeart/2005/8/layout/cycle8"/>
    <dgm:cxn modelId="{156FA6EC-EE58-4E3C-98C1-79919B964DBE}" type="presParOf" srcId="{F7861350-DF82-4A42-A615-9C4E6385C78F}" destId="{5F769859-6E6D-4A69-9359-5FE592D3C0B4}" srcOrd="8" destOrd="0" presId="urn:microsoft.com/office/officeart/2005/8/layout/cycle8"/>
    <dgm:cxn modelId="{D661C911-ADFD-4E2E-A297-04CA038CB9CB}" type="presParOf" srcId="{F7861350-DF82-4A42-A615-9C4E6385C78F}" destId="{D25D4F29-C525-45A6-B46C-2076CF65FDC4}" srcOrd="9" destOrd="0" presId="urn:microsoft.com/office/officeart/2005/8/layout/cycle8"/>
    <dgm:cxn modelId="{C2096BA1-EEE1-48C5-BC5A-A64A3148E319}" type="presParOf" srcId="{F7861350-DF82-4A42-A615-9C4E6385C78F}" destId="{32975666-D8BB-49BD-A245-C7130B17A8E4}" srcOrd="10" destOrd="0" presId="urn:microsoft.com/office/officeart/2005/8/layout/cycle8"/>
    <dgm:cxn modelId="{11FCA219-B783-45E2-83A8-C3F6052A7E59}" type="presParOf" srcId="{F7861350-DF82-4A42-A615-9C4E6385C78F}" destId="{F945D4B9-A397-46D6-A72F-418C92196F92}" srcOrd="11" destOrd="0" presId="urn:microsoft.com/office/officeart/2005/8/layout/cycle8"/>
    <dgm:cxn modelId="{865BE4EB-56C6-4CC7-994A-6115C0C4730C}" type="presParOf" srcId="{F7861350-DF82-4A42-A615-9C4E6385C78F}" destId="{ADE8E517-D943-4421-9E25-B5B8E116F25A}" srcOrd="12" destOrd="0" presId="urn:microsoft.com/office/officeart/2005/8/layout/cycle8"/>
    <dgm:cxn modelId="{9F83AEEC-0A5E-4C25-9793-65921B8DDE10}" type="presParOf" srcId="{F7861350-DF82-4A42-A615-9C4E6385C78F}" destId="{CFB36BEF-AE09-4794-B42C-B29D6E9BB46B}" srcOrd="13" destOrd="0" presId="urn:microsoft.com/office/officeart/2005/8/layout/cycle8"/>
    <dgm:cxn modelId="{F2A4F96E-8B7B-4359-9210-DA33B60DB523}" type="presParOf" srcId="{F7861350-DF82-4A42-A615-9C4E6385C78F}" destId="{C4381A12-1F8C-4736-B748-4A0230C230A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4522FD-037A-45F8-94DA-88298CCEF53F}" type="doc">
      <dgm:prSet loTypeId="urn:microsoft.com/office/officeart/2005/8/layout/hList7#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4A793BE-688D-4BD1-850E-7D02D7DEB982}">
      <dgm:prSet phldrT="[Текст]" custT="1"/>
      <dgm:spPr/>
      <dgm:t>
        <a:bodyPr/>
        <a:lstStyle/>
        <a:p>
          <a:r>
            <a:rPr lang="ru-RU" sz="1000" b="1" dirty="0" smtClean="0"/>
            <a:t>Профилактика основных неинфекционных заболеваний и коррекция факторов риска</a:t>
          </a:r>
          <a:endParaRPr lang="ru-RU" sz="1000" b="1" dirty="0"/>
        </a:p>
      </dgm:t>
    </dgm:pt>
    <dgm:pt modelId="{76E0D998-3C09-4A6B-A22D-4EFF1863824C}" type="parTrans" cxnId="{B3718AF1-3C38-4D98-B960-3AFF84753C8B}">
      <dgm:prSet/>
      <dgm:spPr/>
      <dgm:t>
        <a:bodyPr/>
        <a:lstStyle/>
        <a:p>
          <a:endParaRPr lang="ru-RU"/>
        </a:p>
      </dgm:t>
    </dgm:pt>
    <dgm:pt modelId="{6287C921-FD4B-4EF9-B443-BD6209257090}" type="sibTrans" cxnId="{B3718AF1-3C38-4D98-B960-3AFF84753C8B}">
      <dgm:prSet/>
      <dgm:spPr/>
      <dgm:t>
        <a:bodyPr/>
        <a:lstStyle/>
        <a:p>
          <a:endParaRPr lang="ru-RU"/>
        </a:p>
      </dgm:t>
    </dgm:pt>
    <dgm:pt modelId="{55E01964-C47E-4A24-AFFA-B69E32DEF073}">
      <dgm:prSet phldrT="[Текст]" custT="1"/>
      <dgm:spPr/>
      <dgm:t>
        <a:bodyPr/>
        <a:lstStyle/>
        <a:p>
          <a:r>
            <a:rPr lang="ru-RU" sz="1000" b="1" dirty="0" smtClean="0"/>
            <a:t>Пропаганда и формирование здорового образа жизни</a:t>
          </a:r>
          <a:endParaRPr lang="ru-RU" sz="1000" b="1" dirty="0"/>
        </a:p>
      </dgm:t>
    </dgm:pt>
    <dgm:pt modelId="{C983F2E5-1BAC-4406-BD02-A12737546B8D}" type="parTrans" cxnId="{973665D1-774C-457B-BA16-01B4E9FC0141}">
      <dgm:prSet/>
      <dgm:spPr/>
      <dgm:t>
        <a:bodyPr/>
        <a:lstStyle/>
        <a:p>
          <a:endParaRPr lang="ru-RU"/>
        </a:p>
      </dgm:t>
    </dgm:pt>
    <dgm:pt modelId="{32C3CC7F-442A-4EF0-B40B-2221D670D101}" type="sibTrans" cxnId="{973665D1-774C-457B-BA16-01B4E9FC0141}">
      <dgm:prSet/>
      <dgm:spPr/>
      <dgm:t>
        <a:bodyPr/>
        <a:lstStyle/>
        <a:p>
          <a:endParaRPr lang="ru-RU"/>
        </a:p>
      </dgm:t>
    </dgm:pt>
    <dgm:pt modelId="{E1355263-714F-47CC-80C6-EA1B7CF75403}">
      <dgm:prSet phldrT="[Текст]" custT="1"/>
      <dgm:spPr/>
      <dgm:t>
        <a:bodyPr/>
        <a:lstStyle/>
        <a:p>
          <a:r>
            <a:rPr lang="ru-RU" sz="1100" b="1" dirty="0" smtClean="0"/>
            <a:t>Здоровые дети – здоровое общество</a:t>
          </a:r>
          <a:endParaRPr lang="ru-RU" sz="1100" b="1" dirty="0"/>
        </a:p>
      </dgm:t>
    </dgm:pt>
    <dgm:pt modelId="{4508C240-E67E-4308-A7E5-807691BFA3C9}" type="parTrans" cxnId="{DA609869-0B2A-4A3E-A97D-43492A33986E}">
      <dgm:prSet/>
      <dgm:spPr/>
      <dgm:t>
        <a:bodyPr/>
        <a:lstStyle/>
        <a:p>
          <a:endParaRPr lang="ru-RU"/>
        </a:p>
      </dgm:t>
    </dgm:pt>
    <dgm:pt modelId="{B0159E82-183B-467B-996C-D36174E3B83A}" type="sibTrans" cxnId="{DA609869-0B2A-4A3E-A97D-43492A33986E}">
      <dgm:prSet/>
      <dgm:spPr/>
      <dgm:t>
        <a:bodyPr/>
        <a:lstStyle/>
        <a:p>
          <a:endParaRPr lang="ru-RU"/>
        </a:p>
      </dgm:t>
    </dgm:pt>
    <dgm:pt modelId="{7430D3BF-03AC-4734-A133-F07739FE8806}" type="pres">
      <dgm:prSet presAssocID="{9C4522FD-037A-45F8-94DA-88298CCEF5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585812-7066-40BB-A72A-2E8404294664}" type="pres">
      <dgm:prSet presAssocID="{9C4522FD-037A-45F8-94DA-88298CCEF53F}" presName="fgShape" presStyleLbl="fgShp" presStyleIdx="0" presStyleCnt="1"/>
      <dgm:spPr/>
      <dgm:t>
        <a:bodyPr/>
        <a:lstStyle/>
        <a:p>
          <a:endParaRPr lang="ru-RU"/>
        </a:p>
      </dgm:t>
    </dgm:pt>
    <dgm:pt modelId="{12A4CF17-506A-4527-A955-8751FE314077}" type="pres">
      <dgm:prSet presAssocID="{9C4522FD-037A-45F8-94DA-88298CCEF53F}" presName="linComp" presStyleCnt="0"/>
      <dgm:spPr/>
      <dgm:t>
        <a:bodyPr/>
        <a:lstStyle/>
        <a:p>
          <a:endParaRPr lang="ru-RU"/>
        </a:p>
      </dgm:t>
    </dgm:pt>
    <dgm:pt modelId="{D5C4F0B8-82CD-4640-9572-DCB3FBF70573}" type="pres">
      <dgm:prSet presAssocID="{D4A793BE-688D-4BD1-850E-7D02D7DEB982}" presName="compNode" presStyleCnt="0"/>
      <dgm:spPr/>
      <dgm:t>
        <a:bodyPr/>
        <a:lstStyle/>
        <a:p>
          <a:endParaRPr lang="ru-RU"/>
        </a:p>
      </dgm:t>
    </dgm:pt>
    <dgm:pt modelId="{10FEE33B-3469-4C3B-B3DD-F08B97862292}" type="pres">
      <dgm:prSet presAssocID="{D4A793BE-688D-4BD1-850E-7D02D7DEB982}" presName="bkgdShape" presStyleLbl="node1" presStyleIdx="0" presStyleCnt="3"/>
      <dgm:spPr/>
      <dgm:t>
        <a:bodyPr/>
        <a:lstStyle/>
        <a:p>
          <a:endParaRPr lang="ru-RU"/>
        </a:p>
      </dgm:t>
    </dgm:pt>
    <dgm:pt modelId="{71BD1DD3-82AB-4C92-AAFD-93D5010BC3B8}" type="pres">
      <dgm:prSet presAssocID="{D4A793BE-688D-4BD1-850E-7D02D7DEB98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9EDB0-328E-4187-A1A8-55B88901D45E}" type="pres">
      <dgm:prSet presAssocID="{D4A793BE-688D-4BD1-850E-7D02D7DEB982}" presName="invisiNode" presStyleLbl="node1" presStyleIdx="0" presStyleCnt="3"/>
      <dgm:spPr/>
      <dgm:t>
        <a:bodyPr/>
        <a:lstStyle/>
        <a:p>
          <a:endParaRPr lang="ru-RU"/>
        </a:p>
      </dgm:t>
    </dgm:pt>
    <dgm:pt modelId="{83B1A6BA-26D8-4917-99D9-8C0504BC09E0}" type="pres">
      <dgm:prSet presAssocID="{D4A793BE-688D-4BD1-850E-7D02D7DEB982}" presName="imagNode" presStyleLbl="fgImgPlace1" presStyleIdx="0" presStyleCnt="3" custLinFactNeighborX="3145" custLinFactNeighborY="1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8BED73-4CB5-43D7-8B04-76F88F577363}" type="pres">
      <dgm:prSet presAssocID="{6287C921-FD4B-4EF9-B443-BD620925709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DB4256-4708-49F7-9BB3-0D280C28BC0C}" type="pres">
      <dgm:prSet presAssocID="{55E01964-C47E-4A24-AFFA-B69E32DEF073}" presName="compNode" presStyleCnt="0"/>
      <dgm:spPr/>
      <dgm:t>
        <a:bodyPr/>
        <a:lstStyle/>
        <a:p>
          <a:endParaRPr lang="ru-RU"/>
        </a:p>
      </dgm:t>
    </dgm:pt>
    <dgm:pt modelId="{BAA78D31-070F-4471-B27B-278902BA8174}" type="pres">
      <dgm:prSet presAssocID="{55E01964-C47E-4A24-AFFA-B69E32DEF073}" presName="bkgdShape" presStyleLbl="node1" presStyleIdx="1" presStyleCnt="3" custLinFactNeighborX="1160" custLinFactNeighborY="-2383"/>
      <dgm:spPr/>
      <dgm:t>
        <a:bodyPr/>
        <a:lstStyle/>
        <a:p>
          <a:endParaRPr lang="ru-RU"/>
        </a:p>
      </dgm:t>
    </dgm:pt>
    <dgm:pt modelId="{1F63E55C-D0EC-421A-998F-3BC4FD501665}" type="pres">
      <dgm:prSet presAssocID="{55E01964-C47E-4A24-AFFA-B69E32DEF07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2BBB8-51C0-4FA7-B35D-367299236613}" type="pres">
      <dgm:prSet presAssocID="{55E01964-C47E-4A24-AFFA-B69E32DEF073}" presName="invisiNode" presStyleLbl="node1" presStyleIdx="1" presStyleCnt="3"/>
      <dgm:spPr/>
      <dgm:t>
        <a:bodyPr/>
        <a:lstStyle/>
        <a:p>
          <a:endParaRPr lang="ru-RU"/>
        </a:p>
      </dgm:t>
    </dgm:pt>
    <dgm:pt modelId="{2590BDFD-F6E3-4E59-8CCF-404FDEE9A986}" type="pres">
      <dgm:prSet presAssocID="{55E01964-C47E-4A24-AFFA-B69E32DEF07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6FEF37-64E6-4E6F-A76B-9BFB27E64F3A}" type="pres">
      <dgm:prSet presAssocID="{32C3CC7F-442A-4EF0-B40B-2221D670D1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703B39-50CB-4A89-BDF0-2AEBBEC5684B}" type="pres">
      <dgm:prSet presAssocID="{E1355263-714F-47CC-80C6-EA1B7CF75403}" presName="compNode" presStyleCnt="0"/>
      <dgm:spPr/>
      <dgm:t>
        <a:bodyPr/>
        <a:lstStyle/>
        <a:p>
          <a:endParaRPr lang="ru-RU"/>
        </a:p>
      </dgm:t>
    </dgm:pt>
    <dgm:pt modelId="{0D4D5899-C0E0-4E1B-B869-A69F15A86432}" type="pres">
      <dgm:prSet presAssocID="{E1355263-714F-47CC-80C6-EA1B7CF75403}" presName="bkgdShape" presStyleLbl="node1" presStyleIdx="2" presStyleCnt="3" custLinFactNeighborX="64" custLinFactNeighborY="-1224"/>
      <dgm:spPr/>
      <dgm:t>
        <a:bodyPr/>
        <a:lstStyle/>
        <a:p>
          <a:endParaRPr lang="ru-RU"/>
        </a:p>
      </dgm:t>
    </dgm:pt>
    <dgm:pt modelId="{5A4688B6-865B-4927-B53F-6250959C7E4C}" type="pres">
      <dgm:prSet presAssocID="{E1355263-714F-47CC-80C6-EA1B7CF7540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635C-79FF-449C-BB22-36E6CD817D5E}" type="pres">
      <dgm:prSet presAssocID="{E1355263-714F-47CC-80C6-EA1B7CF75403}" presName="invisiNode" presStyleLbl="node1" presStyleIdx="2" presStyleCnt="3"/>
      <dgm:spPr/>
      <dgm:t>
        <a:bodyPr/>
        <a:lstStyle/>
        <a:p>
          <a:endParaRPr lang="ru-RU"/>
        </a:p>
      </dgm:t>
    </dgm:pt>
    <dgm:pt modelId="{BFDF4F1A-F760-4122-A099-E235132BB15B}" type="pres">
      <dgm:prSet presAssocID="{E1355263-714F-47CC-80C6-EA1B7CF7540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2EDD348-546B-42F0-9CE4-FDB005249D32}" type="presOf" srcId="{55E01964-C47E-4A24-AFFA-B69E32DEF073}" destId="{1F63E55C-D0EC-421A-998F-3BC4FD501665}" srcOrd="1" destOrd="0" presId="urn:microsoft.com/office/officeart/2005/8/layout/hList7#1"/>
    <dgm:cxn modelId="{90FAF71E-A73F-4D51-96FB-95F7C5F5E4A7}" type="presOf" srcId="{D4A793BE-688D-4BD1-850E-7D02D7DEB982}" destId="{10FEE33B-3469-4C3B-B3DD-F08B97862292}" srcOrd="0" destOrd="0" presId="urn:microsoft.com/office/officeart/2005/8/layout/hList7#1"/>
    <dgm:cxn modelId="{967A5826-2687-461B-BC27-E84046A06C23}" type="presOf" srcId="{6287C921-FD4B-4EF9-B443-BD6209257090}" destId="{738BED73-4CB5-43D7-8B04-76F88F577363}" srcOrd="0" destOrd="0" presId="urn:microsoft.com/office/officeart/2005/8/layout/hList7#1"/>
    <dgm:cxn modelId="{C10CA024-8080-4658-9448-A2E0AB58BB43}" type="presOf" srcId="{32C3CC7F-442A-4EF0-B40B-2221D670D101}" destId="{1D6FEF37-64E6-4E6F-A76B-9BFB27E64F3A}" srcOrd="0" destOrd="0" presId="urn:microsoft.com/office/officeart/2005/8/layout/hList7#1"/>
    <dgm:cxn modelId="{B151CD67-9150-4948-876E-28BA22A77517}" type="presOf" srcId="{55E01964-C47E-4A24-AFFA-B69E32DEF073}" destId="{BAA78D31-070F-4471-B27B-278902BA8174}" srcOrd="0" destOrd="0" presId="urn:microsoft.com/office/officeart/2005/8/layout/hList7#1"/>
    <dgm:cxn modelId="{973665D1-774C-457B-BA16-01B4E9FC0141}" srcId="{9C4522FD-037A-45F8-94DA-88298CCEF53F}" destId="{55E01964-C47E-4A24-AFFA-B69E32DEF073}" srcOrd="1" destOrd="0" parTransId="{C983F2E5-1BAC-4406-BD02-A12737546B8D}" sibTransId="{32C3CC7F-442A-4EF0-B40B-2221D670D101}"/>
    <dgm:cxn modelId="{DA609869-0B2A-4A3E-A97D-43492A33986E}" srcId="{9C4522FD-037A-45F8-94DA-88298CCEF53F}" destId="{E1355263-714F-47CC-80C6-EA1B7CF75403}" srcOrd="2" destOrd="0" parTransId="{4508C240-E67E-4308-A7E5-807691BFA3C9}" sibTransId="{B0159E82-183B-467B-996C-D36174E3B83A}"/>
    <dgm:cxn modelId="{06C1D018-735F-411F-A5FB-4299380568BD}" type="presOf" srcId="{9C4522FD-037A-45F8-94DA-88298CCEF53F}" destId="{7430D3BF-03AC-4734-A133-F07739FE8806}" srcOrd="0" destOrd="0" presId="urn:microsoft.com/office/officeart/2005/8/layout/hList7#1"/>
    <dgm:cxn modelId="{EFEAFDB5-957B-4F04-96BD-82DDE02FC18F}" type="presOf" srcId="{E1355263-714F-47CC-80C6-EA1B7CF75403}" destId="{5A4688B6-865B-4927-B53F-6250959C7E4C}" srcOrd="1" destOrd="0" presId="urn:microsoft.com/office/officeart/2005/8/layout/hList7#1"/>
    <dgm:cxn modelId="{B3718AF1-3C38-4D98-B960-3AFF84753C8B}" srcId="{9C4522FD-037A-45F8-94DA-88298CCEF53F}" destId="{D4A793BE-688D-4BD1-850E-7D02D7DEB982}" srcOrd="0" destOrd="0" parTransId="{76E0D998-3C09-4A6B-A22D-4EFF1863824C}" sibTransId="{6287C921-FD4B-4EF9-B443-BD6209257090}"/>
    <dgm:cxn modelId="{309F67BE-7745-4DBE-B34B-2A837AF5505F}" type="presOf" srcId="{D4A793BE-688D-4BD1-850E-7D02D7DEB982}" destId="{71BD1DD3-82AB-4C92-AAFD-93D5010BC3B8}" srcOrd="1" destOrd="0" presId="urn:microsoft.com/office/officeart/2005/8/layout/hList7#1"/>
    <dgm:cxn modelId="{4372FE18-103D-4732-9398-61DEBE8B773E}" type="presOf" srcId="{E1355263-714F-47CC-80C6-EA1B7CF75403}" destId="{0D4D5899-C0E0-4E1B-B869-A69F15A86432}" srcOrd="0" destOrd="0" presId="urn:microsoft.com/office/officeart/2005/8/layout/hList7#1"/>
    <dgm:cxn modelId="{866B2224-4B29-4785-B5BF-41BD0074C1EE}" type="presParOf" srcId="{7430D3BF-03AC-4734-A133-F07739FE8806}" destId="{85585812-7066-40BB-A72A-2E8404294664}" srcOrd="0" destOrd="0" presId="urn:microsoft.com/office/officeart/2005/8/layout/hList7#1"/>
    <dgm:cxn modelId="{AA513076-C204-40A3-9506-F2BA0C6896FF}" type="presParOf" srcId="{7430D3BF-03AC-4734-A133-F07739FE8806}" destId="{12A4CF17-506A-4527-A955-8751FE314077}" srcOrd="1" destOrd="0" presId="urn:microsoft.com/office/officeart/2005/8/layout/hList7#1"/>
    <dgm:cxn modelId="{0F5C7F6A-DF9D-4C18-B79D-AEA4783BF686}" type="presParOf" srcId="{12A4CF17-506A-4527-A955-8751FE314077}" destId="{D5C4F0B8-82CD-4640-9572-DCB3FBF70573}" srcOrd="0" destOrd="0" presId="urn:microsoft.com/office/officeart/2005/8/layout/hList7#1"/>
    <dgm:cxn modelId="{DB5688DC-3497-4E4A-AEE8-887D53214895}" type="presParOf" srcId="{D5C4F0B8-82CD-4640-9572-DCB3FBF70573}" destId="{10FEE33B-3469-4C3B-B3DD-F08B97862292}" srcOrd="0" destOrd="0" presId="urn:microsoft.com/office/officeart/2005/8/layout/hList7#1"/>
    <dgm:cxn modelId="{A495A593-64CB-421C-816C-044D2B6D5698}" type="presParOf" srcId="{D5C4F0B8-82CD-4640-9572-DCB3FBF70573}" destId="{71BD1DD3-82AB-4C92-AAFD-93D5010BC3B8}" srcOrd="1" destOrd="0" presId="urn:microsoft.com/office/officeart/2005/8/layout/hList7#1"/>
    <dgm:cxn modelId="{633D3725-2F37-4255-A377-BF5A8FAF970B}" type="presParOf" srcId="{D5C4F0B8-82CD-4640-9572-DCB3FBF70573}" destId="{71F9EDB0-328E-4187-A1A8-55B88901D45E}" srcOrd="2" destOrd="0" presId="urn:microsoft.com/office/officeart/2005/8/layout/hList7#1"/>
    <dgm:cxn modelId="{45EAA2C5-2496-4D9F-AA1E-DE209BAF4062}" type="presParOf" srcId="{D5C4F0B8-82CD-4640-9572-DCB3FBF70573}" destId="{83B1A6BA-26D8-4917-99D9-8C0504BC09E0}" srcOrd="3" destOrd="0" presId="urn:microsoft.com/office/officeart/2005/8/layout/hList7#1"/>
    <dgm:cxn modelId="{B3EA183D-38F7-42E1-9E46-122C04D2E397}" type="presParOf" srcId="{12A4CF17-506A-4527-A955-8751FE314077}" destId="{738BED73-4CB5-43D7-8B04-76F88F577363}" srcOrd="1" destOrd="0" presId="urn:microsoft.com/office/officeart/2005/8/layout/hList7#1"/>
    <dgm:cxn modelId="{081842AC-2D0F-4BEF-96A2-61DC3D3D5468}" type="presParOf" srcId="{12A4CF17-506A-4527-A955-8751FE314077}" destId="{D5DB4256-4708-49F7-9BB3-0D280C28BC0C}" srcOrd="2" destOrd="0" presId="urn:microsoft.com/office/officeart/2005/8/layout/hList7#1"/>
    <dgm:cxn modelId="{829192ED-5DE9-431D-B430-8158E8FE2209}" type="presParOf" srcId="{D5DB4256-4708-49F7-9BB3-0D280C28BC0C}" destId="{BAA78D31-070F-4471-B27B-278902BA8174}" srcOrd="0" destOrd="0" presId="urn:microsoft.com/office/officeart/2005/8/layout/hList7#1"/>
    <dgm:cxn modelId="{6BBAE398-DF6B-4440-92AE-765FB1E91E1A}" type="presParOf" srcId="{D5DB4256-4708-49F7-9BB3-0D280C28BC0C}" destId="{1F63E55C-D0EC-421A-998F-3BC4FD501665}" srcOrd="1" destOrd="0" presId="urn:microsoft.com/office/officeart/2005/8/layout/hList7#1"/>
    <dgm:cxn modelId="{CD324B09-92EC-4E25-ADE1-1296D709A036}" type="presParOf" srcId="{D5DB4256-4708-49F7-9BB3-0D280C28BC0C}" destId="{B0D2BBB8-51C0-4FA7-B35D-367299236613}" srcOrd="2" destOrd="0" presId="urn:microsoft.com/office/officeart/2005/8/layout/hList7#1"/>
    <dgm:cxn modelId="{38ADEC38-970A-4053-A01D-51D758D70CAA}" type="presParOf" srcId="{D5DB4256-4708-49F7-9BB3-0D280C28BC0C}" destId="{2590BDFD-F6E3-4E59-8CCF-404FDEE9A986}" srcOrd="3" destOrd="0" presId="urn:microsoft.com/office/officeart/2005/8/layout/hList7#1"/>
    <dgm:cxn modelId="{1FE63E96-ED9C-4214-B3B7-839E860D755E}" type="presParOf" srcId="{12A4CF17-506A-4527-A955-8751FE314077}" destId="{1D6FEF37-64E6-4E6F-A76B-9BFB27E64F3A}" srcOrd="3" destOrd="0" presId="urn:microsoft.com/office/officeart/2005/8/layout/hList7#1"/>
    <dgm:cxn modelId="{68F52454-FFA8-4E1A-B09E-E7E020927948}" type="presParOf" srcId="{12A4CF17-506A-4527-A955-8751FE314077}" destId="{20703B39-50CB-4A89-BDF0-2AEBBEC5684B}" srcOrd="4" destOrd="0" presId="urn:microsoft.com/office/officeart/2005/8/layout/hList7#1"/>
    <dgm:cxn modelId="{6BAD0A62-04E9-4650-9C49-FE4A5C4C159B}" type="presParOf" srcId="{20703B39-50CB-4A89-BDF0-2AEBBEC5684B}" destId="{0D4D5899-C0E0-4E1B-B869-A69F15A86432}" srcOrd="0" destOrd="0" presId="urn:microsoft.com/office/officeart/2005/8/layout/hList7#1"/>
    <dgm:cxn modelId="{2E48BE15-4524-424F-9DD0-EC41DE40C88B}" type="presParOf" srcId="{20703B39-50CB-4A89-BDF0-2AEBBEC5684B}" destId="{5A4688B6-865B-4927-B53F-6250959C7E4C}" srcOrd="1" destOrd="0" presId="urn:microsoft.com/office/officeart/2005/8/layout/hList7#1"/>
    <dgm:cxn modelId="{E4C3E904-83F6-428A-A66E-F98279AB5E5A}" type="presParOf" srcId="{20703B39-50CB-4A89-BDF0-2AEBBEC5684B}" destId="{023E635C-79FF-449C-BB22-36E6CD817D5E}" srcOrd="2" destOrd="0" presId="urn:microsoft.com/office/officeart/2005/8/layout/hList7#1"/>
    <dgm:cxn modelId="{A9F9813C-374F-482D-8E24-2C28ADFA7E71}" type="presParOf" srcId="{20703B39-50CB-4A89-BDF0-2AEBBEC5684B}" destId="{BFDF4F1A-F760-4122-A099-E235132BB15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87A1AF-04D2-4C5B-A88F-0418E82B925D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2_2" csCatId="accent2" phldr="1"/>
      <dgm:spPr/>
    </dgm:pt>
    <dgm:pt modelId="{E06C9D0D-A101-4C15-A54B-AC952BFF468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Индивидуальный уровень</a:t>
          </a:r>
          <a:endParaRPr lang="ru-RU" sz="1000" dirty="0">
            <a:solidFill>
              <a:schemeClr val="tx1"/>
            </a:solidFill>
          </a:endParaRPr>
        </a:p>
      </dgm:t>
    </dgm:pt>
    <dgm:pt modelId="{7C540A73-E249-4AEE-B0CA-9BDE8BB31D9C}" type="parTrans" cxnId="{D752269D-BF15-40DE-B807-437FBB39E24E}">
      <dgm:prSet/>
      <dgm:spPr/>
      <dgm:t>
        <a:bodyPr/>
        <a:lstStyle/>
        <a:p>
          <a:endParaRPr lang="ru-RU"/>
        </a:p>
      </dgm:t>
    </dgm:pt>
    <dgm:pt modelId="{D8DC36EC-75C0-4E7F-93BC-CB877CBB8C36}" type="sibTrans" cxnId="{D752269D-BF15-40DE-B807-437FBB39E24E}">
      <dgm:prSet/>
      <dgm:spPr/>
      <dgm:t>
        <a:bodyPr/>
        <a:lstStyle/>
        <a:p>
          <a:endParaRPr lang="ru-RU"/>
        </a:p>
      </dgm:t>
    </dgm:pt>
    <dgm:pt modelId="{4758D0B3-9BEC-47F9-BB6E-75D877A73E1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Групповой уровень</a:t>
          </a:r>
          <a:endParaRPr lang="ru-RU" sz="1000" dirty="0">
            <a:solidFill>
              <a:schemeClr val="tx1"/>
            </a:solidFill>
          </a:endParaRPr>
        </a:p>
      </dgm:t>
    </dgm:pt>
    <dgm:pt modelId="{89841AF9-251C-486E-A556-A50A269B9989}" type="parTrans" cxnId="{C67A3569-15A4-483F-A1CE-E0B3E0AFFBF2}">
      <dgm:prSet/>
      <dgm:spPr/>
      <dgm:t>
        <a:bodyPr/>
        <a:lstStyle/>
        <a:p>
          <a:endParaRPr lang="ru-RU"/>
        </a:p>
      </dgm:t>
    </dgm:pt>
    <dgm:pt modelId="{BAC93238-0806-4559-9FBB-4244CCB04A9D}" type="sibTrans" cxnId="{C67A3569-15A4-483F-A1CE-E0B3E0AFFBF2}">
      <dgm:prSet/>
      <dgm:spPr/>
      <dgm:t>
        <a:bodyPr/>
        <a:lstStyle/>
        <a:p>
          <a:endParaRPr lang="ru-RU"/>
        </a:p>
      </dgm:t>
    </dgm:pt>
    <dgm:pt modelId="{E4276BE1-9C8A-4C09-BD04-9123344E4391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Популяционный уровень</a:t>
          </a:r>
          <a:endParaRPr lang="ru-RU" sz="1000" dirty="0">
            <a:solidFill>
              <a:schemeClr val="tx1"/>
            </a:solidFill>
          </a:endParaRPr>
        </a:p>
      </dgm:t>
    </dgm:pt>
    <dgm:pt modelId="{60A6B908-E0A4-49F1-B361-BC6F5FD96A86}" type="parTrans" cxnId="{F5EA40E0-22AB-42B3-B975-A85B75CE523C}">
      <dgm:prSet/>
      <dgm:spPr/>
      <dgm:t>
        <a:bodyPr/>
        <a:lstStyle/>
        <a:p>
          <a:endParaRPr lang="ru-RU"/>
        </a:p>
      </dgm:t>
    </dgm:pt>
    <dgm:pt modelId="{69E15200-460B-4659-B3A0-534444226CC9}" type="sibTrans" cxnId="{F5EA40E0-22AB-42B3-B975-A85B75CE523C}">
      <dgm:prSet/>
      <dgm:spPr/>
      <dgm:t>
        <a:bodyPr/>
        <a:lstStyle/>
        <a:p>
          <a:endParaRPr lang="ru-RU"/>
        </a:p>
      </dgm:t>
    </dgm:pt>
    <dgm:pt modelId="{C27D4051-2CD7-4D85-A59E-881894D95DDD}" type="pres">
      <dgm:prSet presAssocID="{E587A1AF-04D2-4C5B-A88F-0418E82B925D}" presName="Name0" presStyleCnt="0">
        <dgm:presLayoutVars>
          <dgm:dir/>
          <dgm:resizeHandles val="exact"/>
        </dgm:presLayoutVars>
      </dgm:prSet>
      <dgm:spPr/>
    </dgm:pt>
    <dgm:pt modelId="{2B02483E-7B29-40C3-8E42-06F4E35648B9}" type="pres">
      <dgm:prSet presAssocID="{E06C9D0D-A101-4C15-A54B-AC952BFF4688}" presName="composite" presStyleCnt="0"/>
      <dgm:spPr/>
    </dgm:pt>
    <dgm:pt modelId="{5E90DCE9-F8B3-4557-95B2-2C92D7C8A818}" type="pres">
      <dgm:prSet presAssocID="{E06C9D0D-A101-4C15-A54B-AC952BFF4688}" presName="bgChev" presStyleLbl="node1" presStyleIdx="0" presStyleCnt="3"/>
      <dgm:spPr/>
    </dgm:pt>
    <dgm:pt modelId="{4232BAD3-9C36-4103-92BA-9109C0733B2D}" type="pres">
      <dgm:prSet presAssocID="{E06C9D0D-A101-4C15-A54B-AC952BFF4688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53702-B7CD-47A7-AFA0-2812BD8A79C0}" type="pres">
      <dgm:prSet presAssocID="{D8DC36EC-75C0-4E7F-93BC-CB877CBB8C36}" presName="compositeSpace" presStyleCnt="0"/>
      <dgm:spPr/>
    </dgm:pt>
    <dgm:pt modelId="{F2AE72AD-BEDE-46C5-B918-D6CC94811A2C}" type="pres">
      <dgm:prSet presAssocID="{4758D0B3-9BEC-47F9-BB6E-75D877A73E18}" presName="composite" presStyleCnt="0"/>
      <dgm:spPr/>
    </dgm:pt>
    <dgm:pt modelId="{DC7B491F-1F85-4B7D-84F3-129E08BE31E3}" type="pres">
      <dgm:prSet presAssocID="{4758D0B3-9BEC-47F9-BB6E-75D877A73E18}" presName="bgChev" presStyleLbl="node1" presStyleIdx="1" presStyleCnt="3"/>
      <dgm:spPr/>
    </dgm:pt>
    <dgm:pt modelId="{1FB2FFA9-3F6D-4536-811F-007ACBB6FE6A}" type="pres">
      <dgm:prSet presAssocID="{4758D0B3-9BEC-47F9-BB6E-75D877A73E18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56ADB-C0BD-4B95-BFDD-E1FF6F1C6CC0}" type="pres">
      <dgm:prSet presAssocID="{BAC93238-0806-4559-9FBB-4244CCB04A9D}" presName="compositeSpace" presStyleCnt="0"/>
      <dgm:spPr/>
    </dgm:pt>
    <dgm:pt modelId="{FD3EF450-2EB5-4BE9-A904-AB1FF75DB3B0}" type="pres">
      <dgm:prSet presAssocID="{E4276BE1-9C8A-4C09-BD04-9123344E4391}" presName="composite" presStyleCnt="0"/>
      <dgm:spPr/>
    </dgm:pt>
    <dgm:pt modelId="{C05EA419-4735-47E1-A67A-1B92EDF21E1A}" type="pres">
      <dgm:prSet presAssocID="{E4276BE1-9C8A-4C09-BD04-9123344E4391}" presName="bgChev" presStyleLbl="node1" presStyleIdx="2" presStyleCnt="3"/>
      <dgm:spPr/>
    </dgm:pt>
    <dgm:pt modelId="{E178F690-4679-4D87-9095-0B2C0F6012E7}" type="pres">
      <dgm:prSet presAssocID="{E4276BE1-9C8A-4C09-BD04-9123344E4391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B5B43-C6B0-4F53-964C-E021D9A72ABB}" type="presOf" srcId="{E4276BE1-9C8A-4C09-BD04-9123344E4391}" destId="{E178F690-4679-4D87-9095-0B2C0F6012E7}" srcOrd="0" destOrd="0" presId="urn:microsoft.com/office/officeart/2005/8/layout/chevronAccent+Icon"/>
    <dgm:cxn modelId="{89944E14-FBE5-4D92-9E7A-C8D1A6F71F6D}" type="presOf" srcId="{E587A1AF-04D2-4C5B-A88F-0418E82B925D}" destId="{C27D4051-2CD7-4D85-A59E-881894D95DDD}" srcOrd="0" destOrd="0" presId="urn:microsoft.com/office/officeart/2005/8/layout/chevronAccent+Icon"/>
    <dgm:cxn modelId="{9B6C53CE-DC31-471A-ADAD-870842FB708C}" type="presOf" srcId="{E06C9D0D-A101-4C15-A54B-AC952BFF4688}" destId="{4232BAD3-9C36-4103-92BA-9109C0733B2D}" srcOrd="0" destOrd="0" presId="urn:microsoft.com/office/officeart/2005/8/layout/chevronAccent+Icon"/>
    <dgm:cxn modelId="{F5EA40E0-22AB-42B3-B975-A85B75CE523C}" srcId="{E587A1AF-04D2-4C5B-A88F-0418E82B925D}" destId="{E4276BE1-9C8A-4C09-BD04-9123344E4391}" srcOrd="2" destOrd="0" parTransId="{60A6B908-E0A4-49F1-B361-BC6F5FD96A86}" sibTransId="{69E15200-460B-4659-B3A0-534444226CC9}"/>
    <dgm:cxn modelId="{C67A3569-15A4-483F-A1CE-E0B3E0AFFBF2}" srcId="{E587A1AF-04D2-4C5B-A88F-0418E82B925D}" destId="{4758D0B3-9BEC-47F9-BB6E-75D877A73E18}" srcOrd="1" destOrd="0" parTransId="{89841AF9-251C-486E-A556-A50A269B9989}" sibTransId="{BAC93238-0806-4559-9FBB-4244CCB04A9D}"/>
    <dgm:cxn modelId="{D752269D-BF15-40DE-B807-437FBB39E24E}" srcId="{E587A1AF-04D2-4C5B-A88F-0418E82B925D}" destId="{E06C9D0D-A101-4C15-A54B-AC952BFF4688}" srcOrd="0" destOrd="0" parTransId="{7C540A73-E249-4AEE-B0CA-9BDE8BB31D9C}" sibTransId="{D8DC36EC-75C0-4E7F-93BC-CB877CBB8C36}"/>
    <dgm:cxn modelId="{E306E4D8-AD59-4C74-A590-E36A18A837F9}" type="presOf" srcId="{4758D0B3-9BEC-47F9-BB6E-75D877A73E18}" destId="{1FB2FFA9-3F6D-4536-811F-007ACBB6FE6A}" srcOrd="0" destOrd="0" presId="urn:microsoft.com/office/officeart/2005/8/layout/chevronAccent+Icon"/>
    <dgm:cxn modelId="{68B71F66-A71F-4CDE-BD4E-3A759BF35430}" type="presParOf" srcId="{C27D4051-2CD7-4D85-A59E-881894D95DDD}" destId="{2B02483E-7B29-40C3-8E42-06F4E35648B9}" srcOrd="0" destOrd="0" presId="urn:microsoft.com/office/officeart/2005/8/layout/chevronAccent+Icon"/>
    <dgm:cxn modelId="{DDFC74D0-056C-4976-8D1F-418E0508543D}" type="presParOf" srcId="{2B02483E-7B29-40C3-8E42-06F4E35648B9}" destId="{5E90DCE9-F8B3-4557-95B2-2C92D7C8A818}" srcOrd="0" destOrd="0" presId="urn:microsoft.com/office/officeart/2005/8/layout/chevronAccent+Icon"/>
    <dgm:cxn modelId="{A36AB890-2573-49AA-8EA1-014A22D0B5D6}" type="presParOf" srcId="{2B02483E-7B29-40C3-8E42-06F4E35648B9}" destId="{4232BAD3-9C36-4103-92BA-9109C0733B2D}" srcOrd="1" destOrd="0" presId="urn:microsoft.com/office/officeart/2005/8/layout/chevronAccent+Icon"/>
    <dgm:cxn modelId="{C64416BF-B288-4ABC-A094-EE0A82DB2E9A}" type="presParOf" srcId="{C27D4051-2CD7-4D85-A59E-881894D95DDD}" destId="{F0253702-B7CD-47A7-AFA0-2812BD8A79C0}" srcOrd="1" destOrd="0" presId="urn:microsoft.com/office/officeart/2005/8/layout/chevronAccent+Icon"/>
    <dgm:cxn modelId="{AC085108-E554-4B83-A2F4-7A8415742514}" type="presParOf" srcId="{C27D4051-2CD7-4D85-A59E-881894D95DDD}" destId="{F2AE72AD-BEDE-46C5-B918-D6CC94811A2C}" srcOrd="2" destOrd="0" presId="urn:microsoft.com/office/officeart/2005/8/layout/chevronAccent+Icon"/>
    <dgm:cxn modelId="{9A8BAE5D-58B4-4214-9B8E-B9CE3C999028}" type="presParOf" srcId="{F2AE72AD-BEDE-46C5-B918-D6CC94811A2C}" destId="{DC7B491F-1F85-4B7D-84F3-129E08BE31E3}" srcOrd="0" destOrd="0" presId="urn:microsoft.com/office/officeart/2005/8/layout/chevronAccent+Icon"/>
    <dgm:cxn modelId="{3EE22445-3A0E-4970-87AB-CEA729C06E5B}" type="presParOf" srcId="{F2AE72AD-BEDE-46C5-B918-D6CC94811A2C}" destId="{1FB2FFA9-3F6D-4536-811F-007ACBB6FE6A}" srcOrd="1" destOrd="0" presId="urn:microsoft.com/office/officeart/2005/8/layout/chevronAccent+Icon"/>
    <dgm:cxn modelId="{C4D130ED-DB26-4326-A00A-D8FCCBEC0C3B}" type="presParOf" srcId="{C27D4051-2CD7-4D85-A59E-881894D95DDD}" destId="{35556ADB-C0BD-4B95-BFDD-E1FF6F1C6CC0}" srcOrd="3" destOrd="0" presId="urn:microsoft.com/office/officeart/2005/8/layout/chevronAccent+Icon"/>
    <dgm:cxn modelId="{978A28BE-24B3-4B26-9DB9-DD6C7C2AFF9D}" type="presParOf" srcId="{C27D4051-2CD7-4D85-A59E-881894D95DDD}" destId="{FD3EF450-2EB5-4BE9-A904-AB1FF75DB3B0}" srcOrd="4" destOrd="0" presId="urn:microsoft.com/office/officeart/2005/8/layout/chevronAccent+Icon"/>
    <dgm:cxn modelId="{90E503DE-A7EC-4D7D-8C79-AD3B62644365}" type="presParOf" srcId="{FD3EF450-2EB5-4BE9-A904-AB1FF75DB3B0}" destId="{C05EA419-4735-47E1-A67A-1B92EDF21E1A}" srcOrd="0" destOrd="0" presId="urn:microsoft.com/office/officeart/2005/8/layout/chevronAccent+Icon"/>
    <dgm:cxn modelId="{FFA137F3-D533-4FEF-8601-3EF053F0A732}" type="presParOf" srcId="{FD3EF450-2EB5-4BE9-A904-AB1FF75DB3B0}" destId="{E178F690-4679-4D87-9095-0B2C0F6012E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FD847-BB83-4AEF-9EDE-B8F6CE5C6C51}">
      <dsp:nvSpPr>
        <dsp:cNvPr id="0" name=""/>
        <dsp:cNvSpPr/>
      </dsp:nvSpPr>
      <dsp:spPr>
        <a:xfrm>
          <a:off x="1643078" y="0"/>
          <a:ext cx="3121023" cy="1653735"/>
        </a:xfrm>
        <a:prstGeom prst="trapezoid">
          <a:avLst>
            <a:gd name="adj" fmla="val 6457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Архангельский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центр медицинской профилактики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643078" y="0"/>
        <a:ext cx="3121023" cy="1653735"/>
      </dsp:txXfrm>
    </dsp:sp>
    <dsp:sp modelId="{889C6C46-9A9A-4263-969A-A9E6FDB0A966}">
      <dsp:nvSpPr>
        <dsp:cNvPr id="0" name=""/>
        <dsp:cNvSpPr/>
      </dsp:nvSpPr>
      <dsp:spPr>
        <a:xfrm>
          <a:off x="785819" y="1653735"/>
          <a:ext cx="4835542" cy="1653735"/>
        </a:xfrm>
        <a:prstGeom prst="trapezoid">
          <a:avLst>
            <a:gd name="adj" fmla="val 64573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10</a:t>
          </a:r>
          <a:r>
            <a:rPr lang="ru-RU" sz="2000" b="1" kern="1200" dirty="0" smtClean="0">
              <a:solidFill>
                <a:schemeClr val="tx1"/>
              </a:solidFill>
            </a:rPr>
            <a:t> Центров здоровья,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</a:rPr>
            <a:t>из них: 1 семейный ЦЗ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       2 ЦЗ для детей </a:t>
          </a:r>
        </a:p>
      </dsp:txBody>
      <dsp:txXfrm>
        <a:off x="1632039" y="1653735"/>
        <a:ext cx="3143102" cy="1653735"/>
      </dsp:txXfrm>
    </dsp:sp>
    <dsp:sp modelId="{96A79090-E4AE-4E39-A818-9FA3021C5451}">
      <dsp:nvSpPr>
        <dsp:cNvPr id="0" name=""/>
        <dsp:cNvSpPr/>
      </dsp:nvSpPr>
      <dsp:spPr>
        <a:xfrm>
          <a:off x="0" y="3307471"/>
          <a:ext cx="6407180" cy="1653735"/>
        </a:xfrm>
        <a:prstGeom prst="trapezoid">
          <a:avLst>
            <a:gd name="adj" fmla="val 64573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</a:rPr>
            <a:t>3</a:t>
          </a:r>
          <a:r>
            <a:rPr lang="en-US" sz="2000" b="1" kern="1200" dirty="0" smtClean="0">
              <a:solidFill>
                <a:schemeClr val="tx1"/>
              </a:solidFill>
            </a:rPr>
            <a:t>0</a:t>
          </a:r>
          <a:r>
            <a:rPr lang="ru-RU" sz="2000" b="1" kern="1200" dirty="0" smtClean="0">
              <a:solidFill>
                <a:schemeClr val="tx1"/>
              </a:solidFill>
            </a:rPr>
            <a:t> кабинетов и </a:t>
          </a:r>
          <a:r>
            <a:rPr lang="en-US" sz="2000" b="1" kern="1200" dirty="0" smtClean="0">
              <a:solidFill>
                <a:schemeClr val="tx1"/>
              </a:solidFill>
            </a:rPr>
            <a:t>13 </a:t>
          </a:r>
          <a:r>
            <a:rPr lang="ru-RU" sz="2000" b="1" kern="1200" dirty="0" smtClean="0">
              <a:solidFill>
                <a:schemeClr val="tx1"/>
              </a:solidFill>
            </a:rPr>
            <a:t>отделений медицинской профилактики,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234 Школ для обучения населения, включая школы АГ, БА, СД, молодой матери, здорового ребенка и другие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121256" y="3307471"/>
        <a:ext cx="4164667" cy="1653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62DB0-03AD-4AB3-B720-3D37F7B4636D}">
      <dsp:nvSpPr>
        <dsp:cNvPr id="0" name=""/>
        <dsp:cNvSpPr/>
      </dsp:nvSpPr>
      <dsp:spPr>
        <a:xfrm>
          <a:off x="1221175" y="-3"/>
          <a:ext cx="2716806" cy="2514462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>
                  <a:lumMod val="50000"/>
                </a:schemeClr>
              </a:solidFill>
            </a:rPr>
            <a:t>Организационно-методическая деятельность</a:t>
          </a:r>
          <a:endParaRPr lang="ru-RU" sz="1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652997" y="532823"/>
        <a:ext cx="970287" cy="748352"/>
      </dsp:txXfrm>
    </dsp:sp>
    <dsp:sp modelId="{12F5B145-5ECF-4CAD-8A54-D07C417FFD32}">
      <dsp:nvSpPr>
        <dsp:cNvPr id="0" name=""/>
        <dsp:cNvSpPr/>
      </dsp:nvSpPr>
      <dsp:spPr>
        <a:xfrm>
          <a:off x="1132055" y="66583"/>
          <a:ext cx="2746898" cy="2556006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>
                  <a:lumMod val="50000"/>
                </a:schemeClr>
              </a:solidFill>
            </a:rPr>
            <a:t>Консультативно-оздоровительная деятельность</a:t>
          </a:r>
          <a:endParaRPr lang="ru-RU" sz="1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786079" y="1724944"/>
        <a:ext cx="1471552" cy="669430"/>
      </dsp:txXfrm>
    </dsp:sp>
    <dsp:sp modelId="{5F769859-6E6D-4A69-9359-5FE592D3C0B4}">
      <dsp:nvSpPr>
        <dsp:cNvPr id="0" name=""/>
        <dsp:cNvSpPr/>
      </dsp:nvSpPr>
      <dsp:spPr>
        <a:xfrm>
          <a:off x="1083638" y="-20961"/>
          <a:ext cx="2753717" cy="2574997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>
                  <a:lumMod val="50000"/>
                </a:schemeClr>
              </a:solidFill>
            </a:rPr>
            <a:t>Редакционно-издательская деятельность</a:t>
          </a:r>
          <a:endParaRPr lang="ru-RU" sz="1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402610" y="524693"/>
        <a:ext cx="983470" cy="766368"/>
      </dsp:txXfrm>
    </dsp:sp>
    <dsp:sp modelId="{ADE8E517-D943-4421-9E25-B5B8E116F25A}">
      <dsp:nvSpPr>
        <dsp:cNvPr id="0" name=""/>
        <dsp:cNvSpPr/>
      </dsp:nvSpPr>
      <dsp:spPr>
        <a:xfrm>
          <a:off x="1346348" y="26140"/>
          <a:ext cx="2455937" cy="24559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36BEF-AE09-4794-B42C-B29D6E9BB46B}">
      <dsp:nvSpPr>
        <dsp:cNvPr id="0" name=""/>
        <dsp:cNvSpPr/>
      </dsp:nvSpPr>
      <dsp:spPr>
        <a:xfrm>
          <a:off x="1271722" y="112909"/>
          <a:ext cx="2455937" cy="245593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81A12-1F8C-4736-B748-4A0230C230A6}">
      <dsp:nvSpPr>
        <dsp:cNvPr id="0" name=""/>
        <dsp:cNvSpPr/>
      </dsp:nvSpPr>
      <dsp:spPr>
        <a:xfrm>
          <a:off x="1250861" y="6593"/>
          <a:ext cx="2455937" cy="245593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EE33B-3469-4C3B-B3DD-F08B97862292}">
      <dsp:nvSpPr>
        <dsp:cNvPr id="0" name=""/>
        <dsp:cNvSpPr/>
      </dsp:nvSpPr>
      <dsp:spPr>
        <a:xfrm>
          <a:off x="1701" y="0"/>
          <a:ext cx="2647487" cy="126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Профилактика основных неинфекционных заболеваний и коррекция факторов риска</a:t>
          </a:r>
          <a:endParaRPr lang="ru-RU" sz="1000" b="1" kern="1200" dirty="0"/>
        </a:p>
      </dsp:txBody>
      <dsp:txXfrm>
        <a:off x="1701" y="504601"/>
        <a:ext cx="2647487" cy="504601"/>
      </dsp:txXfrm>
    </dsp:sp>
    <dsp:sp modelId="{83B1A6BA-26D8-4917-99D9-8C0504BC09E0}">
      <dsp:nvSpPr>
        <dsp:cNvPr id="0" name=""/>
        <dsp:cNvSpPr/>
      </dsp:nvSpPr>
      <dsp:spPr>
        <a:xfrm>
          <a:off x="1128616" y="76454"/>
          <a:ext cx="420080" cy="42008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A78D31-070F-4471-B27B-278902BA8174}">
      <dsp:nvSpPr>
        <dsp:cNvPr id="0" name=""/>
        <dsp:cNvSpPr/>
      </dsp:nvSpPr>
      <dsp:spPr>
        <a:xfrm>
          <a:off x="2759324" y="0"/>
          <a:ext cx="2647487" cy="126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Пропаганда и формирование здорового образа жизни</a:t>
          </a:r>
          <a:endParaRPr lang="ru-RU" sz="1000" b="1" kern="1200" dirty="0"/>
        </a:p>
      </dsp:txBody>
      <dsp:txXfrm>
        <a:off x="2759324" y="504601"/>
        <a:ext cx="2647487" cy="504601"/>
      </dsp:txXfrm>
    </dsp:sp>
    <dsp:sp modelId="{2590BDFD-F6E3-4E59-8CCF-404FDEE9A986}">
      <dsp:nvSpPr>
        <dsp:cNvPr id="0" name=""/>
        <dsp:cNvSpPr/>
      </dsp:nvSpPr>
      <dsp:spPr>
        <a:xfrm>
          <a:off x="3842317" y="75690"/>
          <a:ext cx="420080" cy="42008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4D5899-C0E0-4E1B-B869-A69F15A86432}">
      <dsp:nvSpPr>
        <dsp:cNvPr id="0" name=""/>
        <dsp:cNvSpPr/>
      </dsp:nvSpPr>
      <dsp:spPr>
        <a:xfrm>
          <a:off x="5457220" y="0"/>
          <a:ext cx="2647487" cy="126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Здоровые дети – здоровое общество</a:t>
          </a:r>
          <a:endParaRPr lang="ru-RU" sz="1100" b="1" kern="1200" dirty="0"/>
        </a:p>
      </dsp:txBody>
      <dsp:txXfrm>
        <a:off x="5457220" y="504601"/>
        <a:ext cx="2647487" cy="504601"/>
      </dsp:txXfrm>
    </dsp:sp>
    <dsp:sp modelId="{BFDF4F1A-F760-4122-A099-E235132BB15B}">
      <dsp:nvSpPr>
        <dsp:cNvPr id="0" name=""/>
        <dsp:cNvSpPr/>
      </dsp:nvSpPr>
      <dsp:spPr>
        <a:xfrm>
          <a:off x="6569229" y="75690"/>
          <a:ext cx="420080" cy="42008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585812-7066-40BB-A72A-2E8404294664}">
      <dsp:nvSpPr>
        <dsp:cNvPr id="0" name=""/>
        <dsp:cNvSpPr/>
      </dsp:nvSpPr>
      <dsp:spPr>
        <a:xfrm>
          <a:off x="324188" y="1009203"/>
          <a:ext cx="7456337" cy="189225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0DCE9-F8B3-4557-95B2-2C92D7C8A818}">
      <dsp:nvSpPr>
        <dsp:cNvPr id="0" name=""/>
        <dsp:cNvSpPr/>
      </dsp:nvSpPr>
      <dsp:spPr>
        <a:xfrm>
          <a:off x="700" y="0"/>
          <a:ext cx="1759351" cy="274955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2BAD3-9C36-4103-92BA-9109C0733B2D}">
      <dsp:nvSpPr>
        <dsp:cNvPr id="0" name=""/>
        <dsp:cNvSpPr/>
      </dsp:nvSpPr>
      <dsp:spPr>
        <a:xfrm>
          <a:off x="469860" y="68738"/>
          <a:ext cx="1485674" cy="274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Индивидуальный уровень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77913" y="76791"/>
        <a:ext cx="1469568" cy="258849"/>
      </dsp:txXfrm>
    </dsp:sp>
    <dsp:sp modelId="{DC7B491F-1F85-4B7D-84F3-129E08BE31E3}">
      <dsp:nvSpPr>
        <dsp:cNvPr id="0" name=""/>
        <dsp:cNvSpPr/>
      </dsp:nvSpPr>
      <dsp:spPr>
        <a:xfrm>
          <a:off x="2010270" y="0"/>
          <a:ext cx="1759351" cy="274955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2FFA9-3F6D-4536-811F-007ACBB6FE6A}">
      <dsp:nvSpPr>
        <dsp:cNvPr id="0" name=""/>
        <dsp:cNvSpPr/>
      </dsp:nvSpPr>
      <dsp:spPr>
        <a:xfrm>
          <a:off x="2479431" y="68738"/>
          <a:ext cx="1485674" cy="274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Групповой уровень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487484" y="76791"/>
        <a:ext cx="1469568" cy="258849"/>
      </dsp:txXfrm>
    </dsp:sp>
    <dsp:sp modelId="{C05EA419-4735-47E1-A67A-1B92EDF21E1A}">
      <dsp:nvSpPr>
        <dsp:cNvPr id="0" name=""/>
        <dsp:cNvSpPr/>
      </dsp:nvSpPr>
      <dsp:spPr>
        <a:xfrm>
          <a:off x="4019841" y="0"/>
          <a:ext cx="1759351" cy="274955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8F690-4679-4D87-9095-0B2C0F6012E7}">
      <dsp:nvSpPr>
        <dsp:cNvPr id="0" name=""/>
        <dsp:cNvSpPr/>
      </dsp:nvSpPr>
      <dsp:spPr>
        <a:xfrm>
          <a:off x="4489001" y="68738"/>
          <a:ext cx="1485674" cy="274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Популяционный уровень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497054" y="76791"/>
        <a:ext cx="1469568" cy="258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Уголковый процесс со смещением"/>
  <dgm:desc val="Служит для отображения последовательных этапов задачи, процесса или рабочего процесса, а также для акцентирования внимания на движении или направлении. Лучше всего подходит для размещения минимального количества текста уровня 1 или 2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0.55425</cdr:x>
      <cdr:y>0.83561</cdr:y>
    </cdr:from>
    <cdr:to>
      <cdr:x>0.67997</cdr:x>
      <cdr:y>0.93639</cdr:y>
    </cdr:to>
    <cdr:sp macro="" textlink="">
      <cdr:nvSpPr>
        <cdr:cNvPr id="2" name="Блок-схема: узел 1"/>
        <cdr:cNvSpPr/>
      </cdr:nvSpPr>
      <cdr:spPr>
        <a:xfrm xmlns:a="http://schemas.openxmlformats.org/drawingml/2006/main">
          <a:off x="3491880" y="4985116"/>
          <a:ext cx="792088" cy="601216"/>
        </a:xfrm>
        <a:prstGeom xmlns:a="http://schemas.openxmlformats.org/drawingml/2006/main" prst="flowChartConnector">
          <a:avLst/>
        </a:prstGeom>
        <a:solidFill xmlns:a="http://schemas.openxmlformats.org/drawingml/2006/main">
          <a:srgbClr val="C0504D">
            <a:lumMod val="40000"/>
            <a:lumOff val="60000"/>
          </a:srgbClr>
        </a:solidFill>
        <a:ln xmlns:a="http://schemas.openxmlformats.org/drawingml/2006/main" w="25400" cap="flat" cmpd="sng" algn="ctr">
          <a:solidFill>
            <a:srgbClr val="C0504D">
              <a:lumMod val="40000"/>
              <a:lumOff val="6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ysClr val="windowText" lastClr="000000"/>
              </a:solidFill>
            </a:rPr>
            <a:t>36%</a:t>
          </a:r>
          <a:endParaRPr lang="ru-RU" sz="16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0.07493</cdr:x>
      <cdr:y>0.93639</cdr:y>
    </cdr:from>
    <cdr:to>
      <cdr:x>0.19994</cdr:x>
      <cdr:y>0.97712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29392" y="5586332"/>
          <a:ext cx="1050118" cy="2429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</a:rPr>
            <a:t>2013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0.43194</cdr:x>
      <cdr:y>0.93585</cdr:y>
    </cdr:from>
    <cdr:to>
      <cdr:x>0.55695</cdr:x>
      <cdr:y>0.97658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628369" y="5583115"/>
          <a:ext cx="1050118" cy="2429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</a:rPr>
            <a:t>2014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0.80034</cdr:x>
      <cdr:y>0.94091</cdr:y>
    </cdr:from>
    <cdr:to>
      <cdr:x>0.92535</cdr:x>
      <cdr:y>0.98164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723069" y="5613302"/>
          <a:ext cx="1050118" cy="2429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</a:rPr>
            <a:t>2015</a:t>
          </a:r>
          <a:endParaRPr lang="ru-RU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65F58-4A75-496B-99AE-D58AE6BD580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01368-6A0F-461F-8755-7BEBD3131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8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46" tIns="45425" rIns="90846" bIns="45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46" tIns="45425" rIns="90846" bIns="45425" anchor="b"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FC7ED92-53B9-4384-A5B1-CD68313A02A2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7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2625"/>
            <a:ext cx="6091237" cy="34274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534988" y="8208963"/>
            <a:ext cx="6951663" cy="89249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.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мероприятий по выполнению плана активно использовалась работа волонтеров. В Архангельске создано волонтерское профилактическое движение "ЗдравОтряд". Цель проекта"ЗдравОтряд":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ЗОЖ и профилактика ССЗ среди населения г. Архангельска и Архангельской области посредством активизации молодежного волонтерского профилактического движения. На данный момент проходят обучение еще две группы волонтеров – будущих педагогов и будущих медиков.</a:t>
            </a:r>
          </a:p>
          <a:p>
            <a:pPr>
              <a:spcBef>
                <a:spcPct val="0"/>
              </a:spcBef>
              <a:buFont typeface="DejaVu Sans" pitchFamily="34" charset="0"/>
              <a:buNone/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Обучено волонтерами по профилактике  ССЗ  и ЗОЖ более 2025 человек.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акции пользуются большой популярностью у населения. Секрет успеха акций нашего центра в том, что мы стараемся совместить два компонента: пользу и развлечения. Таким образом, с одной стороны, люди могут узнать о состоянии своего здоровья, получить консультации специалистов, пройдя обследование в «Городке здоровье» – неизменной составляющей всех  акций, с другой стороны – поучаствовать во всевозможных конкурсах, викторинах, спортивных соревнованиях, танцевальных флеш-мобах, направленных на проявление интереса к ведению здорового образа жизни.</a:t>
            </a:r>
            <a:r>
              <a:rPr lang="ru-RU" altLang="en-US" smtClean="0">
                <a:latin typeface="Calibri" panose="020F0502020204030204" pitchFamily="34" charset="0"/>
              </a:rPr>
              <a:t> 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эффективной профилактической работы Архангельской области.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Проект - "Студия хорошего самочувствия". Реализуется с 2013 года государственным бюджетным учреждением здравоохранения Архангельской области «Архангельский центр медицинской профилактики».</a:t>
            </a:r>
          </a:p>
          <a:p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очень востребован! За три года через студию прошло более 300 человек, увеличилось количество площадок проведения занятий в Архангельске.  Студийцы отмечают положительные оздоровительные эффекты – улучшение самочувствия, настроения, снижение массы тела и др. Поступают предложения для организации такой формы работы с населением в районах Архангельской области.  Но есть проблемы – отсутствие помещений и специалистов.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2 Проект - Комплексная профилактическая программа "Здоровые дети-здоровое общество".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Различные формы работы:</a:t>
            </a:r>
            <a:endParaRPr lang="en-US" altLang="ru-RU" smtClean="0"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Беседы, дискуссии, занятия, деловые и спортивные игры, конкурсы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Просмотр и обсуждение фильмов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Классы «Здоровый стиль» (</a:t>
            </a: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«Здоровый стиль»,в котором объеденены активисты классов «Здоровый стиль»: получают знания и навыки, являются организаторами мероприятий, создают материалы по ЗОЖ).</a:t>
            </a:r>
          </a:p>
          <a:p>
            <a:endParaRPr lang="ru-RU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DejaVu Sans" pitchFamily="34" charset="0"/>
              <a:buNone/>
            </a:pPr>
            <a:endParaRPr lang="ru-RU" altLang="en-US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DejaVu Sans" pitchFamily="34" charset="0"/>
              <a:buNone/>
            </a:pPr>
            <a:endParaRPr lang="ru-RU" altLang="en-US" smtClean="0">
              <a:latin typeface="Calibri" panose="020F0502020204030204" pitchFamily="34" charset="0"/>
              <a:sym typeface="Arial" panose="020B0604020202020204" pitchFamily="34" charset="0"/>
            </a:endParaRPr>
          </a:p>
          <a:p>
            <a:endParaRPr lang="ru-RU" altLang="en-US" smtClean="0">
              <a:latin typeface="Calibri" panose="020F0502020204030204" pitchFamily="34" charset="0"/>
              <a:sym typeface="Arial" panose="020B0604020202020204" pitchFamily="34" charset="0"/>
            </a:endParaRPr>
          </a:p>
          <a:p>
            <a:endParaRPr lang="ru-RU" altLang="en-US" smtClean="0">
              <a:latin typeface="Calibri" panose="020F0502020204030204" pitchFamily="34" charset="0"/>
            </a:endParaRPr>
          </a:p>
          <a:p>
            <a:endParaRPr lang="ru-RU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8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F87E-6036-463A-914C-E4D183590A1A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3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F87E-6036-463A-914C-E4D183590A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1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C474A86-625A-4D99-AA23-CB3052B1ECC3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22</a:t>
            </a:fld>
            <a:endParaRPr lang="ru-RU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6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4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2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0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7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5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6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28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49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6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9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81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BE13D-4352-4CFF-8A11-A9109B3AAB6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33CA8-1A45-4891-9408-523484DF1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1.emf"/><Relationship Id="rId4" Type="http://schemas.openxmlformats.org/officeDocument/2006/relationships/image" Target="../media/image35.jpeg"/><Relationship Id="rId9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0.wmf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0.emf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8.png"/><Relationship Id="rId5" Type="http://schemas.openxmlformats.org/officeDocument/2006/relationships/diagramData" Target="../diagrams/data1.xml"/><Relationship Id="rId15" Type="http://schemas.openxmlformats.org/officeDocument/2006/relationships/image" Target="../media/image1.emf"/><Relationship Id="rId10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microsoft.com/office/2007/relationships/diagramDrawing" Target="../diagrams/drawing1.xml"/><Relationship Id="rId1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slideLayout" Target="../slideLayouts/slideLayout6.xml"/><Relationship Id="rId16" Type="http://schemas.openxmlformats.org/officeDocument/2006/relationships/diagramQuickStyle" Target="../diagrams/quickStyle4.xml"/><Relationship Id="rId20" Type="http://schemas.openxmlformats.org/officeDocument/2006/relationships/image" Target="../media/image1.emf"/><Relationship Id="rId1" Type="http://schemas.openxmlformats.org/officeDocument/2006/relationships/vmlDrawing" Target="../drawings/vmlDrawing21.v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oleObject" Target="../embeddings/oleObject21.bin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1.emf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zdorovie29.ru/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Организация работы по профилактике неинфекционных заболеваний и формированию здорового образа жизни в Архангельской области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6394" y="4004841"/>
            <a:ext cx="7579489" cy="188860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Главный внештатный специалист по медицинской профилактике министерства здравоохранения Архангельской области,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директор ГБУЗ АО «Архангельский центр медицинской профилактики»,</a:t>
            </a:r>
          </a:p>
          <a:p>
            <a:r>
              <a:rPr lang="ru-RU" dirty="0" smtClean="0"/>
              <a:t>Председатель правления АРОО «Союз медицинских профессионалов»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Пышнограева</a:t>
            </a:r>
            <a:r>
              <a:rPr lang="ru-RU" dirty="0" smtClean="0">
                <a:solidFill>
                  <a:schemeClr val="tx1"/>
                </a:solidFill>
              </a:rPr>
              <a:t> Надежда Сергеевна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69370" y="6053559"/>
            <a:ext cx="289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30 марта 2016 год</a:t>
            </a:r>
          </a:p>
          <a:p>
            <a:pPr algn="ctr"/>
            <a:r>
              <a:rPr lang="ru-RU" b="1" dirty="0" smtClean="0"/>
              <a:t>г. Архангельск</a:t>
            </a:r>
            <a:endParaRPr lang="ru-RU" b="1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7" y="188641"/>
            <a:ext cx="2148768" cy="6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582" y="1158467"/>
            <a:ext cx="7326775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Волонтерское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движение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ЗдравОтряд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\\Server\ацмп\ФОТОГРАФИИ\2 - фото 2015\Конференция 17.11.15\IMG_12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24908" r="18072"/>
          <a:stretch/>
        </p:blipFill>
        <p:spPr bwMode="auto">
          <a:xfrm>
            <a:off x="0" y="2601996"/>
            <a:ext cx="2534119" cy="17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963119" y="2379929"/>
          <a:ext cx="6022436" cy="414819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487021"/>
                <a:gridCol w="1115266"/>
                <a:gridCol w="743511"/>
                <a:gridCol w="1635723"/>
                <a:gridCol w="1040915"/>
              </a:tblGrid>
              <a:tr h="937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Название отряда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занятий для обучения волонтеров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Обучено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занятий, акций проведенных волонтерами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Охват населения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4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ЗдравОтряд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-1»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 студенты СГМУ, АМК)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8(апрель)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(МО «Пинежский», МО «Коношский», МО «Вельский»)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1688 человек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80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ЗдравОтряд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-2»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(студенты колледжа СГМУ)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 (сентябрь – ноябрь)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(г. Архангельск)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935 человек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64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ЗдравОтряд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-3»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(студенты СГМУ)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 (вводное – ноябрь)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«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ЗдравОтряд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– 4 педагоги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(студенты САФУ)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 (ноябрь – декабрь)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Апрель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2016 – приступят к работе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7" name="Picture 3" descr="\\Server\ацмп\ФОТОГРАФИИ\2 - фото 2015\волонтеры\IMG_91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r="2344" b="7442"/>
          <a:stretch/>
        </p:blipFill>
        <p:spPr bwMode="auto">
          <a:xfrm>
            <a:off x="0" y="4662290"/>
            <a:ext cx="2741323" cy="17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\ацмп\ФОТОГРАФИИ\2 - фото 2015\волонтеры\IMG_93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r="6291" b="4399"/>
          <a:stretch/>
        </p:blipFill>
        <p:spPr bwMode="auto">
          <a:xfrm>
            <a:off x="9311476" y="2632977"/>
            <a:ext cx="2880524" cy="20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erver\ацмп\Наталья Николаевна Кокорина\ВОЛОНТЕРЫ\фотографии проекта\волонтеры обучение\IMG_91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14039" r="8847" b="5673"/>
          <a:stretch/>
        </p:blipFill>
        <p:spPr bwMode="auto">
          <a:xfrm>
            <a:off x="9324692" y="837641"/>
            <a:ext cx="2867308" cy="177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Server\ацмп\Наталья Николаевна Кокорина\ВОЛОНТЕРЫ\фотографии проекта\logoZdravOtrja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572"/>
            <a:ext cx="1635889" cy="160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ДОКУМЕНТЫ\Desktop\IMG_87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594" y="4720612"/>
            <a:ext cx="2917406" cy="19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orelDRAW" r:id="rId9" imgW="5110560" imgH="4924440" progId="">
                  <p:embed/>
                </p:oleObj>
              </mc:Choice>
              <mc:Fallback>
                <p:oleObj name="CorelDRAW" r:id="rId9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37744" y="0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62024" y="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538843" y="0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764024"/>
            <a:ext cx="7028688" cy="6093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Государственный научно-исследовательский центр профилактической медицины , </a:t>
            </a:r>
          </a:p>
          <a:p>
            <a:pPr lvl="0"/>
            <a:r>
              <a:rPr lang="ru-RU" sz="1500" b="1" dirty="0" smtClean="0"/>
              <a:t>      г. Москва;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НИИ пульмонологии ФМБА России, г. Москва; 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ГБОУ </a:t>
            </a:r>
            <a:r>
              <a:rPr lang="ru-RU" sz="1500" b="1" dirty="0"/>
              <a:t>ВПО Первый МГМУ имени И.М. Сеченова, Научно-практический центр по пропаганде, поддержке и поощрению грудного вскармливания Минздрава </a:t>
            </a:r>
            <a:r>
              <a:rPr lang="ru-RU" sz="1500" b="1" dirty="0" smtClean="0"/>
              <a:t>России, г.  </a:t>
            </a:r>
            <a:r>
              <a:rPr lang="ru-RU" sz="1500" b="1" dirty="0"/>
              <a:t>Москва, </a:t>
            </a:r>
            <a:endParaRPr lang="ru-RU" sz="1500" b="1" dirty="0" smtClean="0"/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Вологодский центр медицинской профилактики;</a:t>
            </a:r>
            <a:endParaRPr lang="ru-RU" sz="1500" dirty="0"/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Министерство </a:t>
            </a:r>
            <a:r>
              <a:rPr lang="ru-RU" sz="1500" b="1" dirty="0"/>
              <a:t>образования и науки Архангельской области;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Министерство труда, занятости и социального развития;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Министерство по делам молодежи и </a:t>
            </a:r>
            <a:r>
              <a:rPr lang="ru-RU" sz="1500" b="1" dirty="0" smtClean="0"/>
              <a:t>спорту;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Министерство культуры;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Мэрия г. Архангельска;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Администрации муниципальных образований г. Архангельска и Архангельской области;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Общественный экспертный совет при Архангельском областном Собрании депутатов по противодействию распространения курения табака;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Медицинские </a:t>
            </a:r>
            <a:r>
              <a:rPr lang="ru-RU" sz="1500" b="1" dirty="0"/>
              <a:t>организации Архангельской </a:t>
            </a:r>
            <a:r>
              <a:rPr lang="ru-RU" sz="1500" b="1" dirty="0" smtClean="0"/>
              <a:t>области;</a:t>
            </a:r>
            <a:endParaRPr lang="ru-RU" sz="1500" b="1" dirty="0"/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Управлением  </a:t>
            </a:r>
            <a:r>
              <a:rPr lang="ru-RU" sz="1500" b="1" dirty="0"/>
              <a:t>Федеральной службы РФ по контролю за оборотом наркотиков;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Областная </a:t>
            </a:r>
            <a:r>
              <a:rPr lang="ru-RU" sz="1500" b="1" dirty="0"/>
              <a:t>комиссия по делам несовершеннолетних и защите их прав г. Архангельска</a:t>
            </a:r>
            <a:r>
              <a:rPr lang="ru-RU" sz="1500" b="1" dirty="0" smtClean="0"/>
              <a:t>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Территориальный орган Федеральной службы государственной статистики по Архангельской </a:t>
            </a:r>
            <a:r>
              <a:rPr lang="ru-RU" sz="1500" b="1" dirty="0" smtClean="0"/>
              <a:t>области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ГБОУ ВПО «Северный государственный медицинский университет</a:t>
            </a:r>
            <a:r>
              <a:rPr lang="ru-RU" sz="1500" b="1" dirty="0" smtClean="0"/>
              <a:t>»;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ГАПОУ </a:t>
            </a:r>
            <a:r>
              <a:rPr lang="ru-RU" sz="1500" b="1" dirty="0"/>
              <a:t>АО «Архангельский медицинский колледж</a:t>
            </a:r>
            <a:r>
              <a:rPr lang="ru-RU" sz="1500" b="1" dirty="0" smtClean="0"/>
              <a:t>»;</a:t>
            </a:r>
            <a:endParaRPr lang="ru-RU" sz="15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852160" y="764024"/>
            <a:ext cx="6339840" cy="6093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500" dirty="0" smtClean="0"/>
              <a:t>-     </a:t>
            </a:r>
            <a:r>
              <a:rPr lang="ru-RU" sz="1500" b="1" dirty="0" smtClean="0"/>
              <a:t>ГАУ </a:t>
            </a:r>
            <a:r>
              <a:rPr lang="ru-RU" sz="1500" b="1" dirty="0"/>
              <a:t>АО «Молодежный центр» </a:t>
            </a:r>
            <a:r>
              <a:rPr lang="ru-RU" sz="1500" b="1" dirty="0" smtClean="0"/>
              <a:t>;</a:t>
            </a:r>
            <a:endParaRPr lang="ru-RU" sz="1500" dirty="0"/>
          </a:p>
          <a:p>
            <a:pPr marL="285750" lvl="0" indent="-285750">
              <a:buFontTx/>
              <a:buChar char="-"/>
            </a:pPr>
            <a:r>
              <a:rPr lang="ru-RU" sz="1500" b="1" dirty="0" smtClean="0"/>
              <a:t>ГБОУ АО «Центр </a:t>
            </a:r>
            <a:r>
              <a:rPr lang="ru-RU" sz="1500" b="1" dirty="0"/>
              <a:t>«Надежда</a:t>
            </a:r>
            <a:r>
              <a:rPr lang="ru-RU" sz="1500" b="1" dirty="0" smtClean="0"/>
              <a:t>»;</a:t>
            </a:r>
          </a:p>
          <a:p>
            <a:pPr marL="285750" indent="-285750">
              <a:buFontTx/>
              <a:buChar char="-"/>
            </a:pPr>
            <a:r>
              <a:rPr lang="ru-RU" sz="1500" b="1" dirty="0"/>
              <a:t>ИПП «Правда Севера</a:t>
            </a:r>
            <a:r>
              <a:rPr lang="ru-RU" sz="1500" b="1" dirty="0" smtClean="0"/>
              <a:t>»;</a:t>
            </a:r>
          </a:p>
          <a:p>
            <a:pPr marL="285750" indent="-285750">
              <a:buFontTx/>
              <a:buChar char="-"/>
            </a:pPr>
            <a:r>
              <a:rPr lang="ru-RU" sz="1500" b="1" dirty="0"/>
              <a:t>Архангельская </a:t>
            </a:r>
            <a:r>
              <a:rPr lang="ru-RU" sz="1500" b="1" dirty="0" smtClean="0"/>
              <a:t>и Холмогорская Епархия</a:t>
            </a:r>
            <a:r>
              <a:rPr lang="ru-RU" sz="1500" b="1" dirty="0"/>
              <a:t>;</a:t>
            </a:r>
          </a:p>
          <a:p>
            <a:pPr lvl="0"/>
            <a:r>
              <a:rPr lang="ru-RU" sz="1500" b="1" dirty="0" smtClean="0"/>
              <a:t>- </a:t>
            </a:r>
            <a:r>
              <a:rPr lang="ru-RU" sz="1500" b="1" dirty="0"/>
              <a:t>Общественные организации: АРОО «Союз медицинских профессионалов», </a:t>
            </a:r>
            <a:r>
              <a:rPr lang="ru-RU" sz="1500" b="1" dirty="0" smtClean="0"/>
              <a:t>АРО </a:t>
            </a:r>
            <a:r>
              <a:rPr lang="ru-RU" sz="1500" b="1" dirty="0"/>
              <a:t>«Красный </a:t>
            </a:r>
            <a:r>
              <a:rPr lang="ru-RU" sz="1500" b="1" dirty="0" smtClean="0"/>
              <a:t>крест», общественно-государственное движение «Попечительство </a:t>
            </a:r>
            <a:r>
              <a:rPr lang="ru-RU" sz="1500" b="1" dirty="0"/>
              <a:t>о народной </a:t>
            </a:r>
            <a:r>
              <a:rPr lang="ru-RU" sz="1500" b="1" dirty="0" smtClean="0"/>
              <a:t>трезвости», </a:t>
            </a:r>
            <a:r>
              <a:rPr lang="ru-RU" sz="1500" b="1" dirty="0"/>
              <a:t>Архангельский Центр социальных технологий «Гарант</a:t>
            </a:r>
            <a:r>
              <a:rPr lang="ru-RU" sz="1500" b="1" dirty="0" smtClean="0"/>
              <a:t>»; Региональный общественный благотворительный фонд «Поморье </a:t>
            </a:r>
            <a:r>
              <a:rPr lang="ru-RU" sz="1500" b="1" dirty="0"/>
              <a:t>без наркотиков</a:t>
            </a:r>
            <a:r>
              <a:rPr lang="ru-RU" sz="1500" b="1" dirty="0" smtClean="0"/>
              <a:t>», </a:t>
            </a:r>
            <a:r>
              <a:rPr lang="ru-RU" sz="1500" b="1" dirty="0"/>
              <a:t>О</a:t>
            </a:r>
            <a:r>
              <a:rPr lang="ru-RU" sz="1500" b="1" dirty="0" smtClean="0"/>
              <a:t>бщественное движение «Совет отцов Архангельской области</a:t>
            </a:r>
            <a:r>
              <a:rPr lang="ru-RU" sz="1500" b="1" dirty="0"/>
              <a:t>»; </a:t>
            </a:r>
            <a:r>
              <a:rPr lang="ru-RU" sz="1500" b="1" dirty="0" smtClean="0"/>
              <a:t>РОО </a:t>
            </a:r>
            <a:r>
              <a:rPr lang="ru-RU" sz="1500" b="1" dirty="0"/>
              <a:t>«Совет женщин Архангельской области».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Областная научная библиотека имени  Н. А. Добролюбова;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Муниципальные учреждения культуры: </a:t>
            </a:r>
            <a:r>
              <a:rPr lang="ru-RU" sz="1500" b="1" dirty="0"/>
              <a:t>«Централизованная библиотечная система</a:t>
            </a:r>
            <a:r>
              <a:rPr lang="ru-RU" sz="1500" b="1" dirty="0" smtClean="0"/>
              <a:t>», </a:t>
            </a:r>
            <a:r>
              <a:rPr lang="ru-RU" sz="1500" b="1" dirty="0"/>
              <a:t>«</a:t>
            </a:r>
            <a:r>
              <a:rPr lang="ru-RU" sz="1500" b="1" dirty="0" smtClean="0"/>
              <a:t>Архангельский городской культурный центр», «</a:t>
            </a:r>
            <a:r>
              <a:rPr lang="ru-RU" sz="1500" b="1" dirty="0" err="1" smtClean="0"/>
              <a:t>Соломбала</a:t>
            </a:r>
            <a:r>
              <a:rPr lang="ru-RU" sz="1500" b="1" dirty="0" smtClean="0"/>
              <a:t>-АРТ»,  «Объединение культуры Приморского района»  и др.;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Архангельский центр социального обслуживания населения;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Центр развития массового спорта;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Служба спасения имени И. А. </a:t>
            </a:r>
            <a:r>
              <a:rPr lang="ru-RU" sz="1500" b="1" dirty="0" err="1" smtClean="0"/>
              <a:t>Поливаного</a:t>
            </a:r>
            <a:r>
              <a:rPr lang="ru-RU" sz="1500" b="1" dirty="0" smtClean="0"/>
              <a:t>;</a:t>
            </a:r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Телерадиокомпании: </a:t>
            </a:r>
            <a:r>
              <a:rPr lang="ru-RU" sz="1500" b="1" dirty="0"/>
              <a:t>Архангельское телевидение, </a:t>
            </a:r>
            <a:r>
              <a:rPr lang="ru-RU" sz="1500" b="1" dirty="0" err="1"/>
              <a:t>Котласское</a:t>
            </a:r>
            <a:r>
              <a:rPr lang="ru-RU" sz="1500" b="1" dirty="0"/>
              <a:t> телевидение, Северодвинское телевидение, </a:t>
            </a:r>
            <a:r>
              <a:rPr lang="ru-RU" sz="1500" b="1" dirty="0" smtClean="0"/>
              <a:t>«</a:t>
            </a:r>
            <a:r>
              <a:rPr lang="ru-RU" sz="1500" b="1" dirty="0" err="1" smtClean="0"/>
              <a:t>НордТВ</a:t>
            </a:r>
            <a:r>
              <a:rPr lang="ru-RU" sz="1500" b="1" dirty="0" smtClean="0"/>
              <a:t>», «Поморье»;</a:t>
            </a:r>
            <a:endParaRPr lang="ru-RU" sz="1500" b="1" dirty="0"/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Г</a:t>
            </a:r>
            <a:r>
              <a:rPr lang="ru-RU" sz="1500" b="1" dirty="0" smtClean="0"/>
              <a:t>ородские и областные газеты и интернет-издания:  «Архангельск», «Аргументы и факты в Архангельске», «Двина-</a:t>
            </a:r>
            <a:r>
              <a:rPr lang="ru-RU" sz="1500" b="1" dirty="0" err="1" smtClean="0"/>
              <a:t>Информ</a:t>
            </a:r>
            <a:r>
              <a:rPr lang="ru-RU" sz="1500" b="1" dirty="0" smtClean="0"/>
              <a:t>», «</a:t>
            </a:r>
            <a:r>
              <a:rPr lang="ru-RU" sz="1500" b="1" dirty="0" err="1" smtClean="0"/>
              <a:t>Регнум</a:t>
            </a:r>
            <a:r>
              <a:rPr lang="ru-RU" sz="1500" b="1" dirty="0" smtClean="0"/>
              <a:t>», «МК в Архангельске», «Заря», «</a:t>
            </a:r>
            <a:r>
              <a:rPr lang="ru-RU" sz="1500" b="1" dirty="0" err="1" smtClean="0"/>
              <a:t>Двиноважье</a:t>
            </a:r>
            <a:r>
              <a:rPr lang="ru-RU" sz="1500" b="1" dirty="0" smtClean="0"/>
              <a:t>», «Знамя» и т. д.;</a:t>
            </a:r>
          </a:p>
          <a:p>
            <a:pPr marL="285750" indent="-285750">
              <a:buFont typeface="Calibri" panose="020F0502020204030204" pitchFamily="34" charset="0"/>
              <a:buChar char="⁻"/>
            </a:pPr>
            <a:r>
              <a:rPr lang="ru-RU" sz="1500" b="1" dirty="0"/>
              <a:t>Региональное отделение партии «Единая Россия</a:t>
            </a:r>
            <a:r>
              <a:rPr lang="ru-RU" sz="1500" b="1" dirty="0" smtClean="0"/>
              <a:t>»;</a:t>
            </a:r>
            <a:endParaRPr lang="ru-RU" sz="1500" b="1" dirty="0"/>
          </a:p>
          <a:p>
            <a:pPr marL="285750" lvl="0" indent="-285750">
              <a:buFont typeface="Calibri" panose="020F0502020204030204" pitchFamily="34" charset="0"/>
              <a:buChar char="⁻"/>
            </a:pPr>
            <a:r>
              <a:rPr lang="ru-RU" sz="1500" b="1" dirty="0" smtClean="0"/>
              <a:t>ЗАО «Теле-2 Архангельск».</a:t>
            </a:r>
            <a:endParaRPr lang="ru-RU" sz="1500" b="1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56083"/>
              </p:ext>
            </p:extLst>
          </p:nvPr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3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здорового образа жизни 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92608" y="1825624"/>
            <a:ext cx="7918704" cy="46666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7744" y="919079"/>
            <a:ext cx="9125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(Министерства, администрации регионов , городов, муниципалитеты, работодатели, общественные организации)</a:t>
            </a:r>
          </a:p>
        </p:txBody>
      </p:sp>
      <p:pic>
        <p:nvPicPr>
          <p:cNvPr id="18" name="Picture 7" descr="Рисунок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99" y="3769977"/>
            <a:ext cx="3791301" cy="33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6033" y="1513259"/>
            <a:ext cx="914257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/>
              <a:t>Борьба с курением и злоупотреблением алкоголя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7744" y="1863294"/>
            <a:ext cx="911213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/>
              <a:t>Доступность здоровой пищи (магазины, детские сады, школы, трудовые </a:t>
            </a:r>
            <a:r>
              <a:rPr lang="ru-RU" sz="1600" dirty="0" smtClean="0"/>
              <a:t>коллективы)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49900" y="2160014"/>
            <a:ext cx="911355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/>
              <a:t>Условия для физической активности (парки, велосипедные дорожки, ФОК, стадионы, </a:t>
            </a:r>
            <a:r>
              <a:rPr lang="ru-RU" sz="1600" dirty="0" smtClean="0"/>
              <a:t>бассейны)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9900" y="2516856"/>
            <a:ext cx="914257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/>
              <a:t>Жилищно-бытовые условия (градостроительная политика, своевременный ремонт)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4319" y="2855410"/>
            <a:ext cx="914257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/>
              <a:t>Благоприятная экология (воздух, вода, почва, чистые города)</a:t>
            </a:r>
          </a:p>
        </p:txBody>
      </p:sp>
    </p:spTree>
    <p:extLst>
      <p:ext uri="{BB962C8B-B14F-4D97-AF65-F5344CB8AC3E}">
        <p14:creationId xmlns:p14="http://schemas.microsoft.com/office/powerpoint/2010/main" val="36353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931666"/>
              </p:ext>
            </p:extLst>
          </p:nvPr>
        </p:nvGraphicFramePr>
        <p:xfrm>
          <a:off x="335358" y="1146337"/>
          <a:ext cx="7882666" cy="198564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10536"/>
                <a:gridCol w="2465407"/>
                <a:gridCol w="2384385"/>
                <a:gridCol w="2222338"/>
              </a:tblGrid>
              <a:tr h="42897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Школа АГ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Школа СД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Школа БА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1889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44 Школы - 11 061 чел.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34 Школы - 9 398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25 Школ - 4 301 чел.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1889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43 Школы - 11 231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34 Школы - 9 998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23 Школ - 4 110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1889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39 Школ - 13 295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32 Школы – 11 307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21 Школа – 4 506 чел.</a:t>
                      </a:r>
                    </a:p>
                  </a:txBody>
                  <a:tcPr marL="86379" marR="86379" marT="32392" marB="32392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243403" y="775504"/>
            <a:ext cx="5568619" cy="4320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Обучено в школах здоровья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93540" y="3541853"/>
            <a:ext cx="7778187" cy="2112380"/>
          </a:xfrm>
          <a:prstGeom prst="rect">
            <a:avLst/>
          </a:prstGeom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marR="0" lvl="0" indent="27305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tabLst>
                <a:tab pos="4445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2015 г. в Архангельской области функционировали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центров здоровья:</a:t>
            </a:r>
          </a:p>
          <a:p>
            <a:pPr marL="174625" marR="0" lvl="0" indent="-174625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г. Архангельске 4 Центра здоровья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2 для взрослых, 1 для детей и 1 семейный;</a:t>
            </a:r>
          </a:p>
          <a:p>
            <a:pPr marL="174625" marR="0" lvl="0" indent="-174625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г. Северодвинске 2 Центра здоровья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1 для взрослых и 1 для детей;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74625" marR="0" lvl="0" indent="-174625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г. Котласе, г. Вельск, г.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Няндома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с. Карпогоры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по 1 Центру здоровья для взрослых.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C:\Users\User\Desktop\конкурс презентаций\ФОТО отобранные\центры здоровья\2 г.б\Рисунок3.jpg"/>
          <p:cNvPicPr>
            <a:picLocks noChangeAspect="1" noChangeArrowheads="1"/>
          </p:cNvPicPr>
          <p:nvPr/>
        </p:nvPicPr>
        <p:blipFill>
          <a:blip r:embed="rId3" cstate="print"/>
          <a:srcRect t="7566" r="6019" b="15504"/>
          <a:stretch>
            <a:fillRect/>
          </a:stretch>
        </p:blipFill>
        <p:spPr bwMode="auto">
          <a:xfrm>
            <a:off x="8441664" y="1203767"/>
            <a:ext cx="3750336" cy="2372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\\Server\ацмп\конкурс презентаций ГНИЦ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04" y="4072435"/>
            <a:ext cx="3710696" cy="27855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9840" y="6011477"/>
            <a:ext cx="780133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prstClr val="black"/>
                </a:solidFill>
              </a:rPr>
              <a:t>За 2015 г. в Центры здоровья Архангельской области</a:t>
            </a:r>
            <a:br>
              <a:rPr lang="ru-RU" altLang="ru-RU" dirty="0" smtClean="0">
                <a:solidFill>
                  <a:prstClr val="black"/>
                </a:solidFill>
              </a:rPr>
            </a:br>
            <a:r>
              <a:rPr lang="ru-RU" altLang="ru-RU" dirty="0" smtClean="0">
                <a:solidFill>
                  <a:prstClr val="black"/>
                </a:solidFill>
              </a:rPr>
              <a:t>обратились – </a:t>
            </a:r>
            <a:r>
              <a:rPr lang="ru-RU" altLang="ru-RU" b="1" dirty="0" smtClean="0">
                <a:solidFill>
                  <a:prstClr val="black"/>
                </a:solidFill>
              </a:rPr>
              <a:t>19 591 </a:t>
            </a:r>
            <a:r>
              <a:rPr lang="ru-RU" altLang="ru-RU" dirty="0" smtClean="0">
                <a:solidFill>
                  <a:prstClr val="black"/>
                </a:solidFill>
              </a:rPr>
              <a:t>чел., из них детей и подростков – </a:t>
            </a:r>
            <a:r>
              <a:rPr lang="ru-RU" altLang="ru-RU" b="1" dirty="0" smtClean="0">
                <a:solidFill>
                  <a:prstClr val="black"/>
                </a:solidFill>
              </a:rPr>
              <a:t>5 037</a:t>
            </a:r>
            <a:r>
              <a:rPr lang="ru-RU" altLang="ru-RU" dirty="0" smtClean="0">
                <a:solidFill>
                  <a:prstClr val="black"/>
                </a:solidFill>
              </a:rPr>
              <a:t> чел.</a:t>
            </a:r>
            <a:endParaRPr lang="ru-RU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CorelDRAW" r:id="rId6" imgW="5110560" imgH="4924440" progId="">
                  <p:embed/>
                </p:oleObj>
              </mc:Choice>
              <mc:Fallback>
                <p:oleObj name="CorelDRAW" r:id="rId6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5195" y="0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высокого риска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13184" y="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Диспансеризация, профилактические осмотры, центры здоровья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507129" y="0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361589"/>
              </p:ext>
            </p:extLst>
          </p:nvPr>
        </p:nvGraphicFramePr>
        <p:xfrm>
          <a:off x="185195" y="815049"/>
          <a:ext cx="7834578" cy="5965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874603"/>
              </p:ext>
            </p:extLst>
          </p:nvPr>
        </p:nvGraphicFramePr>
        <p:xfrm>
          <a:off x="8016213" y="1412776"/>
          <a:ext cx="417843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707404"/>
              </p:ext>
            </p:extLst>
          </p:nvPr>
        </p:nvGraphicFramePr>
        <p:xfrm>
          <a:off x="492657" y="1508045"/>
          <a:ext cx="9457728" cy="4890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Блок-схема: узел 8"/>
          <p:cNvSpPr/>
          <p:nvPr/>
        </p:nvSpPr>
        <p:spPr>
          <a:xfrm>
            <a:off x="1679510" y="5877272"/>
            <a:ext cx="1056117" cy="601216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23%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536160" y="5877272"/>
            <a:ext cx="1056117" cy="601216"/>
          </a:xfrm>
          <a:prstGeom prst="flowChartConnector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40000"/>
                <a:lumOff val="6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25%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88288" y="4797152"/>
            <a:ext cx="30723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Всего осмотрено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491 720 чел.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ru-RU" b="1" dirty="0" smtClean="0">
                <a:solidFill>
                  <a:schemeClr val="tx1"/>
                </a:solidFill>
              </a:rPr>
              <a:t>54%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высокого риска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13183" y="196769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Диспансеризация, профилактические осмотры, центры здоровья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CorelDRAW" r:id="rId7" imgW="5110560" imgH="4924440" progId="">
                  <p:embed/>
                </p:oleObj>
              </mc:Choice>
              <mc:Fallback>
                <p:oleObj name="CorelDRAW" r:id="rId7" imgW="5110560" imgH="492444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473815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2018376"/>
              </p:ext>
            </p:extLst>
          </p:nvPr>
        </p:nvGraphicFramePr>
        <p:xfrm>
          <a:off x="0" y="1052736"/>
          <a:ext cx="11952651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486136"/>
            <a:ext cx="10972800" cy="9175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/>
              <a:t>Выявленные факторы риска в 2015 году</a:t>
            </a:r>
            <a:endParaRPr lang="ru-RU" sz="2800" b="1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CorelDRAW" r:id="rId4" imgW="5110560" imgH="4924440" progId="">
                  <p:embed/>
                </p:oleObj>
              </mc:Choice>
              <mc:Fallback>
                <p:oleObj name="CorelDRAW" r:id="rId4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высокого риска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16413" y="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Диспансеризация, профилактические осмотры, центры здоровья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298785" y="0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5215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39969" y="139781"/>
            <a:ext cx="5664629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b="1" dirty="0"/>
              <a:t>Сведения о выявленных </a:t>
            </a:r>
            <a:r>
              <a:rPr lang="ru-RU" sz="2000" b="1" dirty="0" smtClean="0"/>
              <a:t>заболеваниях(случаев</a:t>
            </a:r>
            <a:r>
              <a:rPr lang="ru-RU" sz="2000" b="1" dirty="0"/>
              <a:t>)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8" y="763929"/>
            <a:ext cx="10370917" cy="532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CorelDRAW" r:id="rId4" imgW="5110560" imgH="4924440" progId="">
                  <p:embed/>
                </p:oleObj>
              </mc:Choice>
              <mc:Fallback>
                <p:oleObj name="CorelDRAW" r:id="rId4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90782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08476" y="153916"/>
            <a:ext cx="5664629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b="1" dirty="0"/>
              <a:t>Сведения о выявленных </a:t>
            </a:r>
            <a:r>
              <a:rPr lang="ru-RU" sz="2000" b="1" dirty="0" smtClean="0"/>
              <a:t>заболеваниях(случаев</a:t>
            </a:r>
            <a:r>
              <a:rPr lang="ru-RU" sz="2000" b="1" dirty="0"/>
              <a:t>)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2" y="776278"/>
            <a:ext cx="10520804" cy="98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5" y="1782282"/>
            <a:ext cx="10474505" cy="36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CorelDRAW" r:id="rId5" imgW="5110560" imgH="4924440" progId="">
                  <p:embed/>
                </p:oleObj>
              </mc:Choice>
              <mc:Fallback>
                <p:oleObj name="CorelDRAW" r:id="rId5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125759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9481" y="1700808"/>
            <a:ext cx="6632916" cy="977130"/>
          </a:xfrm>
          <a:prstGeom prst="rect">
            <a:avLst/>
          </a:prstGeom>
          <a:solidFill>
            <a:srgbClr val="A8D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Приказ Минздрава России №1344н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(Порядок диспансерного наблюдения)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92" y="3976035"/>
            <a:ext cx="11705807" cy="1728192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На каждом участке должно находиться под диспансерным наблюдением</a:t>
            </a:r>
          </a:p>
          <a:p>
            <a:r>
              <a:rPr lang="ru-RU" b="1" dirty="0"/>
              <a:t>не менее 800 человек:</a:t>
            </a:r>
          </a:p>
          <a:p>
            <a:r>
              <a:rPr lang="ru-RU" dirty="0"/>
              <a:t>• </a:t>
            </a:r>
            <a:r>
              <a:rPr lang="ru-RU" b="1" dirty="0"/>
              <a:t>предупреждение обострений</a:t>
            </a:r>
          </a:p>
          <a:p>
            <a:r>
              <a:rPr lang="ru-RU" dirty="0"/>
              <a:t>• </a:t>
            </a:r>
            <a:r>
              <a:rPr lang="ru-RU" b="1" dirty="0"/>
              <a:t>снижение числа обращений, вызовов скорой помощи и госпитализаций</a:t>
            </a:r>
          </a:p>
          <a:p>
            <a:r>
              <a:rPr lang="ru-RU" dirty="0"/>
              <a:t>• </a:t>
            </a:r>
            <a:r>
              <a:rPr lang="ru-RU" b="1" dirty="0"/>
              <a:t>повышение качества жизни</a:t>
            </a:r>
          </a:p>
          <a:p>
            <a:r>
              <a:rPr lang="ru-RU" dirty="0"/>
              <a:t>• </a:t>
            </a:r>
            <a:r>
              <a:rPr lang="ru-RU" b="1" dirty="0">
                <a:solidFill>
                  <a:srgbClr val="C00000"/>
                </a:solidFill>
              </a:rPr>
              <a:t>снижение числа предотвратимых смертей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3712" y="3398018"/>
            <a:ext cx="5280587" cy="576064"/>
          </a:xfrm>
          <a:prstGeom prst="rect">
            <a:avLst/>
          </a:prstGeom>
          <a:solidFill>
            <a:srgbClr val="A8D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Методические рекомендации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0149" y="2677938"/>
            <a:ext cx="4464496" cy="720080"/>
          </a:xfrm>
          <a:prstGeom prst="rect">
            <a:avLst/>
          </a:prstGeom>
          <a:solidFill>
            <a:srgbClr val="A8D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Стандарты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92" y="2677938"/>
            <a:ext cx="4649023" cy="720080"/>
          </a:xfrm>
          <a:prstGeom prst="rect">
            <a:avLst/>
          </a:prstGeom>
          <a:solidFill>
            <a:srgbClr val="A8D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Клинические рекомендации,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Клинические протоколы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3499" y="5744118"/>
            <a:ext cx="9409045" cy="822519"/>
          </a:xfrm>
          <a:prstGeom prst="rect">
            <a:avLst/>
          </a:prstGeom>
          <a:solidFill>
            <a:srgbClr val="E5F64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Снизить смертность в стране можно только,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снизив предотвратимую смертность на каждом терапевтическом участке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вторичной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Диспансерное наблюдение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418" y="2173957"/>
            <a:ext cx="3360373" cy="1152128"/>
          </a:xfrm>
          <a:prstGeom prst="rect">
            <a:avLst/>
          </a:prstGeom>
          <a:solidFill>
            <a:srgbClr val="E5F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Врачи-специалисты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профильных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отделений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3820" y="2204864"/>
            <a:ext cx="3253961" cy="1152128"/>
          </a:xfrm>
          <a:prstGeom prst="rect">
            <a:avLst/>
          </a:prstGeom>
          <a:solidFill>
            <a:srgbClr val="E5F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Кабинет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 отказу от курения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26391" y="2204864"/>
            <a:ext cx="3360373" cy="1152128"/>
          </a:xfrm>
          <a:prstGeom prst="rect">
            <a:avLst/>
          </a:prstGeom>
          <a:solidFill>
            <a:srgbClr val="E5F64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Кабинет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медицинской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профилактики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417" y="3645024"/>
            <a:ext cx="3744416" cy="2952976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Ранняя, в том числе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на доклинической стадии,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диагностика и лечения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НИЗ по профилю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специализированного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отделения, а также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диагностика и коррекция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факторов риска НИЗ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1163" y="4581776"/>
            <a:ext cx="3744416" cy="2016224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Помощь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 отказу от курения,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 том числе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медикаментозное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лечение при тяжелой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зависимости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51757" y="4437113"/>
            <a:ext cx="3744416" cy="2098447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Коррекция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факторов риска,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 том числе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углубленное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профилактическое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консультирование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103446" y="3284984"/>
            <a:ext cx="1632181" cy="36004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387280" y="3388938"/>
            <a:ext cx="1632181" cy="119283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490487" y="3367282"/>
            <a:ext cx="1632181" cy="106983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вторичной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элемент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в стационарах и санаториях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89833" y="1194281"/>
            <a:ext cx="2613531" cy="665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Стационары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0805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Указ Президента Российской Федерации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1" y="1773238"/>
            <a:ext cx="6788149" cy="4569689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2800" dirty="0"/>
              <a:t>   Правительству РФ совместно с органами исполнительной власти субъектов Российской Федерации:</a:t>
            </a:r>
          </a:p>
          <a:p>
            <a:pPr>
              <a:buFontTx/>
              <a:buNone/>
            </a:pPr>
            <a:r>
              <a:rPr lang="ru-RU" sz="2800" dirty="0"/>
              <a:t>   «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Обеспечить дальнейшую работу по формированию здорового образа жизни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граждан Российской Федерации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ru-RU" sz="2800" dirty="0"/>
              <a:t> включая популяризацию культуры здорового питания, спортивно-оздоровительных программ, профилактику алкоголизма и наркомании, противодействие потреблению табака». </a:t>
            </a: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335360" y="620713"/>
            <a:ext cx="1036915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«О совершенствовании государственной политики в сфере здравоохранения» № 598 от 7.05.2012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143880"/>
              </p:ext>
            </p:extLst>
          </p:nvPr>
        </p:nvGraphicFramePr>
        <p:xfrm>
          <a:off x="10909955" y="0"/>
          <a:ext cx="128204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955" y="0"/>
                        <a:ext cx="1282046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D:\Данные пользователя\Desktop\718671a743b3c9c06b219618fb0e52e9b27adc1366085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8674" y="2395958"/>
            <a:ext cx="4549197" cy="346876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8768" cy="6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418" y="2173957"/>
            <a:ext cx="3360373" cy="1152128"/>
          </a:xfrm>
          <a:prstGeom prst="rect">
            <a:avLst/>
          </a:prstGeom>
          <a:solidFill>
            <a:srgbClr val="E5F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Врачи-специалисты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профильных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отделений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3820" y="2204864"/>
            <a:ext cx="3253961" cy="1152128"/>
          </a:xfrm>
          <a:prstGeom prst="rect">
            <a:avLst/>
          </a:prstGeom>
          <a:solidFill>
            <a:srgbClr val="E5F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Кабинет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 отказу от курения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26391" y="2204864"/>
            <a:ext cx="3360373" cy="1152128"/>
          </a:xfrm>
          <a:prstGeom prst="rect">
            <a:avLst/>
          </a:prstGeom>
          <a:solidFill>
            <a:srgbClr val="E5F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Кабинет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медицинской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профилактики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239" y="4294659"/>
            <a:ext cx="3744416" cy="2376912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Коррекция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факторов риска НИЗ,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 том числе углубленное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профилактическое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консультирование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8591" y="4581776"/>
            <a:ext cx="3744416" cy="2016224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Помощь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 отказу от курения,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 том числе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медикаментозное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лечение при тяжелой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зависимости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4835" y="3676319"/>
            <a:ext cx="3997164" cy="2921681"/>
          </a:xfrm>
          <a:prstGeom prst="rect">
            <a:avLst/>
          </a:prstGeom>
          <a:solidFill>
            <a:srgbClr val="F99D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Психологическая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(психотерапевтическая)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поддержка в коррекции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факторов риска,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 том числе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профилактическое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консультирование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103446" y="3326085"/>
            <a:ext cx="1632181" cy="936104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387280" y="3343002"/>
            <a:ext cx="1632181" cy="1238774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490487" y="3367283"/>
            <a:ext cx="1632181" cy="309037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вторичной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элемент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в стационарах и санаториях</a:t>
            </a: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89833" y="1194281"/>
            <a:ext cx="2613531" cy="665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Санатории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server\АЦМП\Игумнов Дмитрий\Конкурс презентаций ГНИЦ\arkh_map_final_curves_cmyk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6014"/>
            <a:ext cx="3252486" cy="29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467" y="62676"/>
            <a:ext cx="7668441" cy="1575572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</a:rPr>
              <a:t>Трехуровневая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система оказания профилактической помощи населению Архангельской области</a:t>
            </a:r>
          </a:p>
        </p:txBody>
      </p:sp>
      <p:graphicFrame>
        <p:nvGraphicFramePr>
          <p:cNvPr id="2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370283"/>
              </p:ext>
            </p:extLst>
          </p:nvPr>
        </p:nvGraphicFramePr>
        <p:xfrm>
          <a:off x="1738283" y="1611064"/>
          <a:ext cx="6407181" cy="496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8163803" y="4571554"/>
            <a:ext cx="1285875" cy="874713"/>
            <a:chOff x="150" y="2319"/>
            <a:chExt cx="934" cy="562"/>
          </a:xfrm>
        </p:grpSpPr>
        <p:pic>
          <p:nvPicPr>
            <p:cNvPr id="9" name="Picture 38" descr="m0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2346"/>
              <a:ext cx="93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med7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4" y="2319"/>
              <a:ext cx="20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335737" y="5446267"/>
            <a:ext cx="2143125" cy="863054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Кабинеты (отделения) медицинской профилактики,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Школы здоровья</a:t>
            </a:r>
            <a:endParaRPr lang="ru-RU" sz="2400" dirty="0">
              <a:latin typeface="+mn-lt"/>
              <a:cs typeface="Times New Roman" pitchFamily="18" charset="0"/>
            </a:endParaRPr>
          </a:p>
        </p:txBody>
      </p: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9432926" y="5176839"/>
            <a:ext cx="1084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 flipV="1">
            <a:off x="9466263" y="4437063"/>
            <a:ext cx="0" cy="571500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39" descr="Hospit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79" y="2972722"/>
            <a:ext cx="1000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9373192" y="3455033"/>
            <a:ext cx="1199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335737" y="3811273"/>
            <a:ext cx="2143125" cy="500062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dirty="0">
                <a:latin typeface="+mn-lt"/>
                <a:cs typeface="Times New Roman" pitchFamily="18" charset="0"/>
              </a:rPr>
              <a:t>Центры здоровья</a:t>
            </a:r>
          </a:p>
        </p:txBody>
      </p:sp>
      <p:pic>
        <p:nvPicPr>
          <p:cNvPr id="18" name="Picture 22" descr="MCj01834320000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160" y="980729"/>
            <a:ext cx="1285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8306679" y="1924655"/>
            <a:ext cx="2143125" cy="673522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Архангельский центр медицинской профилактики</a:t>
            </a:r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9291854" y="1611065"/>
            <a:ext cx="1225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 flipV="1">
            <a:off x="9432925" y="2686971"/>
            <a:ext cx="0" cy="571500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CorelDRAW" r:id="rId14" imgW="5110560" imgH="4924440" progId="">
                  <p:embed/>
                </p:oleObj>
              </mc:Choice>
              <mc:Fallback>
                <p:oleObj name="CorelDRAW" r:id="rId14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71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550944" y="764704"/>
            <a:ext cx="11128909" cy="59585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440097"/>
              </a:avLst>
            </a:prstTxWarp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 «О реализации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государственных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полномочий Архангельской области в сфере охраны здоровья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граждан» 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Заголовок 7"/>
          <p:cNvSpPr>
            <a:spLocks noGrp="1"/>
          </p:cNvSpPr>
          <p:nvPr>
            <p:ph type="title"/>
          </p:nvPr>
        </p:nvSpPr>
        <p:spPr bwMode="auto">
          <a:xfrm>
            <a:off x="266600" y="199869"/>
            <a:ext cx="4979595" cy="1082258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ru-RU" sz="2400" b="1" dirty="0" smtClean="0">
                <a:solidFill>
                  <a:srgbClr val="FF0000"/>
                </a:solidFill>
              </a:rPr>
              <a:t>Основные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направления деятельности</a:t>
            </a:r>
          </a:p>
        </p:txBody>
      </p:sp>
      <p:sp>
        <p:nvSpPr>
          <p:cNvPr id="7" name="Хорда 6"/>
          <p:cNvSpPr/>
          <p:nvPr/>
        </p:nvSpPr>
        <p:spPr>
          <a:xfrm>
            <a:off x="815415" y="836713"/>
            <a:ext cx="10657184" cy="7630219"/>
          </a:xfrm>
          <a:prstGeom prst="chord">
            <a:avLst>
              <a:gd name="adj1" fmla="val 10226808"/>
              <a:gd name="adj2" fmla="val 58169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9" name="Хорда 8"/>
          <p:cNvSpPr/>
          <p:nvPr/>
        </p:nvSpPr>
        <p:spPr>
          <a:xfrm>
            <a:off x="1886511" y="1558342"/>
            <a:ext cx="8332279" cy="6800681"/>
          </a:xfrm>
          <a:prstGeom prst="chord">
            <a:avLst>
              <a:gd name="adj1" fmla="val 10226808"/>
              <a:gd name="adj2" fmla="val 58169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0" name="Хорда 9"/>
          <p:cNvSpPr/>
          <p:nvPr/>
        </p:nvSpPr>
        <p:spPr>
          <a:xfrm>
            <a:off x="2942202" y="3201184"/>
            <a:ext cx="6307597" cy="4730698"/>
          </a:xfrm>
          <a:prstGeom prst="chord">
            <a:avLst>
              <a:gd name="adj1" fmla="val 10226808"/>
              <a:gd name="adj2" fmla="val 581696"/>
            </a:avLst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alpha val="6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 w="6350">
            <a:solidFill>
              <a:schemeClr val="bg2">
                <a:lumMod val="90000"/>
              </a:schemeClr>
            </a:solidFill>
          </a:ln>
          <a:effectLst>
            <a:glow rad="279400">
              <a:schemeClr val="bg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1" name="Хорда 10"/>
          <p:cNvSpPr/>
          <p:nvPr/>
        </p:nvSpPr>
        <p:spPr>
          <a:xfrm>
            <a:off x="4168503" y="4147037"/>
            <a:ext cx="3854995" cy="2891246"/>
          </a:xfrm>
          <a:prstGeom prst="chord">
            <a:avLst>
              <a:gd name="adj1" fmla="val 10226808"/>
              <a:gd name="adj2" fmla="val 581696"/>
            </a:avLst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alpha val="6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 w="6350">
            <a:solidFill>
              <a:schemeClr val="bg2">
                <a:lumMod val="90000"/>
              </a:schemeClr>
            </a:solidFill>
          </a:ln>
          <a:effectLst>
            <a:glow rad="279400">
              <a:schemeClr val="bg1"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2060" y="2039168"/>
            <a:ext cx="7429552" cy="503719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496533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межведомственная комиссия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по демографическому развитию и охране здоровья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населения Архангельской области</a:t>
            </a:r>
            <a:endParaRPr lang="ru-RU" sz="1200" b="1" spc="3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640" name="TextBox 14"/>
          <p:cNvSpPr txBox="1">
            <a:spLocks noChangeArrowheads="1"/>
          </p:cNvSpPr>
          <p:nvPr/>
        </p:nvSpPr>
        <p:spPr bwMode="auto">
          <a:xfrm>
            <a:off x="907390" y="3931137"/>
            <a:ext cx="106150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образования </a:t>
            </a:r>
            <a:endParaRPr lang="ru-RU" sz="11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и </a:t>
            </a: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науки</a:t>
            </a:r>
          </a:p>
        </p:txBody>
      </p:sp>
      <p:sp>
        <p:nvSpPr>
          <p:cNvPr id="26641" name="TextBox 15"/>
          <p:cNvSpPr txBox="1">
            <a:spLocks noChangeArrowheads="1"/>
          </p:cNvSpPr>
          <p:nvPr/>
        </p:nvSpPr>
        <p:spPr bwMode="auto">
          <a:xfrm>
            <a:off x="1211038" y="3376206"/>
            <a:ext cx="10615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культуры</a:t>
            </a:r>
          </a:p>
        </p:txBody>
      </p:sp>
      <p:sp>
        <p:nvSpPr>
          <p:cNvPr id="26642" name="TextBox 16"/>
          <p:cNvSpPr txBox="1">
            <a:spLocks noChangeArrowheads="1"/>
          </p:cNvSpPr>
          <p:nvPr/>
        </p:nvSpPr>
        <p:spPr bwMode="auto">
          <a:xfrm>
            <a:off x="1777462" y="2488035"/>
            <a:ext cx="124425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 </a:t>
            </a:r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по</a:t>
            </a: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делам </a:t>
            </a:r>
          </a:p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молодежи и </a:t>
            </a:r>
            <a:endParaRPr lang="ru-RU" sz="11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спорта</a:t>
            </a: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endParaRPr lang="ru-RU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43" name="TextBox 17"/>
          <p:cNvSpPr txBox="1">
            <a:spLocks noChangeArrowheads="1"/>
          </p:cNvSpPr>
          <p:nvPr/>
        </p:nvSpPr>
        <p:spPr bwMode="auto">
          <a:xfrm>
            <a:off x="2356593" y="1928748"/>
            <a:ext cx="1423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сельского хозяйства</a:t>
            </a:r>
          </a:p>
        </p:txBody>
      </p:sp>
      <p:sp>
        <p:nvSpPr>
          <p:cNvPr id="26644" name="TextBox 18"/>
          <p:cNvSpPr txBox="1">
            <a:spLocks noChangeArrowheads="1"/>
          </p:cNvSpPr>
          <p:nvPr/>
        </p:nvSpPr>
        <p:spPr bwMode="auto">
          <a:xfrm>
            <a:off x="5458646" y="983451"/>
            <a:ext cx="127470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здравоохранения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endParaRPr lang="ru-RU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45" name="TextBox 19"/>
          <p:cNvSpPr txBox="1">
            <a:spLocks noChangeArrowheads="1"/>
          </p:cNvSpPr>
          <p:nvPr/>
        </p:nvSpPr>
        <p:spPr bwMode="auto">
          <a:xfrm>
            <a:off x="3466299" y="1290729"/>
            <a:ext cx="164339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Агентство по печати </a:t>
            </a:r>
            <a:endParaRPr lang="ru-RU" sz="11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и </a:t>
            </a: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средствам </a:t>
            </a:r>
          </a:p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массовой информации </a:t>
            </a:r>
          </a:p>
        </p:txBody>
      </p:sp>
      <p:sp>
        <p:nvSpPr>
          <p:cNvPr id="26646" name="TextBox 20"/>
          <p:cNvSpPr txBox="1">
            <a:spLocks noChangeArrowheads="1"/>
          </p:cNvSpPr>
          <p:nvPr/>
        </p:nvSpPr>
        <p:spPr bwMode="auto">
          <a:xfrm>
            <a:off x="7172548" y="1282127"/>
            <a:ext cx="139653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Министерство </a:t>
            </a:r>
            <a:endParaRPr lang="ru-RU" sz="11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промышленности </a:t>
            </a: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и</a:t>
            </a:r>
            <a:br>
              <a:rPr lang="ru-RU" sz="11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торговли</a:t>
            </a:r>
          </a:p>
        </p:txBody>
      </p:sp>
      <p:sp>
        <p:nvSpPr>
          <p:cNvPr id="26647" name="TextBox 21"/>
          <p:cNvSpPr txBox="1">
            <a:spLocks noChangeArrowheads="1"/>
          </p:cNvSpPr>
          <p:nvPr/>
        </p:nvSpPr>
        <p:spPr bwMode="auto">
          <a:xfrm>
            <a:off x="8255609" y="1735765"/>
            <a:ext cx="11544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Управление </a:t>
            </a:r>
          </a:p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внутренних дел</a:t>
            </a:r>
          </a:p>
        </p:txBody>
      </p:sp>
      <p:sp>
        <p:nvSpPr>
          <p:cNvPr id="26648" name="TextBox 22"/>
          <p:cNvSpPr txBox="1">
            <a:spLocks noChangeArrowheads="1"/>
          </p:cNvSpPr>
          <p:nvPr/>
        </p:nvSpPr>
        <p:spPr bwMode="auto">
          <a:xfrm>
            <a:off x="8910306" y="2242108"/>
            <a:ext cx="9204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Профсоюзы</a:t>
            </a:r>
          </a:p>
        </p:txBody>
      </p:sp>
      <p:sp>
        <p:nvSpPr>
          <p:cNvPr id="26649" name="TextBox 23"/>
          <p:cNvSpPr txBox="1">
            <a:spLocks noChangeArrowheads="1"/>
          </p:cNvSpPr>
          <p:nvPr/>
        </p:nvSpPr>
        <p:spPr bwMode="auto">
          <a:xfrm>
            <a:off x="9397995" y="2601865"/>
            <a:ext cx="10999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Совет главных </a:t>
            </a: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врачей</a:t>
            </a:r>
            <a:endParaRPr lang="ru-RU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50" name="TextBox 25"/>
          <p:cNvSpPr txBox="1">
            <a:spLocks noChangeArrowheads="1"/>
          </p:cNvSpPr>
          <p:nvPr/>
        </p:nvSpPr>
        <p:spPr bwMode="auto">
          <a:xfrm>
            <a:off x="9761636" y="3114596"/>
            <a:ext cx="12602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>
                <a:solidFill>
                  <a:srgbClr val="000000"/>
                </a:solidFill>
                <a:latin typeface="Calibri" pitchFamily="34" charset="0"/>
              </a:rPr>
              <a:t>Роспотребнадзор</a:t>
            </a:r>
          </a:p>
        </p:txBody>
      </p:sp>
      <p:sp>
        <p:nvSpPr>
          <p:cNvPr id="26651" name="TextBox 26"/>
          <p:cNvSpPr txBox="1">
            <a:spLocks noChangeArrowheads="1"/>
          </p:cNvSpPr>
          <p:nvPr/>
        </p:nvSpPr>
        <p:spPr bwMode="auto">
          <a:xfrm>
            <a:off x="10170427" y="3667452"/>
            <a:ext cx="11176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Общественная </a:t>
            </a:r>
            <a:endParaRPr lang="ru-RU" sz="11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</a:rPr>
              <a:t>палата</a:t>
            </a:r>
            <a:endParaRPr lang="ru-RU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52" name="TextBox 27"/>
          <p:cNvSpPr txBox="1">
            <a:spLocks noChangeArrowheads="1"/>
          </p:cNvSpPr>
          <p:nvPr/>
        </p:nvSpPr>
        <p:spPr bwMode="auto">
          <a:xfrm>
            <a:off x="9942965" y="3405842"/>
            <a:ext cx="11913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000000"/>
                </a:solidFill>
                <a:latin typeface="Calibri" pitchFamily="34" charset="0"/>
              </a:rPr>
              <a:t>Росздравнадзор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99574169"/>
              </p:ext>
            </p:extLst>
          </p:nvPr>
        </p:nvGraphicFramePr>
        <p:xfrm>
          <a:off x="3647729" y="2846223"/>
          <a:ext cx="4992555" cy="260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Овал 28"/>
          <p:cNvSpPr/>
          <p:nvPr/>
        </p:nvSpPr>
        <p:spPr>
          <a:xfrm>
            <a:off x="4329819" y="2280646"/>
            <a:ext cx="3671631" cy="67627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Центр медицинской профилактики</a:t>
            </a:r>
          </a:p>
        </p:txBody>
      </p:sp>
      <p:graphicFrame>
        <p:nvGraphicFramePr>
          <p:cNvPr id="2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899385"/>
              </p:ext>
            </p:extLst>
          </p:nvPr>
        </p:nvGraphicFramePr>
        <p:xfrm>
          <a:off x="2063041" y="5136104"/>
          <a:ext cx="8104715" cy="126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24428829"/>
              </p:ext>
            </p:extLst>
          </p:nvPr>
        </p:nvGraphicFramePr>
        <p:xfrm>
          <a:off x="3177945" y="6206116"/>
          <a:ext cx="5975377" cy="343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CorelDRAW" r:id="rId19" imgW="5110560" imgH="4924440" progId="">
                  <p:embed/>
                </p:oleObj>
              </mc:Choice>
              <mc:Fallback>
                <p:oleObj name="CorelDRAW" r:id="rId19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1151029" cy="78641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Основные функции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центра медицинской профилактики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31371" y="2679192"/>
            <a:ext cx="10858421" cy="3447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599723" y="3237641"/>
            <a:ext cx="5088565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Центр медицинской профилактики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7808" y="1327935"/>
            <a:ext cx="3456384" cy="16088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Организация и координация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взаимодействия, направленного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на формирование здорового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образа жизни в рамках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межведомственной комиссии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350" y="2696087"/>
            <a:ext cx="3360373" cy="1771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Организационно-методическое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сопровождение работы ОМП/КМП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и ЦЗ и других МО,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осуществляющих ПМСП и спец.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помощь взрослому и детскому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населению по формированию ЗОЖ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и профилактике НИЗ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3605" y="4869160"/>
            <a:ext cx="3504389" cy="15121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Организация и проведение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массовых акций и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информационно-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коммуникационных кампаний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для населения, направленных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на формирование ЗОЖ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88288" y="2936777"/>
            <a:ext cx="3264363" cy="17410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Организация разработки и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реализации мероприятий и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целевых программ по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формированию у населения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здорового образа жизни,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профилактике НИЗ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77595" y="4869161"/>
            <a:ext cx="3246864" cy="151216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Мониторинг основных НИЗ и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их факторов риска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461" y="1115728"/>
            <a:ext cx="2386427" cy="17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\\Server\ацмп\ФОТОГРАФИИ\2 - фото 2015\Конференция 17.11.15\IMG_13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4564"/>
          <a:stretch/>
        </p:blipFill>
        <p:spPr bwMode="auto">
          <a:xfrm>
            <a:off x="10258023" y="4865706"/>
            <a:ext cx="1933977" cy="184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ацмп\ФОТОГРАФИИ\2 - фото 2015\Конференция 17.11.15\IMG_14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366" y="5021097"/>
            <a:ext cx="2184095" cy="14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Server\ацмп\ФОТОГРАФИИ\2 - фото 2015\Дни Санкт-Петербурга в Архангельске СГМУ 11.09.15\IMG_05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57" y="1224427"/>
            <a:ext cx="1965644" cy="131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ацмп\ФОТОГРАФИИ\2 - фото 2015\День трезвости 11.09.15\IMG_062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/>
        </p:blipFill>
        <p:spPr bwMode="auto">
          <a:xfrm>
            <a:off x="5926237" y="5017750"/>
            <a:ext cx="1355352" cy="16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cmp14\Desktop\СХС 2 год\схс 2 года фото\IMG_067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" y="1168299"/>
            <a:ext cx="2127521" cy="14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1844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 b="1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Порядок</a:t>
            </a:r>
            <a:b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организации и осуществления профилактики</a:t>
            </a:r>
            <a:b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неинфекционных заболеваний и проведения мероприятий </a:t>
            </a:r>
            <a:b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по формированию здорового образа жизни в медицинских организациях</a:t>
            </a:r>
            <a:endParaRPr lang="ru-RU" altLang="ru-RU" sz="2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2400" b="1">
              <a:latin typeface="Calibri" panose="020F050202020403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420938"/>
            <a:ext cx="6496050" cy="3829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269" y="1673064"/>
            <a:ext cx="10515600" cy="2829487"/>
          </a:xfrm>
        </p:spPr>
        <p:txBody>
          <a:bodyPr>
            <a:prstTxWarp prst="textArchDown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СПАСИБО ЗА СОВМЕСТНУЮ РАБОТУ!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002249"/>
              </p:ext>
            </p:extLst>
          </p:nvPr>
        </p:nvGraphicFramePr>
        <p:xfrm>
          <a:off x="4116388" y="3084513"/>
          <a:ext cx="39592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Объект упаковщика для оболочки" showAsIcon="1" r:id="rId5" imgW="3959280" imgH="686880" progId="Package">
                  <p:embed/>
                </p:oleObj>
              </mc:Choice>
              <mc:Fallback>
                <p:oleObj name="Объект упаковщика для оболочки" showAsIcon="1" r:id="rId5" imgW="3959280" imgH="686880" progId="Package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388" y="3084513"/>
                        <a:ext cx="3959225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12648" y="671331"/>
            <a:ext cx="6748041" cy="21297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ПОЗАБОТЬТЕСЬ О СВОЁМ ЗДОРОВЬЕ!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 МИНУТА ВАШЕГО ВНИМАНИЯ!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1524000" y="150471"/>
            <a:ext cx="9144000" cy="612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</a:lstStyle>
          <a:p>
            <a:pPr defTabSz="957263"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Индикативные медико-демографические показатели </a:t>
            </a:r>
          </a:p>
          <a:p>
            <a:pPr defTabSz="957263"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 указам Президента Российской Федерации от 7 мая 2012 г.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29204" y="749359"/>
          <a:ext cx="10845481" cy="594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972"/>
                <a:gridCol w="1166191"/>
                <a:gridCol w="799548"/>
                <a:gridCol w="799548"/>
                <a:gridCol w="849872"/>
                <a:gridCol w="926902"/>
                <a:gridCol w="1047434"/>
                <a:gridCol w="898417"/>
                <a:gridCol w="898417"/>
                <a:gridCol w="980090"/>
                <a:gridCol w="980090"/>
              </a:tblGrid>
              <a:tr h="95798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 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 (факт)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 (план)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 (факт)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(план)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 мес. 2015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 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</a:tr>
              <a:tr h="609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Смертность от всех причин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1000 населения</a:t>
                      </a:r>
                    </a:p>
                  </a:txBody>
                  <a:tcPr marL="91435" marR="91435" marT="45728" marB="45728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4" marR="91434" marT="45733" marB="45733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4" marR="91434" marT="45733" marB="45733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5" marR="91435" marT="45728" marB="45728" anchor="ctr"/>
                </a:tc>
              </a:tr>
              <a:tr h="620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Младенческая смертность</a:t>
                      </a:r>
                    </a:p>
                  </a:txBody>
                  <a:tcPr marL="91435" marR="91435" marT="45728" marB="4572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1000 родившихся живыми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8,2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8,2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7,4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L="91435" marR="91435" marT="45728" marB="45728" anchor="ctr"/>
                </a:tc>
              </a:tr>
              <a:tr h="960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Смертность от болезней системы кровообращения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 тыс. населения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721,7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706,6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659,5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691,7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639,5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677,2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663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649,4</a:t>
                      </a:r>
                    </a:p>
                  </a:txBody>
                  <a:tcPr marL="91435" marR="91435" marT="45728" marB="45728" anchor="ctr"/>
                </a:tc>
              </a:tr>
              <a:tr h="934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Смертность от дорожно-транспортных происшествий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 тыс. населения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12,6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14,3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11,2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91435" marR="91435" marT="45728" marB="45728" anchor="ctr"/>
                </a:tc>
              </a:tr>
              <a:tr h="1202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Смертность от новообразований (в том числе от злокачественных)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 тыс. населения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201,2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203,3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199,4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202,2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197,8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203,6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196,1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194,4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192,8</a:t>
                      </a:r>
                    </a:p>
                  </a:txBody>
                  <a:tcPr marL="91435" marR="91435" marT="45728" marB="45728" anchor="ctr"/>
                </a:tc>
              </a:tr>
              <a:tr h="609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Смертность от туберкулеза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100 тыс. населения</a:t>
                      </a:r>
                    </a:p>
                    <a:p>
                      <a:pPr algn="ctr"/>
                      <a:endParaRPr lang="ru-RU" sz="1200" b="1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10,1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4" marR="91434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9,2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5" marR="91435" marT="45728" marB="45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11,8</a:t>
                      </a:r>
                      <a:endParaRPr lang="ru-RU" altLang="ru-RU" sz="1400" dirty="0" smtClean="0"/>
                    </a:p>
                  </a:txBody>
                  <a:tcPr marL="91435" marR="91435" marT="45728" marB="45728" anchor="ctr"/>
                </a:tc>
              </a:tr>
            </a:tbl>
          </a:graphicData>
        </a:graphic>
      </p:graphicFrame>
      <p:sp>
        <p:nvSpPr>
          <p:cNvPr id="297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480425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E54A07-C0BC-436F-9B15-50281BFCEFD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orelDRAW" r:id="rId4" imgW="5110560" imgH="4924440" progId="">
                  <p:embed/>
                </p:oleObj>
              </mc:Choice>
              <mc:Fallback>
                <p:oleObj name="CorelDRAW" r:id="rId4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8768" cy="6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99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616597" y="196769"/>
            <a:ext cx="9144000" cy="10715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>
              <a:latin typeface="Calibri" pitchFamily="34" charset="0"/>
            </a:endParaRPr>
          </a:p>
          <a:p>
            <a:pPr algn="ctr"/>
            <a:r>
              <a:rPr lang="ru-RU" sz="2400" b="1" dirty="0">
                <a:latin typeface="Calibri" pitchFamily="34" charset="0"/>
              </a:rPr>
              <a:t>Стратегии профилактики неинфекционных заболеваний в РФ</a:t>
            </a:r>
          </a:p>
          <a:p>
            <a:pPr algn="ctr"/>
            <a:r>
              <a:rPr lang="ru-RU" sz="2400" b="1" dirty="0">
                <a:latin typeface="Calibri" pitchFamily="34" charset="0"/>
              </a:rPr>
              <a:t>(на основе опыта программ</a:t>
            </a:r>
            <a:r>
              <a:rPr lang="en-US" sz="2400" b="1" dirty="0">
                <a:latin typeface="Calibri" pitchFamily="34" charset="0"/>
              </a:rPr>
              <a:t> CINDI, </a:t>
            </a:r>
            <a:r>
              <a:rPr lang="ru-RU" sz="2400" b="1" dirty="0">
                <a:latin typeface="Calibri" pitchFamily="34" charset="0"/>
              </a:rPr>
              <a:t>ТАСИС, рекомендаций ВОЗ)</a:t>
            </a:r>
          </a:p>
          <a:p>
            <a:pPr algn="ctr"/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96684"/>
              </p:ext>
            </p:extLst>
          </p:nvPr>
        </p:nvGraphicFramePr>
        <p:xfrm>
          <a:off x="389467" y="1295400"/>
          <a:ext cx="11413066" cy="530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255"/>
                <a:gridCol w="4635259"/>
                <a:gridCol w="1458336"/>
                <a:gridCol w="1585148"/>
                <a:gridCol w="1416068"/>
              </a:tblGrid>
              <a:tr h="10238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Стратегии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Реализация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Целевая доля популяции,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Вклад  в  снижение смертности,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в затратах,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023801">
                <a:tc>
                  <a:txBody>
                    <a:bodyPr/>
                    <a:lstStyle/>
                    <a:p>
                      <a:pPr marL="342900" indent="-342900">
                        <a:buFontTx/>
                        <a:buNone/>
                        <a:defRPr/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Популяционная</a:t>
                      </a:r>
                    </a:p>
                    <a:p>
                      <a:pPr marL="342900" indent="-342900">
                        <a:buFontTx/>
                        <a:buNone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  <a:cs typeface="Arial" charset="0"/>
                        </a:rPr>
                        <a:t>(в т.ч. низкий и средний риск)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n-lt"/>
                        </a:rPr>
                        <a:t>- формирование здорового образа жизни на межведомственной основе (программы)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50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10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327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Высокого риска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(высокий и очень высокий риск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без доказанных НИЗ)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baseline="0" dirty="0" smtClean="0">
                          <a:latin typeface="+mn-lt"/>
                        </a:rPr>
                        <a:t>-совершенствование системы раннего выявления лиц с высоким риском и коррекции у них ФР (диспансеризация, профилактические осмотры)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20-40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20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n-lt"/>
                        </a:rPr>
                        <a:t>30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93384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Вторичная профилактика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(доказанные НИЗ)</a:t>
                      </a:r>
                    </a:p>
                    <a:p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600" b="1" dirty="0" smtClean="0">
                          <a:latin typeface="+mn-lt"/>
                        </a:rPr>
                        <a:t>обеспечение стандарта лечения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ru-RU" sz="1600" b="1" baseline="0" dirty="0" smtClean="0">
                          <a:latin typeface="+mn-lt"/>
                        </a:rPr>
                        <a:t>(лекарства, интервенция, хирургия)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="1" baseline="0" dirty="0" smtClean="0">
                          <a:latin typeface="+mn-lt"/>
                        </a:rPr>
                        <a:t>обучение врачей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="1" baseline="0" dirty="0" smtClean="0">
                          <a:latin typeface="+mn-lt"/>
                        </a:rPr>
                        <a:t>повышение приверженности пациентов к лечению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="1" baseline="0" dirty="0" smtClean="0">
                          <a:latin typeface="+mn-lt"/>
                        </a:rPr>
                        <a:t>- коррекция ФР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400" b="1" dirty="0" smtClean="0">
                          <a:latin typeface="+mn-lt"/>
                        </a:rPr>
                        <a:t>20-30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400" b="1" dirty="0" smtClean="0">
                          <a:latin typeface="+mn-lt"/>
                        </a:rPr>
                        <a:t>30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400" b="1" dirty="0" smtClean="0">
                          <a:latin typeface="+mn-lt"/>
                        </a:rPr>
                        <a:t>60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1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трелка вниз 31"/>
          <p:cNvSpPr/>
          <p:nvPr/>
        </p:nvSpPr>
        <p:spPr>
          <a:xfrm rot="3612699">
            <a:off x="3173890" y="4967287"/>
            <a:ext cx="484187" cy="10302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 rot="17996159">
            <a:off x="5752781" y="4918414"/>
            <a:ext cx="484187" cy="10001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4811079">
            <a:off x="5721062" y="3033691"/>
            <a:ext cx="485775" cy="965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 rot="7033791">
            <a:off x="3244409" y="2965338"/>
            <a:ext cx="484188" cy="10668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 rot="10800000">
            <a:off x="4468138" y="2868076"/>
            <a:ext cx="484188" cy="9366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23062" y="646422"/>
            <a:ext cx="2590800" cy="2224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9786" y="1084469"/>
            <a:ext cx="2592388" cy="489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35376" y="1167597"/>
            <a:ext cx="2592387" cy="4895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0" name="Прямоугольник 49"/>
          <p:cNvSpPr>
            <a:spLocks noChangeArrowheads="1"/>
          </p:cNvSpPr>
          <p:nvPr/>
        </p:nvSpPr>
        <p:spPr bwMode="auto">
          <a:xfrm>
            <a:off x="10096500" y="65008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90127" y="1865128"/>
            <a:ext cx="2319337" cy="16430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Диспансерное наблюдение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элемент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5824" y="1968398"/>
            <a:ext cx="2305050" cy="18280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(СМИ, образование , культура, общественные организации, волонтеры)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6124" y="4037404"/>
            <a:ext cx="2305050" cy="17145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условий для здорового образа жизни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элемент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25751" y="4096967"/>
            <a:ext cx="2305050" cy="1643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Стационары, санатории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элемент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54664" y="1218136"/>
            <a:ext cx="2305050" cy="1643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Диспансеризация,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профилактические осмотры,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центры здоровья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элемент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76" name="Прямоугольник 24"/>
          <p:cNvSpPr>
            <a:spLocks noChangeArrowheads="1"/>
          </p:cNvSpPr>
          <p:nvPr/>
        </p:nvSpPr>
        <p:spPr bwMode="auto">
          <a:xfrm>
            <a:off x="6501221" y="1229118"/>
            <a:ext cx="2514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вторичной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</a:p>
        </p:txBody>
      </p:sp>
      <p:sp>
        <p:nvSpPr>
          <p:cNvPr id="40977" name="Прямоугольник 26"/>
          <p:cNvSpPr>
            <a:spLocks noChangeArrowheads="1"/>
          </p:cNvSpPr>
          <p:nvPr/>
        </p:nvSpPr>
        <p:spPr bwMode="auto">
          <a:xfrm>
            <a:off x="240435" y="1098489"/>
            <a:ext cx="27758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</p:txBody>
      </p:sp>
      <p:sp>
        <p:nvSpPr>
          <p:cNvPr id="40978" name="Прямоугольник 28"/>
          <p:cNvSpPr>
            <a:spLocks noChangeArrowheads="1"/>
          </p:cNvSpPr>
          <p:nvPr/>
        </p:nvSpPr>
        <p:spPr bwMode="auto">
          <a:xfrm>
            <a:off x="3489244" y="613802"/>
            <a:ext cx="23786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высокого </a:t>
            </a: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94685" y="3552042"/>
            <a:ext cx="2305050" cy="18002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 управления здравоохранением субъекта РФ</a:t>
            </a: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ЦМП</a:t>
            </a:r>
          </a:p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24000" y="0"/>
            <a:ext cx="9144000" cy="6953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Региональная модель профилактики неинфекционных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заболеваний и формирования здорового образа жизни </a:t>
            </a:r>
            <a:endParaRPr lang="ru-RU" sz="24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41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D484A9-AE0C-46F5-AC56-B2C15F0D85D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51105" y="3808682"/>
            <a:ext cx="2768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В.И. Скворцова</a:t>
            </a:r>
          </a:p>
          <a:p>
            <a:r>
              <a:rPr lang="ru-RU" sz="1400" b="1" dirty="0" smtClean="0"/>
              <a:t>06 июня 2014 года в Екатеринбурге состоялось Всероссийское совещание «Создание единой модели профилактики неинфекционных заболеваний и формирования здорового образа жизни Российской Федерации».</a:t>
            </a:r>
            <a:endParaRPr lang="ru-RU" sz="1400" b="1" dirty="0"/>
          </a:p>
        </p:txBody>
      </p:sp>
      <p:pic>
        <p:nvPicPr>
          <p:cNvPr id="5122" name="Picture 2" descr="D:\Данные пользователя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8413" y="1366464"/>
            <a:ext cx="2733675" cy="2047875"/>
          </a:xfrm>
          <a:prstGeom prst="rect">
            <a:avLst/>
          </a:prstGeom>
          <a:noFill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orelDRAW" r:id="rId4" imgW="5110560" imgH="4924440" progId="">
                  <p:embed/>
                </p:oleObj>
              </mc:Choice>
              <mc:Fallback>
                <p:oleObj name="CorelDRAW" r:id="rId4" imgW="5110560" imgH="492444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08034" y="1064870"/>
            <a:ext cx="8878094" cy="5388014"/>
          </a:xfrm>
        </p:spPr>
        <p:txBody>
          <a:bodyPr>
            <a:normAutofit fontScale="62500" lnSpcReduction="20000"/>
          </a:bodyPr>
          <a:lstStyle/>
          <a:p>
            <a:pPr marL="514350" indent="-514350" algn="just">
              <a:buAutoNum type="arabicPeriod"/>
            </a:pPr>
            <a:r>
              <a:rPr lang="ru-RU" b="1" dirty="0" smtClean="0"/>
              <a:t>Взаимодействие со СМИ:</a:t>
            </a:r>
          </a:p>
          <a:p>
            <a:pPr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Пресс-релизы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в Интернет-СМИ Архангельской области: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на сайты Правительства АО, Министерства здравоохранения АО, «29.</a:t>
            </a:r>
            <a:r>
              <a:rPr lang="en-US" dirty="0" err="1" smtClean="0">
                <a:ea typeface="Times New Roman" pitchFamily="18" charset="0"/>
                <a:cs typeface="Times New Roman" pitchFamily="18" charset="0"/>
              </a:rPr>
              <a:t>ru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news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29.</a:t>
            </a:r>
            <a:r>
              <a:rPr lang="en-US" dirty="0" err="1" smtClean="0">
                <a:ea typeface="Times New Roman" pitchFamily="18" charset="0"/>
                <a:cs typeface="Times New Roman" pitchFamily="18" charset="0"/>
              </a:rPr>
              <a:t>ru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»,   «</a:t>
            </a:r>
            <a:r>
              <a:rPr lang="ru-RU" dirty="0" err="1" smtClean="0">
                <a:ea typeface="Times New Roman" pitchFamily="18" charset="0"/>
                <a:cs typeface="Times New Roman" pitchFamily="18" charset="0"/>
              </a:rPr>
              <a:t>НордПортал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», «Двина-</a:t>
            </a:r>
            <a:r>
              <a:rPr lang="ru-RU" dirty="0" err="1" smtClean="0">
                <a:ea typeface="Times New Roman" pitchFamily="18" charset="0"/>
                <a:cs typeface="Times New Roman" pitchFamily="18" charset="0"/>
              </a:rPr>
              <a:t>Информ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», «Известия29», «Трибуна29» –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436 шт.</a:t>
            </a:r>
          </a:p>
          <a:p>
            <a:pPr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Публикации в печатных СМИ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: «Правда Севера», «АиФ», ИД «Двина»,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районные газеты Архангельской области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– 162 шт. </a:t>
            </a:r>
          </a:p>
          <a:p>
            <a:pPr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Телепередача «Энциклопедия здоровья» –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подготовлено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3 новых выпуска,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организовано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40 прокатов.</a:t>
            </a:r>
            <a:endParaRPr lang="ru-RU" dirty="0">
              <a:cs typeface="Arial" pitchFamily="34" charset="0"/>
            </a:endParaRPr>
          </a:p>
          <a:p>
            <a:pPr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Телесюжеты с акций и выездов «АЦМП» - 26 шт. </a:t>
            </a:r>
          </a:p>
          <a:p>
            <a:pPr algn="just"/>
            <a:r>
              <a:rPr lang="ru-RU" b="1" dirty="0" err="1" smtClean="0">
                <a:cs typeface="Times New Roman" pitchFamily="18" charset="0"/>
              </a:rPr>
              <a:t>Радиосюжеты</a:t>
            </a:r>
            <a:r>
              <a:rPr lang="ru-RU" b="1" dirty="0" smtClean="0">
                <a:cs typeface="Times New Roman" pitchFamily="18" charset="0"/>
              </a:rPr>
              <a:t> – 11 шт. </a:t>
            </a:r>
          </a:p>
          <a:p>
            <a:pPr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Прокат телевизионных роликов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по ЗОЖ на ТВ-каналах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/>
              <a:t>«Думай, что ты ешь», «Диспансеризация», «Инсульт», «Инфаркт», «Мамы, папы, не курите», «Физическая активность» и т.д.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- 486 прокатов,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большая часть из них – бесплатно. </a:t>
            </a:r>
          </a:p>
          <a:p>
            <a:pPr algn="just"/>
            <a:r>
              <a:rPr lang="ru-RU" b="1" dirty="0" smtClean="0">
                <a:cs typeface="Times New Roman" pitchFamily="18" charset="0"/>
              </a:rPr>
              <a:t>В 2015 году разработано 2 инф. ролика </a:t>
            </a:r>
            <a:r>
              <a:rPr lang="ru-RU" dirty="0" smtClean="0">
                <a:cs typeface="Times New Roman" pitchFamily="18" charset="0"/>
              </a:rPr>
              <a:t>на темы: «Пассивное курение», «Двигайся везде» за счет норвежских спонсоров. 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Организован прокат </a:t>
            </a:r>
            <a:r>
              <a:rPr lang="ru-RU" dirty="0" smtClean="0">
                <a:cs typeface="Times New Roman" pitchFamily="18" charset="0"/>
              </a:rPr>
              <a:t>на регулярной основе роликов и телепередач на экранах в МО города и области. </a:t>
            </a:r>
          </a:p>
          <a:p>
            <a:pPr algn="just"/>
            <a:r>
              <a:rPr lang="ru-RU" b="1" dirty="0" smtClean="0">
                <a:cs typeface="Times New Roman" pitchFamily="18" charset="0"/>
              </a:rPr>
              <a:t>На базе центра проведены  пресс-клубы </a:t>
            </a:r>
            <a:r>
              <a:rPr lang="ru-RU" dirty="0" smtClean="0">
                <a:cs typeface="Times New Roman" pitchFamily="18" charset="0"/>
              </a:rPr>
              <a:t>по темам: </a:t>
            </a:r>
            <a:r>
              <a:rPr lang="ru-RU" dirty="0" smtClean="0"/>
              <a:t>«Сердечно-сосудистые заболевания», «Борьба с </a:t>
            </a:r>
            <a:r>
              <a:rPr lang="ru-RU" dirty="0" err="1" smtClean="0"/>
              <a:t>табакокурением</a:t>
            </a:r>
            <a:r>
              <a:rPr lang="ru-RU" dirty="0" smtClean="0"/>
              <a:t>», «Первая помощь при инсульте, инфаркте, пневмонии». Результатами пресс-клубов опубликовано 22 материала. </a:t>
            </a:r>
            <a:endParaRPr lang="ru-RU" b="1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orelDRAW" r:id="rId3" imgW="5110560" imgH="4924440" progId="">
                  <p:embed/>
                </p:oleObj>
              </mc:Choice>
              <mc:Fallback>
                <p:oleObj name="CorelDRAW" r:id="rId3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7" descr="C:\Users\rio03\YandexDisk\Скриншоты\2016-02-04 13-56-34 Скриншот экр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458" y="993305"/>
            <a:ext cx="2434542" cy="214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Документы\Desktop\IMG_94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416" y="3273702"/>
            <a:ext cx="2433584" cy="162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rio03\YandexDisk\Скриншоты\2016-02-04 13-50-28 Скриншот экра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65" y="5104438"/>
            <a:ext cx="2413235" cy="13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Документы\Downloads\Page_0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754"/>
            <a:ext cx="1686375" cy="23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Документы\Downloads\Page_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78" y="3570864"/>
            <a:ext cx="1770063" cy="251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D:\Документы\Downloads\Page_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9583"/>
            <a:ext cx="2426396" cy="173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:\Документы\Desktop\Page_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01" y="3717714"/>
            <a:ext cx="2650602" cy="19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D:\Документы\Downloads\Page_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07" y="1877207"/>
            <a:ext cx="2515512" cy="181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D:\Документы\Downloads\Плакат Диспансеризация А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27" y="5335929"/>
            <a:ext cx="2153084" cy="15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\\Server\ацмп\НОМЕНКЛАТУРА ДЕЛ\10 - Редакционно-издательский отдел\10-08 - Печатная продукция\Печатная продукция 2015\первая закупка\макеты с правками Ом-Медиа\плакаты\Артериальная гипертон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82" y="5422739"/>
            <a:ext cx="2016285" cy="14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D:\Документы\Downloads\Спасибо, что не курит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917"/>
            <a:ext cx="2615878" cy="18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D:\Документы\Downloads\Page_00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36" y="4125435"/>
            <a:ext cx="1030724" cy="145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919071"/>
            <a:ext cx="5301205" cy="676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altLang="ru-RU" sz="2000" b="1" dirty="0" smtClean="0"/>
              <a:t>2. Издание полиграфической продукции</a:t>
            </a:r>
            <a:endParaRPr lang="ru-RU" alt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222064"/>
            <a:ext cx="524159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Плакаты, буклеты, брошюры, памятки, листовки, закладки, календари – 361 000 экз. </a:t>
            </a:r>
            <a:endParaRPr lang="ru-RU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CorelDRAW" r:id="rId12" imgW="5110560" imgH="4924440" progId="">
                  <p:embed/>
                </p:oleObj>
              </mc:Choice>
              <mc:Fallback>
                <p:oleObj name="CorelDRAW" r:id="rId12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2" descr="\\server\АЦМП\Игумнов Дмитрий\Конкурс презентаций ГНИЦ\АЦМП - Архангельский центр медицинской профилактики 2014-11-10 15-31-3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29" y="1043665"/>
            <a:ext cx="3902031" cy="581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405377" y="4106002"/>
            <a:ext cx="3649883" cy="11695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Информационный и новостной </a:t>
            </a:r>
            <a:r>
              <a:rPr lang="ru-RU" sz="2000" b="1" dirty="0" err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интернет-ресурс</a:t>
            </a:r>
            <a:r>
              <a:rPr lang="ru-RU" sz="20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в области медицинской профилактики и ЗОЖ - сайт </a:t>
            </a:r>
            <a:r>
              <a:rPr lang="ru-RU" sz="2000" b="1" u="sng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  <a:hlinkClick r:id="rId16"/>
              </a:rPr>
              <a:t>www.zdorovie29.ru</a:t>
            </a:r>
            <a:endParaRPr lang="ru-RU" sz="20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71322" y="5510909"/>
            <a:ext cx="2920678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ea typeface="Calibri" pitchFamily="34" charset="0"/>
                <a:cs typeface="Times New Roman" pitchFamily="18" charset="0"/>
              </a:rPr>
              <a:t>Вспомогательный информационный ресурс – группа «Здоровье29» «</a:t>
            </a:r>
            <a:r>
              <a:rPr lang="ru-RU" sz="1400" b="1" dirty="0" err="1">
                <a:ea typeface="Calibri" pitchFamily="34" charset="0"/>
                <a:cs typeface="Times New Roman" pitchFamily="18" charset="0"/>
              </a:rPr>
              <a:t>ВКонтакте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».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ea typeface="Calibri" pitchFamily="34" charset="0"/>
                <a:cs typeface="Times New Roman" pitchFamily="18" charset="0"/>
              </a:rPr>
              <a:t>Количество подписчиков – 617 чел.</a:t>
            </a: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99349" y="6273225"/>
            <a:ext cx="379265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F497D">
                    <a:lumMod val="50000"/>
                  </a:srgbClr>
                </a:solidFill>
                <a:ea typeface="Times New Roman" pitchFamily="18" charset="0"/>
                <a:cs typeface="Times New Roman" pitchFamily="18" charset="0"/>
              </a:rPr>
              <a:t>Число посетителей  сайта в 2015 - 22960, количество просмотров - 112987.</a:t>
            </a:r>
            <a:endParaRPr lang="ru-RU" sz="1600" b="1" dirty="0">
              <a:solidFill>
                <a:srgbClr val="132D4D"/>
              </a:solidFill>
              <a:cs typeface="Arial" pitchFamily="3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9074552" y="1034648"/>
            <a:ext cx="3117448" cy="4339650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Главные разделы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:  «О нас», «Профилактика», «Пациентам», «Специалистам», «Педагогам и родителям», «</a:t>
            </a:r>
            <a:r>
              <a:rPr lang="ru-RU" sz="1200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Медиа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», «Диспансеризация», «Справочные материалы».</a:t>
            </a: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Большой информационный раздел «Здоровый образ жизни» - 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статьи, материалы по ЗОЖ и  профилактике ХНИЗ.</a:t>
            </a: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«Педагогам и родителям» - 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учебные модули</a:t>
            </a: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состоящие из лекций и презентаций для проведения классных часов, родительских собраний, уроков здоровья</a:t>
            </a: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В разделе «Медиа» – 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видео на темы ЗОЖ, архив телепередачи, макеты печатных материалов, газета «Наше здоровье» и др.</a:t>
            </a:r>
          </a:p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В 2015 году на сайте начали работать </a:t>
            </a:r>
            <a:r>
              <a:rPr 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разделы «Задай вопрос кардиологу», «Задай вопрос неврологу»</a:t>
            </a:r>
            <a:r>
              <a:rPr lang="ru-RU" sz="12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 Дано посредством сервиса  107 консультаций.</a:t>
            </a:r>
          </a:p>
        </p:txBody>
      </p:sp>
    </p:spTree>
    <p:extLst>
      <p:ext uri="{BB962C8B-B14F-4D97-AF65-F5344CB8AC3E}">
        <p14:creationId xmlns:p14="http://schemas.microsoft.com/office/powerpoint/2010/main" val="41419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Блок-схема: узел 27"/>
          <p:cNvSpPr/>
          <p:nvPr/>
        </p:nvSpPr>
        <p:spPr>
          <a:xfrm>
            <a:off x="140825" y="3512916"/>
            <a:ext cx="4467828" cy="334508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3210044" y="2087302"/>
            <a:ext cx="4467828" cy="334508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150471" y="1203768"/>
            <a:ext cx="4467828" cy="33450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77481" y="943723"/>
            <a:ext cx="9182893" cy="5914277"/>
          </a:xfrm>
        </p:spPr>
        <p:txBody>
          <a:bodyPr>
            <a:normAutofit/>
          </a:bodyPr>
          <a:lstStyle/>
          <a:p>
            <a:pPr marL="514350" indent="-51435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1" dirty="0" smtClean="0"/>
              <a:t> 3. Взаимодействие со образованием:</a:t>
            </a:r>
          </a:p>
          <a:p>
            <a:pPr marL="514350" indent="-51435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dirty="0" smtClean="0"/>
              <a:t>Комплексная профилактическая программа «Здоровые дети – здоровое общество»</a:t>
            </a:r>
          </a:p>
          <a:p>
            <a:pPr algn="just"/>
            <a:endParaRPr lang="ru-RU" b="1" dirty="0" smtClean="0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26672" y="1653508"/>
            <a:ext cx="3650754" cy="344129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ПЕДАГОГИ</a:t>
            </a:r>
          </a:p>
          <a:p>
            <a:pPr marL="0" indent="0" algn="ctr">
              <a:buFont typeface="Arial" pitchFamily="34" charset="0"/>
              <a:buNone/>
            </a:pPr>
            <a:endParaRPr lang="ru-RU" alt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4014785" y="1646651"/>
            <a:ext cx="4239370" cy="32142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РОДИТЕЛИ </a:t>
            </a:r>
          </a:p>
          <a:p>
            <a:pPr marL="0" indent="0" algn="ctr">
              <a:buFont typeface="Arial" pitchFamily="34" charset="0"/>
              <a:buNone/>
            </a:pPr>
            <a:endParaRPr lang="ru-RU" altLang="ru-RU" sz="2400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ru-RU" alt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Picture 2" descr="D:\Документы\Desktop\DSC_0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422" y="2125638"/>
            <a:ext cx="2052577" cy="130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2307278" y="1956427"/>
            <a:ext cx="3650754" cy="344129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УЧАЩИЕСЯ</a:t>
            </a:r>
          </a:p>
          <a:p>
            <a:pPr marL="0" indent="0" algn="ctr">
              <a:buFont typeface="Arial" pitchFamily="34" charset="0"/>
              <a:buNone/>
            </a:pPr>
            <a:endParaRPr lang="ru-RU" alt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20" name="Picture 2" descr="D:\Документы\Desktop\IMG_8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21" y="3422307"/>
            <a:ext cx="2061579" cy="137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Документы\Desktop\DSC_0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290" y="4772745"/>
            <a:ext cx="2062709" cy="154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\\Server\ацмп\ФОТОГРАФИИ\2 - фото 2015\5 - Антинаркоэстафета\IMG_81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2"/>
          <a:stretch/>
        </p:blipFill>
        <p:spPr bwMode="auto">
          <a:xfrm>
            <a:off x="10148671" y="948616"/>
            <a:ext cx="2043329" cy="116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106258" y="936121"/>
            <a:ext cx="2073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 smtClean="0">
                <a:solidFill>
                  <a:srgbClr val="C00000"/>
                </a:solidFill>
              </a:rPr>
              <a:t>Классы «Здоровый стиль»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в 8 образовательных – </a:t>
            </a:r>
          </a:p>
          <a:p>
            <a:pPr lvl="0" algn="ctr">
              <a:defRPr/>
            </a:pPr>
            <a:r>
              <a:rPr lang="ru-RU" sz="1200" b="1" dirty="0" smtClean="0">
                <a:solidFill>
                  <a:srgbClr val="002060"/>
                </a:solidFill>
              </a:rPr>
              <a:t>34 класса</a:t>
            </a:r>
          </a:p>
          <a:p>
            <a:pPr lvl="0" algn="ctr">
              <a:defRPr/>
            </a:pPr>
            <a:r>
              <a:rPr lang="ru-RU" sz="1200" b="1" dirty="0" smtClean="0">
                <a:solidFill>
                  <a:srgbClr val="002060"/>
                </a:solidFill>
              </a:rPr>
              <a:t> (около 1000 человек)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0909300" y="0"/>
          <a:ext cx="128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CorelDRAW" r:id="rId7" imgW="5110560" imgH="4924440" progId="">
                  <p:embed/>
                </p:oleObj>
              </mc:Choice>
              <mc:Fallback>
                <p:oleObj name="CorelDRAW" r:id="rId7" imgW="5110560" imgH="4924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9300" y="0"/>
                        <a:ext cx="1282700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524718" y="2562618"/>
            <a:ext cx="8723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Разработано занятие по профилактике инсультов и инфарктов для учащихся старших классов и проведены занятия.</a:t>
            </a:r>
          </a:p>
          <a:p>
            <a:pPr algn="just"/>
            <a:r>
              <a:rPr lang="ru-RU" b="1" dirty="0" smtClean="0"/>
              <a:t>Разработаны и проведены конкурсы для учащихся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9141" y="3582481"/>
            <a:ext cx="4320480" cy="7232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Областной  конкурс 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«ЗОЖ - кроссворд», </a:t>
            </a:r>
            <a:r>
              <a:rPr lang="ru-RU" b="1" i="1" dirty="0" smtClean="0">
                <a:solidFill>
                  <a:srgbClr val="1A3D68"/>
                </a:solidFill>
                <a:ea typeface="Times New Roman"/>
              </a:rPr>
              <a:t>347 участников.</a:t>
            </a:r>
            <a:endParaRPr lang="ru-RU" b="1" dirty="0" smtClean="0">
              <a:solidFill>
                <a:srgbClr val="1A3D68"/>
              </a:solidFill>
              <a:ea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07255" y="3463666"/>
            <a:ext cx="4232592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Областной конкурс авторских </a:t>
            </a:r>
          </a:p>
          <a:p>
            <a:pPr algn="ctr"/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разработок настольных игр</a:t>
            </a:r>
          </a:p>
          <a:p>
            <a:pPr algn="ctr"/>
            <a:r>
              <a:rPr lang="ru-RU" b="1" i="1" dirty="0" smtClean="0">
                <a:solidFill>
                  <a:srgbClr val="1A3D68"/>
                </a:solidFill>
                <a:ea typeface="Times New Roman"/>
              </a:rPr>
              <a:t>236 семей</a:t>
            </a:r>
            <a:endParaRPr lang="ru-RU" b="1" i="1" dirty="0">
              <a:solidFill>
                <a:srgbClr val="1A3D68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10795" y="4266580"/>
            <a:ext cx="4086608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Областной конкурс агитбригад </a:t>
            </a:r>
          </a:p>
          <a:p>
            <a:pPr algn="ctr"/>
            <a:r>
              <a:rPr lang="ru-RU" b="1" dirty="0" smtClean="0">
                <a:solidFill>
                  <a:srgbClr val="1A3D68"/>
                </a:solidFill>
                <a:ea typeface="Times New Roman"/>
              </a:rPr>
              <a:t>«Мы выбираем жизнь!». </a:t>
            </a:r>
          </a:p>
          <a:p>
            <a:pPr algn="ctr"/>
            <a:r>
              <a:rPr lang="ru-RU" b="1" i="1" dirty="0" smtClean="0">
                <a:solidFill>
                  <a:srgbClr val="1A3D68"/>
                </a:solidFill>
              </a:rPr>
              <a:t>300 участников</a:t>
            </a:r>
            <a:endParaRPr lang="ru-RU" b="1" i="1" dirty="0">
              <a:solidFill>
                <a:srgbClr val="1A3D68"/>
              </a:solidFill>
            </a:endParaRPr>
          </a:p>
        </p:txBody>
      </p:sp>
      <p:pic>
        <p:nvPicPr>
          <p:cNvPr id="34" name="Picture 7" descr="\\Server\ацмп\Ирина Владимировна\кроссворд 2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/>
          <a:stretch/>
        </p:blipFill>
        <p:spPr bwMode="auto">
          <a:xfrm>
            <a:off x="6483671" y="5076761"/>
            <a:ext cx="3312368" cy="178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\\Server\ацмп\Ирина Владимировна\Рисунок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34" y="5190615"/>
            <a:ext cx="2503178" cy="166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4" y="5127272"/>
            <a:ext cx="2592288" cy="173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5" descr="I:\ВОЛОГДа\фото акции 1\День трзвости\20150911_154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4" y="1372143"/>
            <a:ext cx="1774825" cy="1331912"/>
          </a:xfrm>
          <a:prstGeom prst="rect">
            <a:avLst/>
          </a:prstGeom>
          <a:noFill/>
          <a:ln w="28575">
            <a:solidFill>
              <a:srgbClr val="D2051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2" descr="I:\ВОЛОГДа\фото акции\ВОЛОНТЕР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84" y="1406868"/>
            <a:ext cx="1871663" cy="1246187"/>
          </a:xfrm>
          <a:prstGeom prst="rect">
            <a:avLst/>
          </a:prstGeom>
          <a:noFill/>
          <a:ln w="28575">
            <a:solidFill>
              <a:srgbClr val="D2051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4" descr="I:\ВОЛОГДа\фото акции\ВОЛОНТ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09" y="2276476"/>
            <a:ext cx="1797050" cy="1196975"/>
          </a:xfrm>
          <a:prstGeom prst="rect">
            <a:avLst/>
          </a:prstGeom>
          <a:noFill/>
          <a:ln w="28575">
            <a:solidFill>
              <a:srgbClr val="D2051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Прямоугольник 2"/>
          <p:cNvSpPr>
            <a:spLocks noChangeArrowheads="1"/>
          </p:cNvSpPr>
          <p:nvPr/>
        </p:nvSpPr>
        <p:spPr bwMode="auto">
          <a:xfrm>
            <a:off x="5519739" y="3502025"/>
            <a:ext cx="1957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ru-RU" altLang="en-US" sz="1600"/>
          </a:p>
        </p:txBody>
      </p:sp>
      <p:sp>
        <p:nvSpPr>
          <p:cNvPr id="25609" name="Прямоугольник 3"/>
          <p:cNvSpPr>
            <a:spLocks noChangeArrowheads="1"/>
          </p:cNvSpPr>
          <p:nvPr/>
        </p:nvSpPr>
        <p:spPr bwMode="auto">
          <a:xfrm>
            <a:off x="2640013" y="4365625"/>
            <a:ext cx="2730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ru-RU" altLang="en-US" sz="1600"/>
          </a:p>
        </p:txBody>
      </p:sp>
      <p:pic>
        <p:nvPicPr>
          <p:cNvPr id="25610" name="Picture 12" descr="I:\ВОЛОГДа\фото акции\20150911_1612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2" y="3958965"/>
            <a:ext cx="196532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1" name="Picture 14" descr="I:\ВОЛОГДа\фото акции\ВСЕМИРНЫЙ ДЕНЬ ЗДОРОВЬ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428" y="4080681"/>
            <a:ext cx="2055500" cy="247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2" name="Прямоугольник 3"/>
          <p:cNvSpPr>
            <a:spLocks noChangeArrowheads="1"/>
          </p:cNvSpPr>
          <p:nvPr/>
        </p:nvSpPr>
        <p:spPr bwMode="auto">
          <a:xfrm>
            <a:off x="570657" y="3502025"/>
            <a:ext cx="1871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en-US" sz="1400" dirty="0">
                <a:solidFill>
                  <a:srgbClr val="000066"/>
                </a:solidFill>
                <a:latin typeface="Times New Roman" panose="02020603050405020304" pitchFamily="18" charset="0"/>
              </a:rPr>
              <a:t>Общероссийский </a:t>
            </a:r>
          </a:p>
          <a:p>
            <a:pPr algn="ctr"/>
            <a:r>
              <a:rPr lang="ru-RU" altLang="en-US" sz="1400" dirty="0">
                <a:solidFill>
                  <a:srgbClr val="000066"/>
                </a:solidFill>
                <a:latin typeface="Times New Roman" panose="02020603050405020304" pitchFamily="18" charset="0"/>
              </a:rPr>
              <a:t>день трезвости</a:t>
            </a:r>
          </a:p>
        </p:txBody>
      </p:sp>
      <p:sp>
        <p:nvSpPr>
          <p:cNvPr id="25613" name="Прямоугольник 4"/>
          <p:cNvSpPr>
            <a:spLocks noChangeArrowheads="1"/>
          </p:cNvSpPr>
          <p:nvPr/>
        </p:nvSpPr>
        <p:spPr bwMode="auto">
          <a:xfrm>
            <a:off x="8543925" y="3429000"/>
            <a:ext cx="1873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en-US" sz="1400" dirty="0">
                <a:solidFill>
                  <a:srgbClr val="000066"/>
                </a:solidFill>
                <a:latin typeface="Times New Roman" panose="02020603050405020304" pitchFamily="18" charset="0"/>
              </a:rPr>
              <a:t>Всемирный день </a:t>
            </a:r>
          </a:p>
          <a:p>
            <a:pPr algn="ctr"/>
            <a:r>
              <a:rPr lang="ru-RU" altLang="en-US" sz="1400" dirty="0">
                <a:solidFill>
                  <a:srgbClr val="000066"/>
                </a:solidFill>
                <a:latin typeface="Times New Roman" panose="02020603050405020304" pitchFamily="18" charset="0"/>
              </a:rPr>
              <a:t>отказа от табака</a:t>
            </a:r>
          </a:p>
        </p:txBody>
      </p:sp>
      <p:sp>
        <p:nvSpPr>
          <p:cNvPr id="25614" name="Заголовок 1"/>
          <p:cNvSpPr>
            <a:spLocks noGrp="1" noChangeArrowheads="1"/>
          </p:cNvSpPr>
          <p:nvPr/>
        </p:nvSpPr>
        <p:spPr bwMode="auto">
          <a:xfrm>
            <a:off x="5426075" y="3650910"/>
            <a:ext cx="27368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 sz="1600" dirty="0">
                <a:solidFill>
                  <a:srgbClr val="000066"/>
                </a:solidFill>
                <a:latin typeface="Times New Roman" panose="02020603050405020304" pitchFamily="18" charset="0"/>
                <a:sym typeface="Calibri" panose="020F0502020204030204" pitchFamily="34" charset="0"/>
              </a:rPr>
              <a:t>Профилактическая акция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 sz="1600" dirty="0">
                <a:solidFill>
                  <a:srgbClr val="000066"/>
                </a:solidFill>
                <a:latin typeface="Times New Roman" panose="02020603050405020304" pitchFamily="18" charset="0"/>
                <a:sym typeface="Calibri" panose="020F0502020204030204" pitchFamily="34" charset="0"/>
              </a:rPr>
              <a:t>«2015 шагов к здоровью»</a:t>
            </a:r>
          </a:p>
        </p:txBody>
      </p:sp>
      <p:pic>
        <p:nvPicPr>
          <p:cNvPr id="25615" name="Picture 11" descr="I:\ВОЛОГДа\фото акции 1\2015 шагов\IMG_00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47" y="3999255"/>
            <a:ext cx="2455862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6" name="Picture 13" descr="I:\ВОЛОГДа\фото акции\вд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55" y="4968353"/>
            <a:ext cx="2506663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8" name="Заголовок 10"/>
          <p:cNvSpPr>
            <a:spLocks noGrp="1" noChangeArrowheads="1"/>
          </p:cNvSpPr>
          <p:nvPr/>
        </p:nvSpPr>
        <p:spPr bwMode="auto">
          <a:xfrm>
            <a:off x="7194049" y="989073"/>
            <a:ext cx="4537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ru-RU" altLang="en-US" sz="1400" dirty="0">
                <a:solidFill>
                  <a:srgbClr val="8A0000"/>
                </a:solidFill>
                <a:latin typeface="Times New Roman" panose="02020603050405020304" pitchFamily="18" charset="0"/>
                <a:sym typeface="Calibri" panose="020F0502020204030204" pitchFamily="34" charset="0"/>
              </a:rPr>
              <a:t>Комплексная профилактическая программа</a:t>
            </a:r>
            <a:br>
              <a:rPr lang="ru-RU" altLang="en-US" sz="1400" dirty="0">
                <a:solidFill>
                  <a:srgbClr val="8A0000"/>
                </a:solidFill>
                <a:latin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en-US" sz="1400" dirty="0">
                <a:solidFill>
                  <a:srgbClr val="8A0000"/>
                </a:solidFill>
                <a:latin typeface="Times New Roman" panose="02020603050405020304" pitchFamily="18" charset="0"/>
                <a:sym typeface="Calibri" panose="020F0502020204030204" pitchFamily="34" charset="0"/>
              </a:rPr>
              <a:t>«Здоровые дети – здоровое общество»</a:t>
            </a:r>
          </a:p>
        </p:txBody>
      </p:sp>
      <p:pic>
        <p:nvPicPr>
          <p:cNvPr id="25619" name="Picture 2" descr="D:\Ирина Иванова\Рабочий стол\IMG_0723.jpg"/>
          <p:cNvPicPr>
            <a:picLocks noGrp="1"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39" y="1623113"/>
            <a:ext cx="2284412" cy="1609725"/>
          </a:xfrm>
          <a:prstGeom prst="rect">
            <a:avLst/>
          </a:prstGeom>
          <a:noFill/>
          <a:ln w="28575">
            <a:solidFill>
              <a:srgbClr val="D2051E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20" name="Picture 2" descr="D:\Документы\Desktop\IMG_15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55" y="1716715"/>
            <a:ext cx="2676620" cy="1783723"/>
          </a:xfrm>
          <a:prstGeom prst="rect">
            <a:avLst/>
          </a:prstGeom>
          <a:noFill/>
          <a:ln w="28575">
            <a:solidFill>
              <a:srgbClr val="D2051E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22" name="Text Box 25"/>
          <p:cNvSpPr txBox="1">
            <a:spLocks noChangeArrowheads="1"/>
          </p:cNvSpPr>
          <p:nvPr/>
        </p:nvSpPr>
        <p:spPr bwMode="auto">
          <a:xfrm>
            <a:off x="1841803" y="896476"/>
            <a:ext cx="2975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DejaVu Sans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r>
              <a:rPr lang="ru-RU" altLang="ru-RU" sz="1400" dirty="0">
                <a:solidFill>
                  <a:srgbClr val="000032"/>
                </a:solidFill>
              </a:rPr>
              <a:t>Волонтерское профилактическое</a:t>
            </a:r>
          </a:p>
          <a:p>
            <a:r>
              <a:rPr lang="ru-RU" altLang="ru-RU" sz="1400" dirty="0">
                <a:solidFill>
                  <a:srgbClr val="000032"/>
                </a:solidFill>
              </a:rPr>
              <a:t> движение «</a:t>
            </a:r>
            <a:r>
              <a:rPr lang="ru-RU" altLang="ru-RU" sz="1400" dirty="0" err="1">
                <a:solidFill>
                  <a:srgbClr val="000032"/>
                </a:solidFill>
              </a:rPr>
              <a:t>Здраотряд</a:t>
            </a:r>
            <a:r>
              <a:rPr lang="ru-RU" altLang="ru-RU" sz="1400" dirty="0"/>
              <a:t>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5195" y="173621"/>
            <a:ext cx="3287210" cy="7523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стратегия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(межведомственная основа)</a:t>
            </a:r>
          </a:p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43736" y="150470"/>
            <a:ext cx="6667018" cy="76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элемент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и мотивирование населения к ведению здорового образа жизни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483979" y="266217"/>
            <a:ext cx="671332" cy="6597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141312"/>
    </a:dk1>
    <a:lt1>
      <a:srgbClr val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FFFFFF"/>
    </a:accent3>
    <a:accent4>
      <a:srgbClr val="0F0E0E"/>
    </a:accent4>
    <a:accent5>
      <a:srgbClr val="CFD7C7"/>
    </a:accent5>
    <a:accent6>
      <a:srgbClr val="DC943F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</TotalTime>
  <Words>2740</Words>
  <Application>Microsoft Office PowerPoint</Application>
  <PresentationFormat>Произвольный</PresentationFormat>
  <Paragraphs>552</Paragraphs>
  <Slides>25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Тема1</vt:lpstr>
      <vt:lpstr>CorelDRAW</vt:lpstr>
      <vt:lpstr>Пакет</vt:lpstr>
      <vt:lpstr>Организация работы по профилактике неинфекционных заболеваний и формированию здорового образа жизни в Архангельской области</vt:lpstr>
      <vt:lpstr>Указ Президента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Волонтерское движение «ЗдравОтряд»</vt:lpstr>
      <vt:lpstr>Презентация PowerPoint</vt:lpstr>
      <vt:lpstr>Презентация PowerPoint</vt:lpstr>
      <vt:lpstr>Презентация PowerPoint</vt:lpstr>
      <vt:lpstr>Презентация PowerPoint</vt:lpstr>
      <vt:lpstr>Выявленные факторы риска в 2015 году</vt:lpstr>
      <vt:lpstr>Сведения о выявленных заболеваниях(случаев) </vt:lpstr>
      <vt:lpstr>Сведения о выявленных заболеваниях(случаев) </vt:lpstr>
      <vt:lpstr>Презентация PowerPoint</vt:lpstr>
      <vt:lpstr>Презентация PowerPoint</vt:lpstr>
      <vt:lpstr>Презентация PowerPoint</vt:lpstr>
      <vt:lpstr>Трехуровневая  система оказания профилактической помощи населению Архангельской области</vt:lpstr>
      <vt:lpstr>Основные  направления деятельности</vt:lpstr>
      <vt:lpstr>Основные функции  центра медицинской профилактики</vt:lpstr>
      <vt:lpstr>Презентация PowerPoint</vt:lpstr>
      <vt:lpstr>СПАСИБО ЗА ВНИМАНИЕ! СПАСИБО ЗА СОВМЕСТНУЮ РАБОТУ!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по профилактике неинфекционных заболеваний и формированию здорового образа жизни в Архангельской области</dc:title>
  <dc:creator>Chief</dc:creator>
  <cp:lastModifiedBy>Преподаватель</cp:lastModifiedBy>
  <cp:revision>50</cp:revision>
  <dcterms:created xsi:type="dcterms:W3CDTF">2016-02-16T07:57:35Z</dcterms:created>
  <dcterms:modified xsi:type="dcterms:W3CDTF">2016-03-29T09:34:59Z</dcterms:modified>
</cp:coreProperties>
</file>