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2"/>
  </p:notesMasterIdLst>
  <p:sldIdLst>
    <p:sldId id="374" r:id="rId2"/>
    <p:sldId id="375" r:id="rId3"/>
    <p:sldId id="377" r:id="rId4"/>
    <p:sldId id="410" r:id="rId5"/>
    <p:sldId id="429" r:id="rId6"/>
    <p:sldId id="430" r:id="rId7"/>
    <p:sldId id="431" r:id="rId8"/>
    <p:sldId id="432" r:id="rId9"/>
    <p:sldId id="433" r:id="rId10"/>
    <p:sldId id="434" r:id="rId11"/>
    <p:sldId id="435" r:id="rId12"/>
    <p:sldId id="436" r:id="rId13"/>
    <p:sldId id="437" r:id="rId14"/>
    <p:sldId id="418" r:id="rId15"/>
    <p:sldId id="419" r:id="rId16"/>
    <p:sldId id="420" r:id="rId17"/>
    <p:sldId id="438" r:id="rId18"/>
    <p:sldId id="379" r:id="rId19"/>
    <p:sldId id="439" r:id="rId20"/>
    <p:sldId id="441" r:id="rId2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A3D68"/>
    <a:srgbClr val="0C1D32"/>
    <a:srgbClr val="132D4D"/>
    <a:srgbClr val="122B4A"/>
    <a:srgbClr val="1205B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2918" autoAdjust="0"/>
  </p:normalViewPr>
  <p:slideViewPr>
    <p:cSldViewPr>
      <p:cViewPr varScale="1">
        <p:scale>
          <a:sx n="68" d="100"/>
          <a:sy n="68" d="100"/>
        </p:scale>
        <p:origin x="-5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66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4;&#1086;&#1082;&#1091;&#1084;&#1077;&#1085;&#1090;&#1099;\Desktop\&#1050;&#1086;&#1085;&#1082;&#1091;&#1088;&#1089;%20&#1094;&#1077;&#1085;&#1090;&#1088;%20&#1087;&#1088;&#1086;&#1092;&#1080;&#1083;&#1072;&#1082;&#1090;&#1080;&#1082;&#1080;\&#1057;&#1090;&#1091;&#1076;&#1080;&#1103;\&#1075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4.3060197511282323E-2"/>
          <c:y val="5.0925925925925944E-2"/>
          <c:w val="0.95693980248871835"/>
          <c:h val="0.5641874453193349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Лист1!$B$15</c:f>
              <c:strCache>
                <c:ptCount val="1"/>
                <c:pt idx="0">
                  <c:v>Кол-во занятий</c:v>
                </c:pt>
              </c:strCache>
            </c:strRef>
          </c:tx>
          <c:dLbls>
            <c:showVal val="1"/>
          </c:dLbls>
          <c:cat>
            <c:numRef>
              <c:f>Лист1!$C$14:$AC$14</c:f>
              <c:numCache>
                <c:formatCode>mmm\-yy</c:formatCode>
                <c:ptCount val="27"/>
                <c:pt idx="0">
                  <c:v>41548</c:v>
                </c:pt>
                <c:pt idx="1">
                  <c:v>41579</c:v>
                </c:pt>
                <c:pt idx="2">
                  <c:v>41609</c:v>
                </c:pt>
                <c:pt idx="3">
                  <c:v>41640</c:v>
                </c:pt>
                <c:pt idx="4">
                  <c:v>41671</c:v>
                </c:pt>
                <c:pt idx="5">
                  <c:v>41699</c:v>
                </c:pt>
                <c:pt idx="6">
                  <c:v>41730</c:v>
                </c:pt>
                <c:pt idx="7">
                  <c:v>41760</c:v>
                </c:pt>
                <c:pt idx="8">
                  <c:v>41791</c:v>
                </c:pt>
                <c:pt idx="9">
                  <c:v>41821</c:v>
                </c:pt>
                <c:pt idx="10">
                  <c:v>41852</c:v>
                </c:pt>
                <c:pt idx="11">
                  <c:v>41883</c:v>
                </c:pt>
                <c:pt idx="12">
                  <c:v>41913</c:v>
                </c:pt>
                <c:pt idx="13">
                  <c:v>41944</c:v>
                </c:pt>
                <c:pt idx="14">
                  <c:v>41974</c:v>
                </c:pt>
                <c:pt idx="15">
                  <c:v>42005</c:v>
                </c:pt>
                <c:pt idx="16">
                  <c:v>42036</c:v>
                </c:pt>
                <c:pt idx="17">
                  <c:v>42064</c:v>
                </c:pt>
                <c:pt idx="18">
                  <c:v>42095</c:v>
                </c:pt>
                <c:pt idx="19">
                  <c:v>42125</c:v>
                </c:pt>
                <c:pt idx="20">
                  <c:v>42156</c:v>
                </c:pt>
                <c:pt idx="21">
                  <c:v>42186</c:v>
                </c:pt>
                <c:pt idx="22">
                  <c:v>42217</c:v>
                </c:pt>
                <c:pt idx="23">
                  <c:v>42248</c:v>
                </c:pt>
                <c:pt idx="24">
                  <c:v>42278</c:v>
                </c:pt>
                <c:pt idx="25">
                  <c:v>42309</c:v>
                </c:pt>
                <c:pt idx="26">
                  <c:v>42339</c:v>
                </c:pt>
              </c:numCache>
            </c:numRef>
          </c:cat>
          <c:val>
            <c:numRef>
              <c:f>Лист1!$C$15:$AC$15</c:f>
              <c:numCache>
                <c:formatCode>General</c:formatCode>
                <c:ptCount val="27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8</c:v>
                </c:pt>
                <c:pt idx="9">
                  <c:v>10</c:v>
                </c:pt>
                <c:pt idx="10">
                  <c:v>10</c:v>
                </c:pt>
                <c:pt idx="11">
                  <c:v>11</c:v>
                </c:pt>
                <c:pt idx="12">
                  <c:v>11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12</c:v>
                </c:pt>
                <c:pt idx="17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12</c:v>
                </c:pt>
                <c:pt idx="21">
                  <c:v>12</c:v>
                </c:pt>
                <c:pt idx="22">
                  <c:v>12</c:v>
                </c:pt>
                <c:pt idx="23">
                  <c:v>13</c:v>
                </c:pt>
                <c:pt idx="24">
                  <c:v>13</c:v>
                </c:pt>
                <c:pt idx="25">
                  <c:v>14</c:v>
                </c:pt>
                <c:pt idx="26">
                  <c:v>14</c:v>
                </c:pt>
              </c:numCache>
            </c:numRef>
          </c:val>
        </c:ser>
        <c:axId val="59476224"/>
        <c:axId val="60710912"/>
      </c:barChart>
      <c:lineChart>
        <c:grouping val="standard"/>
        <c:ser>
          <c:idx val="1"/>
          <c:order val="1"/>
          <c:tx>
            <c:strRef>
              <c:f>Лист1!$B$16</c:f>
              <c:strCache>
                <c:ptCount val="1"/>
                <c:pt idx="0">
                  <c:v>Посещаемость Студии</c:v>
                </c:pt>
              </c:strCache>
            </c:strRef>
          </c:tx>
          <c:marker>
            <c:symbol val="none"/>
          </c:marker>
          <c:dLbls>
            <c:dLblPos val="t"/>
            <c:showVal val="1"/>
          </c:dLbls>
          <c:cat>
            <c:numRef>
              <c:f>Лист1!$C$14:$AC$14</c:f>
              <c:numCache>
                <c:formatCode>mmm\-yy</c:formatCode>
                <c:ptCount val="27"/>
                <c:pt idx="0">
                  <c:v>41548</c:v>
                </c:pt>
                <c:pt idx="1">
                  <c:v>41579</c:v>
                </c:pt>
                <c:pt idx="2">
                  <c:v>41609</c:v>
                </c:pt>
                <c:pt idx="3">
                  <c:v>41640</c:v>
                </c:pt>
                <c:pt idx="4">
                  <c:v>41671</c:v>
                </c:pt>
                <c:pt idx="5">
                  <c:v>41699</c:v>
                </c:pt>
                <c:pt idx="6">
                  <c:v>41730</c:v>
                </c:pt>
                <c:pt idx="7">
                  <c:v>41760</c:v>
                </c:pt>
                <c:pt idx="8">
                  <c:v>41791</c:v>
                </c:pt>
                <c:pt idx="9">
                  <c:v>41821</c:v>
                </c:pt>
                <c:pt idx="10">
                  <c:v>41852</c:v>
                </c:pt>
                <c:pt idx="11">
                  <c:v>41883</c:v>
                </c:pt>
                <c:pt idx="12">
                  <c:v>41913</c:v>
                </c:pt>
                <c:pt idx="13">
                  <c:v>41944</c:v>
                </c:pt>
                <c:pt idx="14">
                  <c:v>41974</c:v>
                </c:pt>
                <c:pt idx="15">
                  <c:v>42005</c:v>
                </c:pt>
                <c:pt idx="16">
                  <c:v>42036</c:v>
                </c:pt>
                <c:pt idx="17">
                  <c:v>42064</c:v>
                </c:pt>
                <c:pt idx="18">
                  <c:v>42095</c:v>
                </c:pt>
                <c:pt idx="19">
                  <c:v>42125</c:v>
                </c:pt>
                <c:pt idx="20">
                  <c:v>42156</c:v>
                </c:pt>
                <c:pt idx="21">
                  <c:v>42186</c:v>
                </c:pt>
                <c:pt idx="22">
                  <c:v>42217</c:v>
                </c:pt>
                <c:pt idx="23">
                  <c:v>42248</c:v>
                </c:pt>
                <c:pt idx="24">
                  <c:v>42278</c:v>
                </c:pt>
                <c:pt idx="25">
                  <c:v>42309</c:v>
                </c:pt>
                <c:pt idx="26">
                  <c:v>42339</c:v>
                </c:pt>
              </c:numCache>
            </c:numRef>
          </c:cat>
          <c:val>
            <c:numRef>
              <c:f>Лист1!$C$16:$AC$16</c:f>
              <c:numCache>
                <c:formatCode>General</c:formatCode>
                <c:ptCount val="27"/>
                <c:pt idx="0">
                  <c:v>22</c:v>
                </c:pt>
                <c:pt idx="1">
                  <c:v>35</c:v>
                </c:pt>
                <c:pt idx="2">
                  <c:v>48</c:v>
                </c:pt>
                <c:pt idx="3">
                  <c:v>64</c:v>
                </c:pt>
                <c:pt idx="4">
                  <c:v>73</c:v>
                </c:pt>
                <c:pt idx="5">
                  <c:v>81</c:v>
                </c:pt>
                <c:pt idx="6">
                  <c:v>97</c:v>
                </c:pt>
                <c:pt idx="7">
                  <c:v>108</c:v>
                </c:pt>
                <c:pt idx="8">
                  <c:v>134</c:v>
                </c:pt>
                <c:pt idx="9">
                  <c:v>158</c:v>
                </c:pt>
                <c:pt idx="10">
                  <c:v>168</c:v>
                </c:pt>
                <c:pt idx="11">
                  <c:v>174</c:v>
                </c:pt>
                <c:pt idx="12">
                  <c:v>194</c:v>
                </c:pt>
                <c:pt idx="13">
                  <c:v>207</c:v>
                </c:pt>
                <c:pt idx="14">
                  <c:v>232</c:v>
                </c:pt>
                <c:pt idx="15">
                  <c:v>233</c:v>
                </c:pt>
                <c:pt idx="16">
                  <c:v>237</c:v>
                </c:pt>
                <c:pt idx="17">
                  <c:v>240</c:v>
                </c:pt>
                <c:pt idx="18">
                  <c:v>241</c:v>
                </c:pt>
                <c:pt idx="19">
                  <c:v>244</c:v>
                </c:pt>
                <c:pt idx="20">
                  <c:v>246</c:v>
                </c:pt>
                <c:pt idx="21">
                  <c:v>247</c:v>
                </c:pt>
                <c:pt idx="22">
                  <c:v>247</c:v>
                </c:pt>
                <c:pt idx="23">
                  <c:v>250</c:v>
                </c:pt>
                <c:pt idx="24">
                  <c:v>252</c:v>
                </c:pt>
                <c:pt idx="25">
                  <c:v>252</c:v>
                </c:pt>
                <c:pt idx="26">
                  <c:v>254</c:v>
                </c:pt>
              </c:numCache>
            </c:numRef>
          </c:val>
        </c:ser>
        <c:marker val="1"/>
        <c:axId val="59476224"/>
        <c:axId val="60710912"/>
      </c:lineChart>
      <c:dateAx>
        <c:axId val="59476224"/>
        <c:scaling>
          <c:orientation val="minMax"/>
        </c:scaling>
        <c:axPos val="b"/>
        <c:numFmt formatCode="mmm\-yy" sourceLinked="1"/>
        <c:tickLblPos val="nextTo"/>
        <c:crossAx val="60710912"/>
        <c:crosses val="autoZero"/>
        <c:auto val="1"/>
        <c:lblOffset val="100"/>
        <c:baseTimeUnit val="months"/>
      </c:dateAx>
      <c:valAx>
        <c:axId val="60710912"/>
        <c:scaling>
          <c:orientation val="minMax"/>
        </c:scaling>
        <c:delete val="1"/>
        <c:axPos val="l"/>
        <c:numFmt formatCode="General" sourceLinked="1"/>
        <c:tickLblPos val="none"/>
        <c:crossAx val="59476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930455635491641"/>
          <c:y val="0.80054206765820934"/>
          <c:w val="0.49457508533910205"/>
          <c:h val="0.16743438320209997"/>
        </c:manualLayout>
      </c:layout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198C9-1217-4AA9-9CF5-6B1F6302C01E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9F87E-6036-463A-914C-E4D183590A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9393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F87E-6036-463A-914C-E4D183590A1A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079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F87E-6036-463A-914C-E4D183590A1A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892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ECE2E99A-400D-4DCA-A5A2-7FAFD489DD96}" type="slidenum">
              <a:rPr lang="ru-RU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C8FBD-3BFB-4FBF-AD79-1CCC91760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200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05945-7B61-4008-A268-70563C0C6200}" type="datetimeFigureOut">
              <a:rPr lang="ru-RU" smtClean="0"/>
              <a:pPr/>
              <a:t>30.03.2016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260BD-4C9C-463E-A7D2-ED3275AE6C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7.jpe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microsoft.com/office/2007/relationships/hdphoto" Target="../media/hdphoto2.wdp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1.bin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4.jpeg"/><Relationship Id="rId7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microsoft.com/office/2007/relationships/hdphoto" Target="../media/hdphoto10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140968"/>
            <a:ext cx="7560840" cy="100811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УСПЕШНЫЙ  ОПЫТ  МЕЖВЕДОМСТВЕННОГО ВЗАИМОДЕЙСТВИЯ   В  РЕАЛИЗАЦИИ ПРОФИЛАКТИЧЕСКОГО  ПРОЕКТА</a:t>
            </a:r>
            <a:b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«СТУДИЯ ХОРОШЕГО САМОЧУВСТВИЯ»</a:t>
            </a:r>
            <a:b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BodoniNova" panose="02070603080706020303" pitchFamily="18" charset="-52"/>
                <a:cs typeface="Aharoni" panose="02010803020104030203" pitchFamily="2" charset="-79"/>
              </a:rPr>
              <a:t> 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BodoniNova" panose="02070603080706020303" pitchFamily="18" charset="-52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5595081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Архангельск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2016 год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4856965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Гафарова Е.В. заведующая</a:t>
            </a:r>
          </a:p>
          <a:p>
            <a:pPr algn="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консультативно-оздоровительным отделом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\\server\АЦМП\Игумнов Дмитрий\Конкурс презентаций ГНИЦ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2489"/>
            <a:ext cx="1368413" cy="1399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0" name="Picture 2" descr="Типографии. ОАО ИПП &quot;Правда Север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6887" y="1109963"/>
            <a:ext cx="994263" cy="8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Соломбала Ар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357" y="4725144"/>
            <a:ext cx="1664817" cy="71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lib.aonb.ru/img/titl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938" y="1497012"/>
            <a:ext cx="1821118" cy="6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студия\фото\студия день города 2015г\DSC025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880"/>
          <a:stretch/>
        </p:blipFill>
        <p:spPr bwMode="auto">
          <a:xfrm>
            <a:off x="4396346" y="1844824"/>
            <a:ext cx="4569435" cy="2471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7" descr="C:\Users\acmp14\Desktop\студия\фото\отказ от табака 2015г\IMG_98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34" t="20194"/>
          <a:stretch/>
        </p:blipFill>
        <p:spPr bwMode="auto">
          <a:xfrm>
            <a:off x="376712" y="1735830"/>
            <a:ext cx="3043159" cy="1932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1" y="930068"/>
            <a:ext cx="5760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«КУЛЬТУРНЫЙ ЦЕНТР «СОЛОМБАЛА-АРТ»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268760"/>
            <a:ext cx="5966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Марина Викторовна Малахова</a:t>
            </a:r>
            <a:endParaRPr lang="ru-RU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0663" y="465034"/>
            <a:ext cx="1247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 год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Соломбала 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199"/>
            <a:ext cx="1800200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07" y="3554515"/>
            <a:ext cx="5182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Алексеевна Азова,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культурно-массовому досугу молодежи</a:t>
            </a:r>
          </a:p>
        </p:txBody>
      </p:sp>
      <p:pic>
        <p:nvPicPr>
          <p:cNvPr id="9" name="Picture 3" descr="C:\Users\acmp14\Desktop\СХС 2 год\схс 2 года фото\IMG_2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45"/>
          <a:stretch/>
        </p:blipFill>
        <p:spPr bwMode="auto">
          <a:xfrm>
            <a:off x="2555776" y="4123516"/>
            <a:ext cx="3960441" cy="2701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463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cmp14\Desktop\студия\фото\студия фото 2016г\Кемский Весенние гулянья\IMG_2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056"/>
          <a:stretch/>
        </p:blipFill>
        <p:spPr bwMode="auto">
          <a:xfrm>
            <a:off x="167120" y="153198"/>
            <a:ext cx="4006534" cy="1951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схс солоомб 2015\IMG_22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23"/>
          <a:stretch/>
        </p:blipFill>
        <p:spPr bwMode="auto">
          <a:xfrm>
            <a:off x="4707945" y="3910987"/>
            <a:ext cx="431642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457" y="2138080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Участников Студии позиционируют, как танцевальную группу и приглашают  на различные досуговые  и  праздничные мероприятия в г. Архангельске: день города, «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Соломбальские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вечерики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»,  танцевальные поединки , весеннее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гуляньице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 др.  После каждого мероприятия в Студию приходят новые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люди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cmp14\Desktop\студия\фото\студия фото 2016г\Кемский Весенние гулянья\Е.В. 19 марта 2016г Кемский посёлок\гуляние19 марта 2016г 4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40" y="4189450"/>
            <a:ext cx="3583014" cy="23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757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980728"/>
            <a:ext cx="4210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Танцевальный   поединок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11"/>
          <a:stretch/>
        </p:blipFill>
        <p:spPr bwMode="auto">
          <a:xfrm>
            <a:off x="1475656" y="1772817"/>
            <a:ext cx="6626313" cy="34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496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260" y="1988840"/>
            <a:ext cx="21237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Студийцы стали</a:t>
            </a: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больше общаться,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вместе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посещать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досуговые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культурные </a:t>
            </a: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нашли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себе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друзей</a:t>
            </a: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Студии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cmp14\Desktop\студия\студия  2года\СХС 2г. праздник\СХС  2 г.празд. фото\СХС2г праздн. фото  АЦМП\IMG_22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4" t="30417"/>
          <a:stretch/>
        </p:blipFill>
        <p:spPr bwMode="auto">
          <a:xfrm>
            <a:off x="2231232" y="3494859"/>
            <a:ext cx="6494562" cy="3108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cmp14\Desktop\студия\студия  2года\СХС 2г. праздник\СХС  2 г.празд. фото\СХС2г праздн. фото  АЦМП\IMG_21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641" r="2342" b="9389"/>
          <a:stretch/>
        </p:blipFill>
        <p:spPr bwMode="auto">
          <a:xfrm>
            <a:off x="2339752" y="1093243"/>
            <a:ext cx="6601320" cy="2390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6023" y="620688"/>
            <a:ext cx="7263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Сломбала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Арт  предоставляет помещения студийцам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40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5050" y="668896"/>
            <a:ext cx="798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_BodoniNova" panose="02070603080706020303" pitchFamily="18" charset="-52"/>
              </a:rPr>
              <a:t>Развитие проекта:</a:t>
            </a:r>
            <a:endParaRPr lang="ru-RU" b="1" dirty="0">
              <a:solidFill>
                <a:srgbClr val="FF0000"/>
              </a:solidFill>
              <a:latin typeface="a_BodoniNova" panose="02070603080706020303" pitchFamily="18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8987788"/>
              </p:ext>
            </p:extLst>
          </p:nvPr>
        </p:nvGraphicFramePr>
        <p:xfrm>
          <a:off x="467544" y="1196752"/>
          <a:ext cx="7560840" cy="1426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210"/>
                <a:gridCol w="1619126"/>
                <a:gridCol w="2088232"/>
                <a:gridCol w="2448272"/>
              </a:tblGrid>
              <a:tr h="360039">
                <a:tc>
                  <a:txBody>
                    <a:bodyPr/>
                    <a:lstStyle/>
                    <a:p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BodoniNova" panose="02070603080706020303" pitchFamily="18" charset="-52"/>
                        </a:rPr>
                        <a:t>       2013 г.</a:t>
                      </a:r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BodoniNova" panose="02070603080706020303" pitchFamily="18" charset="-52"/>
                        </a:rPr>
                        <a:t>      2014 г.</a:t>
                      </a:r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BodoniNova" panose="02070603080706020303" pitchFamily="18" charset="-52"/>
                        </a:rPr>
                        <a:t>       2015 г.</a:t>
                      </a:r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Количество  занятий Студии</a:t>
                      </a:r>
                    </a:p>
                    <a:p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_BodoniNova" panose="02070603080706020303" pitchFamily="18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8</a:t>
                      </a:r>
                      <a:endParaRPr lang="ru-RU" sz="1600" dirty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BodoniNova" panose="02070603080706020303" pitchFamily="18" charset="-52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105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BodoniNova" panose="02070603080706020303" pitchFamily="18" charset="-52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150</a:t>
                      </a:r>
                      <a:endParaRPr lang="ru-RU" sz="1600" dirty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8538799"/>
              </p:ext>
            </p:extLst>
          </p:nvPr>
        </p:nvGraphicFramePr>
        <p:xfrm>
          <a:off x="459549" y="4653136"/>
          <a:ext cx="8136904" cy="1456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572"/>
                <a:gridCol w="1324749"/>
                <a:gridCol w="1851455"/>
                <a:gridCol w="3157128"/>
              </a:tblGrid>
              <a:tr h="325097">
                <a:tc>
                  <a:txBody>
                    <a:bodyPr/>
                    <a:lstStyle/>
                    <a:p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BodoniNova" panose="02070603080706020303" pitchFamily="18" charset="-52"/>
                        </a:rPr>
                        <a:t>2013 г.</a:t>
                      </a:r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BodoniNova" panose="02070603080706020303" pitchFamily="18" charset="-52"/>
                        </a:rPr>
                        <a:t>2014 г.</a:t>
                      </a:r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BodoniNova" panose="02070603080706020303" pitchFamily="18" charset="-52"/>
                        </a:rPr>
                        <a:t>2015 г.</a:t>
                      </a:r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</a:tr>
              <a:tr h="9608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Количество </a:t>
                      </a:r>
                      <a:r>
                        <a:rPr lang="ru-RU" sz="1600" dirty="0">
                          <a:effectLst/>
                          <a:latin typeface="a_BodoniNova" panose="02070603080706020303" pitchFamily="18" charset="-52"/>
                        </a:rPr>
                        <a:t>площадок для занятий </a:t>
                      </a: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Студии</a:t>
                      </a:r>
                      <a:endParaRPr lang="ru-RU" sz="1600" dirty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Октябрьский район</a:t>
                      </a:r>
                      <a:endParaRPr lang="ru-RU" sz="1600" dirty="0" smtClean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BodoniNova" panose="02070603080706020303" pitchFamily="18" charset="-52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2 </a:t>
                      </a:r>
                      <a:endParaRPr lang="ru-RU" sz="1600" dirty="0">
                        <a:effectLst/>
                        <a:latin typeface="a_BodoniNova" panose="02070603080706020303" pitchFamily="18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BodoniNova" panose="02070603080706020303" pitchFamily="18" charset="-52"/>
                        </a:rPr>
                        <a:t>Октябрьский район</a:t>
                      </a:r>
                      <a:endParaRPr lang="ru-RU" sz="1600" dirty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Октябрьский </a:t>
                      </a:r>
                      <a:r>
                        <a:rPr lang="ru-RU" sz="1600" dirty="0">
                          <a:effectLst/>
                          <a:latin typeface="a_BodoniNova" panose="02070603080706020303" pitchFamily="18" charset="-52"/>
                        </a:rPr>
                        <a:t>(2), Соломбальский  </a:t>
                      </a: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район</a:t>
                      </a:r>
                      <a:r>
                        <a:rPr lang="ru-RU" sz="1600" baseline="0" dirty="0" smtClean="0">
                          <a:effectLst/>
                          <a:latin typeface="a_BodoniNova" panose="02070603080706020303" pitchFamily="18" charset="-52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(1)</a:t>
                      </a:r>
                      <a:endParaRPr lang="ru-RU" sz="1600" dirty="0" smtClean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6625873"/>
              </p:ext>
            </p:extLst>
          </p:nvPr>
        </p:nvGraphicFramePr>
        <p:xfrm>
          <a:off x="467544" y="2852936"/>
          <a:ext cx="7629358" cy="1590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783"/>
                <a:gridCol w="1746481"/>
                <a:gridCol w="1838399"/>
                <a:gridCol w="2026695"/>
              </a:tblGrid>
              <a:tr h="767299">
                <a:tc>
                  <a:txBody>
                    <a:bodyPr/>
                    <a:lstStyle/>
                    <a:p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BodoniNova" panose="02070603080706020303" pitchFamily="18" charset="-52"/>
                        </a:rPr>
                        <a:t> конец  2013 г.</a:t>
                      </a:r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BodoniNova" panose="02070603080706020303" pitchFamily="18" charset="-52"/>
                        </a:rPr>
                        <a:t> конец 2014 г.</a:t>
                      </a:r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BodoniNova" panose="02070603080706020303" pitchFamily="18" charset="-52"/>
                        </a:rPr>
                        <a:t>конец 2015 г.</a:t>
                      </a:r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</a:tr>
              <a:tr h="67286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Посещаемость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Студии</a:t>
                      </a:r>
                    </a:p>
                    <a:p>
                      <a:endParaRPr lang="ru-RU" sz="1600" dirty="0">
                        <a:latin typeface="a_BodoniNova" panose="02070603080706020303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_BodoniNova" panose="02070603080706020303" pitchFamily="18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  <a:ea typeface="+mn-ea"/>
                          <a:cs typeface="+mn-cs"/>
                        </a:rPr>
                        <a:t>48</a:t>
                      </a:r>
                      <a:endParaRPr lang="ru-RU" sz="1600" dirty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BodoniNova" panose="02070603080706020303" pitchFamily="18" charset="-52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232</a:t>
                      </a:r>
                      <a:endParaRPr lang="ru-RU" sz="1600" dirty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BodoniNova" panose="02070603080706020303" pitchFamily="18" charset="-52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_BodoniNova" panose="02070603080706020303" pitchFamily="18" charset="-52"/>
                        </a:rPr>
                        <a:t>254</a:t>
                      </a:r>
                      <a:endParaRPr lang="ru-RU" sz="1600" dirty="0">
                        <a:effectLst/>
                        <a:latin typeface="a_BodoniNova" panose="02070603080706020303" pitchFamily="18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569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5050" y="1038228"/>
            <a:ext cx="798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_BodoniNova" panose="02070603080706020303" pitchFamily="18" charset="-52"/>
              </a:rPr>
              <a:t>Динамика посещаемости и проведения занятий Студии</a:t>
            </a:r>
            <a:endParaRPr lang="ru-RU" b="1" dirty="0">
              <a:solidFill>
                <a:srgbClr val="FF0000"/>
              </a:solidFill>
              <a:latin typeface="a_BodoniNova" panose="02070603080706020303" pitchFamily="18" charset="-52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00294523"/>
              </p:ext>
            </p:extLst>
          </p:nvPr>
        </p:nvGraphicFramePr>
        <p:xfrm>
          <a:off x="399735" y="1844824"/>
          <a:ext cx="820891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02879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819" y="692695"/>
            <a:ext cx="65956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Интерес к формату проведения занятий Студии проявляет все</a:t>
            </a:r>
          </a:p>
          <a:p>
            <a:r>
              <a:rPr lang="ru-RU" dirty="0" smtClean="0"/>
              <a:t>больше организаций в г. Архангельске и Архангельской области, </a:t>
            </a:r>
          </a:p>
          <a:p>
            <a:r>
              <a:rPr lang="ru-RU" dirty="0" smtClean="0"/>
              <a:t>по просьбе которых проведены выездные занятия: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г.Новодвинск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Устьянский район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Виноградовский район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Приморский район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Верхнетоемский район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Пос. Североонежск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Ветеранские организации г. Архангельска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8731" y="3825697"/>
            <a:ext cx="31599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 smtClean="0"/>
              <a:t>Поступают предложения об </a:t>
            </a:r>
          </a:p>
          <a:p>
            <a:pPr algn="just"/>
            <a:r>
              <a:rPr lang="ru-RU" dirty="0" smtClean="0"/>
              <a:t>открытии </a:t>
            </a:r>
          </a:p>
          <a:p>
            <a:pPr algn="just"/>
            <a:r>
              <a:rPr lang="ru-RU" dirty="0" smtClean="0"/>
              <a:t>таких студий для людей </a:t>
            </a:r>
          </a:p>
          <a:p>
            <a:pPr algn="just"/>
            <a:r>
              <a:rPr lang="ru-RU" dirty="0" smtClean="0"/>
              <a:t>с ограниченными </a:t>
            </a:r>
          </a:p>
          <a:p>
            <a:pPr algn="just"/>
            <a:r>
              <a:rPr lang="ru-RU" dirty="0" smtClean="0"/>
              <a:t>возможностями. </a:t>
            </a:r>
          </a:p>
          <a:p>
            <a:pPr algn="just"/>
            <a:r>
              <a:rPr lang="ru-RU" dirty="0" smtClean="0"/>
              <a:t>Открытие Студии планируется</a:t>
            </a:r>
          </a:p>
          <a:p>
            <a:pPr algn="just"/>
            <a:r>
              <a:rPr lang="ru-RU" dirty="0" smtClean="0"/>
              <a:t> в 2016г. </a:t>
            </a:r>
            <a:r>
              <a:rPr lang="ru-RU" dirty="0"/>
              <a:t>д</a:t>
            </a:r>
            <a:r>
              <a:rPr lang="ru-RU" dirty="0" smtClean="0"/>
              <a:t>ля людей с </a:t>
            </a:r>
          </a:p>
          <a:p>
            <a:pPr algn="just"/>
            <a:r>
              <a:rPr lang="ru-RU" dirty="0" smtClean="0"/>
              <a:t>проблемами зрения на</a:t>
            </a:r>
          </a:p>
          <a:p>
            <a:pPr algn="just"/>
            <a:r>
              <a:rPr lang="ru-RU" dirty="0" smtClean="0"/>
              <a:t> базе Архангельской </a:t>
            </a:r>
          </a:p>
          <a:p>
            <a:pPr algn="just"/>
            <a:r>
              <a:rPr lang="ru-RU" dirty="0" smtClean="0"/>
              <a:t>местной организации ВОС.</a:t>
            </a:r>
            <a:endParaRPr lang="ru-RU" dirty="0"/>
          </a:p>
        </p:txBody>
      </p:sp>
      <p:pic>
        <p:nvPicPr>
          <p:cNvPr id="2050" name="Picture 2" descr="C:\Users\acmp14\Desktop\Гафарова\фото1\ветераны 2015г.сол\DSC06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966" y="4725143"/>
            <a:ext cx="2951034" cy="1962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mp14\Desktop\Гафарова\фото1\празд.здор вет.Доброл 2015г\IMG_90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5" t="8853" b="5779"/>
          <a:stretch/>
        </p:blipFill>
        <p:spPr bwMode="auto">
          <a:xfrm>
            <a:off x="6656644" y="1196752"/>
            <a:ext cx="2373664" cy="1400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cmp14\Desktop\Гафарова\фото1\устьяны  март 2015г\IMG_17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37" r="3765" b="9095"/>
          <a:stretch/>
        </p:blipFill>
        <p:spPr bwMode="auto">
          <a:xfrm>
            <a:off x="3077037" y="1484784"/>
            <a:ext cx="3321391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cmp14\Desktop\Гафарова\фото1\устьяны  март 2015г\IMG_19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83" t="23468" r="7340" b="5675"/>
          <a:stretch/>
        </p:blipFill>
        <p:spPr bwMode="auto">
          <a:xfrm>
            <a:off x="6342278" y="2597422"/>
            <a:ext cx="2806867" cy="1837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cmp14\Desktop\Гафарова\фото1\устьяны  март 2015г\IMG_19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68" t="35574" r="14248"/>
          <a:stretch/>
        </p:blipFill>
        <p:spPr bwMode="auto">
          <a:xfrm>
            <a:off x="3196449" y="4201813"/>
            <a:ext cx="3082565" cy="2110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913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49869"/>
            <a:ext cx="525658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Ученики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Студии,  опираясь на навыки, полученные в «Студии хорошего самочувствия»,  в роли  т.н. тьюторов начинают организовывать другие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группы здоровья. 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Такие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группы открыты в школе 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33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г.Архангельска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в отделении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дневного пребывания «Центра социального обслуживания,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профилактории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«Родник».</a:t>
            </a:r>
          </a:p>
          <a:p>
            <a:r>
              <a:rPr lang="ru-RU" dirty="0">
                <a:solidFill>
                  <a:srgbClr val="FF0000"/>
                </a:solidFill>
                <a:latin typeface="a_BodoniNova" panose="02070603080706020303" pitchFamily="18" charset="-52"/>
              </a:rPr>
              <a:t> </a:t>
            </a:r>
            <a:endParaRPr lang="ru-RU" dirty="0"/>
          </a:p>
        </p:txBody>
      </p:sp>
      <p:pic>
        <p:nvPicPr>
          <p:cNvPr id="4" name="Picture 5" descr="C:\Users\acmp14\Desktop\студия\фото\фото 24 декаб 2015 танц мой\24 декабря 2015г  танц мой 573-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00" t="10852"/>
          <a:stretch/>
        </p:blipFill>
        <p:spPr bwMode="auto">
          <a:xfrm>
            <a:off x="1763688" y="3823331"/>
            <a:ext cx="4186514" cy="2792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cmp14\Desktop\студия\фото\фото 2015г\фото 24 декаб 2015 танц мой\24 декабря 2015г  танц мой 580-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490" y="876264"/>
            <a:ext cx="3422056" cy="291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cmp14\Desktop\студия\фото\фото 2015г\фото 24 декаб 2015 танц мой\24 декабря 2015г  танц мой 443-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917" t="6864" r="29168"/>
          <a:stretch/>
        </p:blipFill>
        <p:spPr bwMode="auto">
          <a:xfrm>
            <a:off x="6732240" y="2813177"/>
            <a:ext cx="1368152" cy="4052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782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798629"/>
            <a:ext cx="798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2015 году 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«Студия хорошего самочувствия»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стала лауреатом конкурса 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«Архангельское качество-2015»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\\Server\ацмп\ПОЛИНА\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1156"/>
            <a:ext cx="3059833" cy="4207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cmp14\Desktop\СХС 2 год\схс 2 года фото\IMG_1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43025"/>
            <a:ext cx="3453148" cy="2304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C:\Users\acmp14\Desktop\СХС 2 год\схс 2 года фото\IMG_17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8" r="22542"/>
          <a:stretch/>
        </p:blipFill>
        <p:spPr bwMode="auto">
          <a:xfrm>
            <a:off x="6074659" y="4365104"/>
            <a:ext cx="2519873" cy="237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681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451" y="956047"/>
            <a:ext cx="4426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 МЕЧТЫ</a:t>
            </a:r>
            <a:endParaRPr lang="ru-RU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6562" y="1800830"/>
            <a:ext cx="6790705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i="1" dirty="0" smtClean="0"/>
              <a:t>ОТКРЫТИЕ СТУДИЙ  В ШАГОВОЙ </a:t>
            </a:r>
          </a:p>
          <a:p>
            <a:r>
              <a:rPr lang="ru-RU" sz="3600" b="1" i="1" dirty="0" smtClean="0"/>
              <a:t>ДОСТУПНОСТИ ДЛЯ НАСЕЛЕНИЯ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157" y="3573016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РЕШЕНИЕ ЗАДАЧ</a:t>
            </a:r>
          </a:p>
          <a:p>
            <a:pPr marL="342900" indent="-342900">
              <a:buAutoNum type="arabicPeriod"/>
            </a:pPr>
            <a:r>
              <a:rPr lang="ru-RU" b="1" i="1" dirty="0" smtClean="0">
                <a:solidFill>
                  <a:srgbClr val="FF0000"/>
                </a:solidFill>
              </a:rPr>
              <a:t>НАЛИЧИЕ ПОМЕЩЕНИЯ  -  </a:t>
            </a:r>
            <a:r>
              <a:rPr lang="ru-RU" b="1" i="1" dirty="0">
                <a:solidFill>
                  <a:srgbClr val="FF0000"/>
                </a:solidFill>
              </a:rPr>
              <a:t>О</a:t>
            </a:r>
            <a:r>
              <a:rPr lang="ru-RU" b="1" i="1" dirty="0" smtClean="0">
                <a:solidFill>
                  <a:srgbClr val="FF0000"/>
                </a:solidFill>
              </a:rPr>
              <a:t>БРАЗОВАТЕЛЬНЫЕ УЧРЕЖДЕНИЯ,ПРЕДПРИЯТИЯ,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      УЧРЕЖДЕНИЯ КУЛЬТУРЫ И Т.Д.</a:t>
            </a:r>
          </a:p>
          <a:p>
            <a:pPr marL="342900" indent="-342900">
              <a:buAutoNum type="arabicPeriod" startAt="2"/>
            </a:pPr>
            <a:r>
              <a:rPr lang="ru-RU" b="1" i="1" dirty="0" smtClean="0">
                <a:solidFill>
                  <a:srgbClr val="FF0000"/>
                </a:solidFill>
              </a:rPr>
              <a:t>ТЕХНИЧЕСКОЕ ОБЕСПЕЧЕНИЕ  ЗАНЯТИЙ  - МУЗЫКАЛЬНОЕ ОБОРУДОВАНИЕ, НОУТБУК,  МУЗЫКАЛЬНЫЙ ЦЕНТР И Т.Д.</a:t>
            </a:r>
          </a:p>
          <a:p>
            <a:pPr marL="342900" indent="-342900">
              <a:buAutoNum type="arabicPeriod" startAt="3"/>
            </a:pPr>
            <a:r>
              <a:rPr lang="ru-RU" b="1" i="1" dirty="0" smtClean="0">
                <a:solidFill>
                  <a:srgbClr val="FF0000"/>
                </a:solidFill>
              </a:rPr>
              <a:t>ВОЛОНТЕРЫ, ТЬЮТОРЫ – ЛИЦА ЛЮБЫХ  ПРОФЕССИЙ, КОТОРЫЕ ЛЮБЯТ ТАНЦЕВАТЬ И  ПРОШЕДШИЕ  ПОДГОТОВКУ  ПО ОЗДОРОВИТЕЛЬНЫМ ТАНЦАМ, КОТОРУЮ ГОТОВ   ОБЕСПЕЧИТЬ  АЦМП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08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92696"/>
            <a:ext cx="87129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«Студия хорошего самочувствия»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это проект «Архангельского центра медицинской профилактики», направленный на повышение культуры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здоровья у жителей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Архангельска.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проекта: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увеличение </a:t>
            </a:r>
            <a:r>
              <a:rPr lang="ru-RU" sz="20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доступности для населения  профилактических </a:t>
            </a:r>
            <a:r>
              <a:rPr lang="ru-RU" sz="20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медицинских </a:t>
            </a:r>
            <a:r>
              <a:rPr lang="ru-RU" sz="20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услуг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формирование мотивации к </a:t>
            </a:r>
            <a:r>
              <a:rPr lang="ru-RU" sz="20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ведению </a:t>
            </a:r>
            <a:r>
              <a:rPr lang="ru-RU" sz="20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здорового образа жизни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обучение  методам сохранения и укрепления здоровья, оздоровления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отработка новой формы работы по пропаганде </a:t>
            </a:r>
            <a:r>
              <a:rPr lang="ru-RU" sz="20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ЗОЖ, представляющей </a:t>
            </a:r>
            <a:r>
              <a:rPr lang="ru-RU" sz="20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интерес для населения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cmp14\Desktop\студия\фото\фото 2015г\день трезвости 2015г\фото День трезвости 11.09.15\IMG_06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43" t="10643" b="6520"/>
          <a:stretch/>
        </p:blipFill>
        <p:spPr bwMode="auto">
          <a:xfrm>
            <a:off x="7056890" y="3874302"/>
            <a:ext cx="1491961" cy="2174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cmp14\Desktop\студия\фото\фото 2015г\день трезвости 2015г\фото День трезвости 11.09.15\IMG_06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95"/>
          <a:stretch/>
        </p:blipFill>
        <p:spPr bwMode="auto">
          <a:xfrm>
            <a:off x="899592" y="4077072"/>
            <a:ext cx="4608512" cy="2479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310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C:\Users\Лена\Pictures\васильки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5632"/>
            <a:ext cx="9144000" cy="6858000"/>
          </a:xfrm>
        </p:spPr>
      </p:pic>
      <p:sp>
        <p:nvSpPr>
          <p:cNvPr id="70659" name="WordArt 10"/>
          <p:cNvSpPr>
            <a:spLocks noChangeArrowheads="1" noChangeShapeType="1" noTextEdit="1"/>
          </p:cNvSpPr>
          <p:nvPr/>
        </p:nvSpPr>
        <p:spPr bwMode="auto">
          <a:xfrm>
            <a:off x="1331640" y="3789040"/>
            <a:ext cx="6768752" cy="22319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i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Mistral" pitchFamily="66" charset="0"/>
              </a:rPr>
              <a:t>Будьте здоровы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Impact"/>
              </a:rPr>
              <a:t>!</a:t>
            </a: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811415" y="1616663"/>
            <a:ext cx="8328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6000" b="1" i="1" dirty="0">
                <a:solidFill>
                  <a:srgbClr val="FFFF00"/>
                </a:solidFill>
                <a:latin typeface="Constantia" pitchFamily="18" charset="0"/>
              </a:rPr>
              <a:t>Спасибо за внимание</a:t>
            </a:r>
            <a:r>
              <a:rPr lang="ru-RU" altLang="ru-RU" dirty="0">
                <a:latin typeface="Constant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61039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6265" y="1117063"/>
            <a:ext cx="829658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Индивидуальное профилактическое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консультирование: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функциональное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обследование  на современном  медицинском оборудовании с целью оценки резервов здоровья,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анкетирование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анализа образа  жизни,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выявления факторов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риска и выдача рекомендаций по их коррекции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Интерактивные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занятия, включающие: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лекции, беседы по вопросам сохранения и укрепления здоровья, профилактики заболеваний, закрепляются  информационно – раздаточным материалом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(брошюры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памятки по вопросам сохранения и укрепления здоровья, профилактике заболеваний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физических упражнений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здоровительные танцы</a:t>
            </a:r>
          </a:p>
          <a:p>
            <a:endParaRPr lang="ru-RU" dirty="0"/>
          </a:p>
        </p:txBody>
      </p:sp>
      <p:pic>
        <p:nvPicPr>
          <p:cNvPr id="7" name="Picture 2" descr="C:\Users\Администратор\Desktop\Студия ХС\студия за стеклом фото\IMG_98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31" r="12286" b="7280"/>
          <a:stretch/>
        </p:blipFill>
        <p:spPr bwMode="auto">
          <a:xfrm>
            <a:off x="1403648" y="5257864"/>
            <a:ext cx="2427080" cy="1566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истратор\Desktop\гафарова\фото1\студия за стеклом фото\IMG_98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82" r="8071"/>
          <a:stretch/>
        </p:blipFill>
        <p:spPr bwMode="auto">
          <a:xfrm>
            <a:off x="5076056" y="4559210"/>
            <a:ext cx="1282593" cy="2278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0171" y="128791"/>
            <a:ext cx="85122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«Студия хорошего самочувствия» 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началась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октябре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включает в себя: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cmp14\Desktop\СХС 2 год\схс 2 года фото\24 декабря 2015г  танц мой 532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5546" y="4545447"/>
            <a:ext cx="1690687" cy="22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539" y="1117063"/>
            <a:ext cx="526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837" y="4371084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xmlns="" val="141119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925" y="764704"/>
            <a:ext cx="8411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_BodoniNova" panose="02070603080706020303" pitchFamily="18" charset="-52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Студии основана на межведомственном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сотрудничестве с   организациями, заинтересованными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улучшении здоровья жителей города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1780367"/>
            <a:ext cx="2609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партнеры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25" y="2285480"/>
            <a:ext cx="845954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ГБУК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Архангельской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«Архангельская областная научная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ордена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«Знак Почета»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имени Н.А. Добролюбова» 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</a:t>
            </a: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Ольга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Геннадьевна </a:t>
            </a: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Степина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ОАО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ИПП  «Правда Севера» </a:t>
            </a: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Исп.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Екатерина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Николаевна Симонова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 учреждение культуры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образования </a:t>
            </a:r>
          </a:p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«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Город Архангельск»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«Культурный центр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Соломбала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-Арт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 </a:t>
            </a: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Марина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Викторовна </a:t>
            </a: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Малахова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ru-RU" dirty="0"/>
          </a:p>
          <a:p>
            <a:endParaRPr lang="ru-RU" dirty="0" smtClean="0">
              <a:latin typeface="a_BodoniNova" panose="02070603080706020303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42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mp14\Desktop\СХС 2 год\схс 2 года фото\IMG_75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5204" y="1628800"/>
            <a:ext cx="3872872" cy="272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3908" y="1173961"/>
            <a:ext cx="10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2013год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acmp14\Desktop\схс 2 года фото\IMG_06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1" t="9446" r="-2972" b="-3327"/>
          <a:stretch/>
        </p:blipFill>
        <p:spPr bwMode="auto">
          <a:xfrm>
            <a:off x="5770057" y="1543293"/>
            <a:ext cx="3373943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cmp14\Desktop\схс 2 года фото\IMG_0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7830" y="2991870"/>
            <a:ext cx="4516191" cy="2297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cmp14\Desktop\схс 2 года фото\IMG_98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000"/>
          <a:stretch/>
        </p:blipFill>
        <p:spPr bwMode="auto">
          <a:xfrm>
            <a:off x="1115616" y="5096830"/>
            <a:ext cx="2052048" cy="1710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5204" y="773851"/>
            <a:ext cx="5812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БИБЛИОТЕКА ИМЕНИ Н.А. ДОБРОЛЮБОВА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5396929"/>
            <a:ext cx="10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2014год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C:\Users\acmp14\Desktop\студия\фото\фото 2014г\СХС за стеклом январь 2014г\IMG_985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9" t="6609" b="4329"/>
          <a:stretch/>
        </p:blipFill>
        <p:spPr bwMode="auto">
          <a:xfrm>
            <a:off x="5508104" y="4933736"/>
            <a:ext cx="2388912" cy="166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17900" y="1129523"/>
            <a:ext cx="5472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Ольга Геннадьевна Степина</a:t>
            </a:r>
            <a:endParaRPr lang="ru-RU" sz="2000" dirty="0"/>
          </a:p>
        </p:txBody>
      </p:sp>
      <p:pic>
        <p:nvPicPr>
          <p:cNvPr id="13" name="Picture 6" descr="http://lib.aonb.ru/img/title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9552" y="103076"/>
            <a:ext cx="1584176" cy="57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186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67918509"/>
              </p:ext>
            </p:extLst>
          </p:nvPr>
        </p:nvGraphicFramePr>
        <p:xfrm>
          <a:off x="696471" y="3176404"/>
          <a:ext cx="1979613" cy="685800"/>
        </p:xfrm>
        <a:graphic>
          <a:graphicData uri="http://schemas.openxmlformats.org/presentationml/2006/ole">
            <p:oleObj spid="_x0000_s4148" name="Объект упаковщика для оболочки" showAsIcon="1" r:id="rId3" imgW="1980360" imgH="685800" progId="Package">
              <p:embed/>
            </p:oleObj>
          </a:graphicData>
        </a:graphic>
      </p:graphicFrame>
      <p:pic>
        <p:nvPicPr>
          <p:cNvPr id="3" name="Picture 2" descr="C:\Users\acmp14\Desktop\СХС 2 год\схс 2 года фото\IMG_2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634" y="3911673"/>
            <a:ext cx="3752524" cy="281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cmp14\Desktop\студия\фото\фото 2015г\студия  январь 2015г\IMG_14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32"/>
          <a:stretch/>
        </p:blipFill>
        <p:spPr bwMode="auto">
          <a:xfrm>
            <a:off x="214472" y="764704"/>
            <a:ext cx="4023022" cy="2327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88640"/>
            <a:ext cx="10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2015год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764704"/>
            <a:ext cx="42171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Нина Александровна Киселева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библиотекарь читального зала –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куратор проекта в библиотеке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80367"/>
            <a:ext cx="3293979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Согласование времени проведения занятий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помещения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Техническое обеспечение, мультимедийное оборудование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Тематическая подборка литературы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Информирование населения</a:t>
            </a:r>
          </a:p>
        </p:txBody>
      </p:sp>
      <p:pic>
        <p:nvPicPr>
          <p:cNvPr id="4128" name="Picture 3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10" r="8729"/>
          <a:stretch/>
        </p:blipFill>
        <p:spPr bwMode="auto">
          <a:xfrm>
            <a:off x="7584246" y="4938733"/>
            <a:ext cx="1456336" cy="172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7494" y="2755335"/>
            <a:ext cx="147922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780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88640"/>
            <a:ext cx="1247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 год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\\server\АЦМП\ФОТОГРАФИИ\1 ФОТО 2014\Лешуконское февраль 2014\IMG_976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91" t="21316" r="36026"/>
          <a:stretch/>
        </p:blipFill>
        <p:spPr bwMode="auto">
          <a:xfrm>
            <a:off x="7283766" y="836712"/>
            <a:ext cx="1608714" cy="157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98478" y="2479261"/>
            <a:ext cx="27940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УКРЕПЛЕНИЯ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85438"/>
            <a:ext cx="5550898" cy="6124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Тематический план занятий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Факторы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риска ухудшения здоровья, развития заболеваний 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факторы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, формирующие здоровье человека.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Питание и здоровье, принципы рационального питания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Проблемы в питании современного человека и их решение.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Вкусно, полезно, недорого. Кулинарные рецепты здорового питания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Роль пищевых растительных волокно, воды в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организме.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Что такое БАД? Целесообразность их применения.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Как укрепить иммунитет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Движение – это жизнь. Оптимальный двигательный режим в жизни </a:t>
            </a: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современного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Стресс и здоровье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Методы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повышения стрессоустойчивости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Избыточная масса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тела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как фактор риска. Коррекция массы тела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Питание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для профилактики избыточной массы тела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Двигательный режим для коррекции массы тела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Факторы риска раннего старения. Здоровое старение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Делаем лицо моложе. Фитнес для лица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Профилактика  остеохондроза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Как укрепить память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Запоры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как фактор риска, профилактика запоров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Профилактика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артериальной гипертонии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20794" y="1309274"/>
            <a:ext cx="877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ШУЗ</a:t>
            </a:r>
          </a:p>
        </p:txBody>
      </p:sp>
      <p:pic>
        <p:nvPicPr>
          <p:cNvPr id="3" name="Picture 2" descr="C:\Users\acmp14\Desktop\ШУЗ\ШУЗ прессрел\IMG_75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975"/>
          <a:stretch/>
        </p:blipFill>
        <p:spPr bwMode="auto">
          <a:xfrm>
            <a:off x="5364088" y="4725144"/>
            <a:ext cx="3686448" cy="1880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332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2174" y="856539"/>
            <a:ext cx="4896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ОАО  ИПП  «ПРАВДА  СЕВЕРА»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772816"/>
            <a:ext cx="10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2014год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0555" y="1677540"/>
            <a:ext cx="5022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«Здоровье на рабочем месте»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acmp14\Desktop\Здоровье на рабочем метсе\фото здор. на раб\правда севера 2014г фото\IMG_9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7887" y="2060848"/>
            <a:ext cx="2520280" cy="1890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cmp14\Desktop\Студия ХС\фото СХС\студия ПС телереп\IMG_99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07" b="27829"/>
          <a:stretch/>
        </p:blipFill>
        <p:spPr bwMode="auto">
          <a:xfrm>
            <a:off x="207026" y="2343022"/>
            <a:ext cx="5252278" cy="2094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cmp14\Desktop\студия\фото\фото студия конкурс\IMG_12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1" t="25468" r="3806" b="11122"/>
          <a:stretch/>
        </p:blipFill>
        <p:spPr bwMode="auto">
          <a:xfrm>
            <a:off x="260580" y="4437112"/>
            <a:ext cx="4363189" cy="2226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cmp14\Desktop\Студия ХС\фото СХС\студия ПС телереп\IMG_99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10" r="17010"/>
          <a:stretch/>
        </p:blipFill>
        <p:spPr bwMode="auto">
          <a:xfrm>
            <a:off x="5148062" y="4016585"/>
            <a:ext cx="3824177" cy="2646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9063" y="1246969"/>
            <a:ext cx="8487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Исполнительный директор Екатерина Николаевна Симонова</a:t>
            </a:r>
            <a:endParaRPr lang="ru-RU" sz="2000" dirty="0"/>
          </a:p>
        </p:txBody>
      </p:sp>
      <p:pic>
        <p:nvPicPr>
          <p:cNvPr id="11" name="Picture 2" descr="Типографии. ОАО ИПП &quot;Правда Севера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9294"/>
            <a:ext cx="1242257" cy="103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737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cmp14\Desktop\СХС 2 год\схс 2 года фото\24 декабря 2015г  танц мой 594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9932" y="3573016"/>
            <a:ext cx="5463836" cy="2879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cmp14\Desktop\СХС 2 год\схс 2 года фото\24 декабря 2015г  танц мой 577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4" t="12531"/>
          <a:stretch/>
        </p:blipFill>
        <p:spPr bwMode="auto">
          <a:xfrm>
            <a:off x="1348600" y="548680"/>
            <a:ext cx="2659351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cmp14\Desktop\СХС 2 год\схс 2 года фото\24 декабря 2015г  танц мой 546-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7" r="4622"/>
          <a:stretch/>
        </p:blipFill>
        <p:spPr bwMode="auto">
          <a:xfrm>
            <a:off x="374073" y="2387016"/>
            <a:ext cx="2535382" cy="1867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cmp14\Desktop\СХС 2 год\схс 2 года фото\24 декабря 2015г  танц мой 498-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4621" y="908720"/>
            <a:ext cx="3821895" cy="2325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cmp14\Desktop\СХС 2 год\схс 2 года фото\24 декабря 2015г  танц мой 505-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17560"/>
            <a:ext cx="3354329" cy="2231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7584" y="116632"/>
            <a:ext cx="1247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 год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0391" y="2834228"/>
            <a:ext cx="1247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 год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47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5528</TotalTime>
  <Words>800</Words>
  <Application>Microsoft Office PowerPoint</Application>
  <PresentationFormat>Экран (4:3)</PresentationFormat>
  <Paragraphs>168</Paragraphs>
  <Slides>20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Пакет</vt:lpstr>
      <vt:lpstr>УСПЕШНЫЙ  ОПЫТ  МЕЖВЕДОМСТВЕННОГО ВЗАИМОДЕЙСТВИЯ   В  РЕАЛИЗАЦИИ ПРОФИЛАКТИЧЕСКОГО  ПРОЕКТА «СТУДИЯ ХОРОШЕГО САМОЧУВСТВИЯ»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494</cp:revision>
  <cp:lastPrinted>2015-02-26T06:22:19Z</cp:lastPrinted>
  <dcterms:created xsi:type="dcterms:W3CDTF">2014-10-20T10:25:59Z</dcterms:created>
  <dcterms:modified xsi:type="dcterms:W3CDTF">2016-03-30T11:17:14Z</dcterms:modified>
</cp:coreProperties>
</file>