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4" r:id="rId39"/>
    <p:sldId id="295"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CA49E3-D70C-4853-9A85-5947172B969F}" type="datetimeFigureOut">
              <a:rPr lang="ru-RU" smtClean="0"/>
              <a:pPr/>
              <a:t>31.03.2016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11AC3F-758C-4F45-9E3D-566BA9C5B9E2}" type="slidenum">
              <a:rPr lang="ru-RU" smtClean="0"/>
              <a:pPr/>
              <a:t>‹#›</a:t>
            </a:fld>
            <a:endParaRPr lang="ru-RU"/>
          </a:p>
        </p:txBody>
      </p:sp>
    </p:spTree>
    <p:extLst>
      <p:ext uri="{BB962C8B-B14F-4D97-AF65-F5344CB8AC3E}">
        <p14:creationId xmlns:p14="http://schemas.microsoft.com/office/powerpoint/2010/main" val="2996482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D11AC3F-758C-4F45-9E3D-566BA9C5B9E2}" type="slidenum">
              <a:rPr lang="ru-RU" smtClean="0"/>
              <a:pPr/>
              <a:t>14</a:t>
            </a:fld>
            <a:endParaRPr lang="ru-RU"/>
          </a:p>
        </p:txBody>
      </p:sp>
    </p:spTree>
    <p:extLst>
      <p:ext uri="{BB962C8B-B14F-4D97-AF65-F5344CB8AC3E}">
        <p14:creationId xmlns:p14="http://schemas.microsoft.com/office/powerpoint/2010/main" val="2416582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31.03.2016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31.03.2016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31.03.2016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31.03.2016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31.03.2016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31.03.2016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3200" dirty="0" err="1" smtClean="0"/>
              <a:t>Немедикаментозные</a:t>
            </a:r>
            <a:r>
              <a:rPr lang="ru-RU" sz="3200" dirty="0" smtClean="0"/>
              <a:t> методы профилактики когнитивных нарушений</a:t>
            </a:r>
            <a:endParaRPr lang="ru-RU" sz="3200" dirty="0"/>
          </a:p>
        </p:txBody>
      </p:sp>
      <p:sp>
        <p:nvSpPr>
          <p:cNvPr id="3" name="Подзаголовок 2"/>
          <p:cNvSpPr>
            <a:spLocks noGrp="1"/>
          </p:cNvSpPr>
          <p:nvPr>
            <p:ph type="subTitle" idx="1"/>
          </p:nvPr>
        </p:nvSpPr>
        <p:spPr/>
        <p:txBody>
          <a:bodyPr>
            <a:normAutofit/>
          </a:bodyPr>
          <a:lstStyle/>
          <a:p>
            <a:r>
              <a:rPr lang="ru-RU" dirty="0" smtClean="0"/>
              <a:t>Н.М. Хасанова</a:t>
            </a:r>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Здоровые десны – здоровый мозг</a:t>
            </a:r>
            <a:br>
              <a:rPr lang="ru-RU" sz="2800" dirty="0" smtClean="0"/>
            </a:br>
            <a:endParaRPr lang="ru-RU" sz="2800" dirty="0"/>
          </a:p>
        </p:txBody>
      </p:sp>
      <p:sp>
        <p:nvSpPr>
          <p:cNvPr id="3" name="Содержимое 2"/>
          <p:cNvSpPr>
            <a:spLocks noGrp="1"/>
          </p:cNvSpPr>
          <p:nvPr>
            <p:ph idx="1"/>
          </p:nvPr>
        </p:nvSpPr>
        <p:spPr/>
        <p:txBody>
          <a:bodyPr>
            <a:normAutofit/>
          </a:bodyPr>
          <a:lstStyle/>
          <a:p>
            <a:r>
              <a:rPr lang="ru-RU" sz="2400" dirty="0" smtClean="0"/>
              <a:t>Чем хуже состояние десен, тем выше риск развития деменции. К такому неожиданному выводу пришли американские ученые. В проведенном исследовании они обнаружили, что те, кто плохо ухаживает за полостью рта, у кого кровоточат десны, чаще страдают от проблем с памятью и более серьезных нарушений, таких как болезнь Альцгеймера и другие формы деменции </a:t>
            </a:r>
          </a:p>
          <a:p>
            <a:r>
              <a:rPr lang="ru-RU" sz="2400" dirty="0" smtClean="0"/>
              <a:t>Ранее состояние десен уже связывали с сердечными заболеваниями, диабетом и мужским бесплодием.</a:t>
            </a:r>
          </a:p>
          <a:p>
            <a:endParaRPr lang="ru-RU"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sz="2400" dirty="0" smtClean="0"/>
              <a:t>Однако необходимо признать, что до сих пор не ясен механизм, связывающий проблемы зубов и десен с деменцией. Возможно, присутствие бактерий негативно сказывается на состоянии артерий, а те в свою очередь связаны с деменцией. </a:t>
            </a:r>
          </a:p>
          <a:p>
            <a:r>
              <a:rPr lang="ru-RU" sz="2400" dirty="0" smtClean="0"/>
              <a:t>Предполагается также, что бактерии, вызывающие заболевания десен, попадают в кровоток, где они активируют иммунную систему, приводя к воспалению стенок сосудов и их сужению, что впоследствии приводит к сердечным приступам и инсультам. </a:t>
            </a:r>
          </a:p>
          <a:p>
            <a:r>
              <a:rPr lang="ru-RU" sz="2400" dirty="0" smtClean="0"/>
              <a:t>Согласно другой гипотезе, бактерии вызывают воспаление, которое связано с заболеваниями мозга, включая болезнь Альцгеймера.</a:t>
            </a:r>
          </a:p>
          <a:p>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772816"/>
          </a:xfrm>
        </p:spPr>
        <p:txBody>
          <a:bodyPr>
            <a:normAutofit/>
          </a:bodyPr>
          <a:lstStyle/>
          <a:p>
            <a:r>
              <a:rPr lang="ru-RU" sz="3100" dirty="0" smtClean="0"/>
              <a:t>Белковый рацион как фактор риска болезни Альцгейм</a:t>
            </a:r>
            <a:r>
              <a:rPr lang="ru-RU" sz="2800" dirty="0" smtClean="0"/>
              <a:t>ера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sz="2400" dirty="0" smtClean="0"/>
              <a:t>Американские ученые опубликовали результаты исследования, согласно которым рацион питания, богатый белками, способствует снижению массы головного мозга и развитию деменции. Такое заключение было сделано на основе экспериментов с животными моделями болезни Альцгеймера. Специально выведенных мышей разбили на четыре группы. Первую кормили обычной пищей, вторую – пищей, богатой жирами и бедной углеводами, третью – богатой белками и бедной углеводами, четвертую – продуктами, богатыми углеводами с малым количеством жиров. Затем исследователи изучали вес тела мышей, их мозг и, в частности, амилоидные бляшки в мозге, связанные с болезнью Альцгеймера. </a:t>
            </a:r>
          </a:p>
          <a:p>
            <a:r>
              <a:rPr lang="ru-RU" sz="2400" dirty="0" smtClean="0"/>
              <a:t>В результате было обнаружено, что у мышей при белковой диете с низким содержанием углеводов мозг оказался меньше. Также, было обнаружено, что части мозга, ответственные за память, у этих мышей развиты хуже. У мышей, употреблявших много жиров, увеличилось количество белковых бляшек, но это никак не повлияло на их поведение. </a:t>
            </a:r>
          </a:p>
          <a:p>
            <a:r>
              <a:rPr lang="ru-RU" sz="2400" dirty="0" smtClean="0"/>
              <a:t>Эти выводы интересны тем, что сегодня распространены протеиновые диеты, которые используют для похудения. Если сделанные учеными наблюдения применимы к человеку, то подобные методы «здорового» питания могут оказаться разрушительными для мозга: жиры способствуют накоплению бляшек, а белки делают нервные клетки чувствительными к отравляющим веществам этих бляшек.</a:t>
            </a:r>
          </a:p>
          <a:p>
            <a:pPr>
              <a:buNone/>
            </a:pPr>
            <a:r>
              <a:rPr lang="ru-RU" sz="2400" dirty="0" smtClean="0"/>
              <a:t> </a:t>
            </a:r>
          </a:p>
          <a:p>
            <a:endParaRPr lang="ru-RU"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239000" cy="1308760"/>
          </a:xfrm>
        </p:spPr>
        <p:txBody>
          <a:bodyPr>
            <a:normAutofit fontScale="90000"/>
          </a:bodyPr>
          <a:lstStyle/>
          <a:p>
            <a:r>
              <a:rPr lang="ru-RU" sz="2800" dirty="0" smtClean="0"/>
              <a:t>Низкий уровень образования – важный фактор развития деменции – может быть компенсирован упражнениями</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a:xfrm>
            <a:off x="457200" y="1609416"/>
            <a:ext cx="7239000" cy="4846320"/>
          </a:xfrm>
        </p:spPr>
        <p:txBody>
          <a:bodyPr>
            <a:normAutofit fontScale="77500" lnSpcReduction="20000"/>
          </a:bodyPr>
          <a:lstStyle/>
          <a:p>
            <a:r>
              <a:rPr lang="ru-RU" sz="2400" dirty="0" smtClean="0"/>
              <a:t>По некоторым данным, низкий уровень образования – один из факторов развития деменции. Образование играет ключевую роль в развитии долгосрочной памяти и в снижении риска возникновения деменции. Положительное влияние высшего образования на работу памяти в зрелом возрасте подтверждается многочисленными исследованиями, хотя ученые не могут сказать, каким образом и почему получение образования производит такой отложенный эффект.</a:t>
            </a:r>
          </a:p>
          <a:p>
            <a:r>
              <a:rPr lang="ru-RU" sz="2400" dirty="0" smtClean="0"/>
              <a:t>Как и ожидалось, участники с более высоким уровнем образования показали лучшие результаты. Однако была выявлена группа испытуемых с низким уровнем образования, которые показали сопоставимые результаты. Ученые выяснили, что люди с более низким уровнем образования могут компенсировать отличие выполнением некоторых видов деятельности: чтение, составление текстов, посещение лекций, решение головоломок – при их выполнении не реже одного раза в неделю. Такие испытуемые набирают в тестах на проверку памяти столько же баллов, что и люди с высшим образованием.</a:t>
            </a:r>
          </a:p>
          <a:p>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err="1" smtClean="0"/>
              <a:t>Олеокантал</a:t>
            </a:r>
            <a:r>
              <a:rPr lang="ru-RU" sz="2800" dirty="0" smtClean="0"/>
              <a:t> и лечение болезни Альцгеймера</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sz="2400" dirty="0" err="1" smtClean="0"/>
              <a:t>Олеокантал</a:t>
            </a:r>
            <a:r>
              <a:rPr lang="ru-RU" sz="2400" dirty="0" smtClean="0"/>
              <a:t> – </a:t>
            </a:r>
            <a:r>
              <a:rPr lang="ru-RU" sz="2400" dirty="0" err="1" smtClean="0"/>
              <a:t>ествественный</a:t>
            </a:r>
            <a:r>
              <a:rPr lang="ru-RU" sz="2400" dirty="0" smtClean="0"/>
              <a:t> компонент оливкового масла – изменяет структуру нейротоксических протеинов, связанных с появлением когнитивных расстройств при болезни Альцгеймера. Изменение в структуре препятствует разрушительному воздействию белка на </a:t>
            </a:r>
            <a:r>
              <a:rPr lang="ru-RU" sz="2400" dirty="0" err="1" smtClean="0"/>
              <a:t>на</a:t>
            </a:r>
            <a:r>
              <a:rPr lang="ru-RU" sz="2400" dirty="0" smtClean="0"/>
              <a:t> нервные клетки. </a:t>
            </a:r>
          </a:p>
          <a:p>
            <a:r>
              <a:rPr lang="ru-RU" sz="2400" dirty="0" smtClean="0"/>
              <a:t>Речь идет о высокотоксичных протеинах ADDL, которые оказывают пагубное воздействие на синапсы нервных клеток в мозгу пациентов с болезнью Альцгеймера и нарушают их нормальное функционирование, приводя к потере памяти и другим когнитивным расстройствам. Белок ADDL был </a:t>
            </a:r>
            <a:r>
              <a:rPr lang="ru-RU" sz="2400" dirty="0" err="1" smtClean="0"/>
              <a:t>идентифицировакн</a:t>
            </a:r>
            <a:r>
              <a:rPr lang="ru-RU" sz="2400" dirty="0" smtClean="0"/>
              <a:t> в 1998 году, что привело к существенным переменам в понимании причин болезни Альцгеймера, ее развития и способов ее лечения. Будучи олигомером </a:t>
            </a:r>
            <a:r>
              <a:rPr lang="ru-RU" sz="2400" dirty="0" err="1" smtClean="0"/>
              <a:t>бета-амилоида</a:t>
            </a:r>
            <a:r>
              <a:rPr lang="ru-RU" sz="2400" dirty="0" smtClean="0"/>
              <a:t>, ADDL структурно отличается от тех бляшек, которые откладываются в мозгу пациентов с болезнью Альцгеймера. </a:t>
            </a:r>
          </a:p>
          <a:p>
            <a:r>
              <a:rPr lang="ru-RU" sz="2400" dirty="0" smtClean="0"/>
              <a:t>Ученые полагают, что </a:t>
            </a:r>
            <a:r>
              <a:rPr lang="ru-RU" sz="2400" dirty="0" err="1" smtClean="0"/>
              <a:t>олеокантал</a:t>
            </a:r>
            <a:r>
              <a:rPr lang="ru-RU" sz="2400" dirty="0" smtClean="0"/>
              <a:t>, меняя структуру белка ADDL и увеличивая его размеры, предотвращает возможность его воздействия на синапсы.</a:t>
            </a:r>
          </a:p>
          <a:p>
            <a:r>
              <a:rPr lang="ru-RU" sz="2000" dirty="0" smtClean="0"/>
              <a:t>Доказательства были предварительно получены в лабораторных условиях. Ученые проследили динамику соединения клеток ADDL с клетками </a:t>
            </a:r>
            <a:r>
              <a:rPr lang="ru-RU" sz="2000" dirty="0" err="1" smtClean="0"/>
              <a:t>гиппокампа</a:t>
            </a:r>
            <a:r>
              <a:rPr lang="ru-RU" sz="2000" dirty="0" smtClean="0"/>
              <a:t> под воздействием и без воздействия </a:t>
            </a:r>
            <a:r>
              <a:rPr lang="ru-RU" sz="2000" dirty="0" err="1" smtClean="0"/>
              <a:t>олеокантала</a:t>
            </a:r>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Регулярное недосыпание может стать фактором возникновения болезни Альцгеймера</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dirty="0" smtClean="0"/>
              <a:t>Изначально эксперимент не был направлен на контроль сна. Основной задачей было изучение механизма образование белковых бляшек в мозгу пациентов (и мышей). </a:t>
            </a:r>
          </a:p>
          <a:p>
            <a:r>
              <a:rPr lang="ru-RU" dirty="0" smtClean="0"/>
              <a:t>Пока он еще окончательно не установлен, и существуют различные конкурирующие гипотезы. Не ясен до конца и механизм влияния бляшек, формирование которых приводит к появлению симптомов. Основная гипотеза – нарушение связи между нейронами, приводящее к их гибели. </a:t>
            </a:r>
          </a:p>
          <a:p>
            <a:r>
              <a:rPr lang="ru-RU" dirty="0" smtClean="0"/>
              <a:t>Ученые проводили оценку уровня белка через постоянный контроль цереброспинальной жидкости (доступ к которой осуществлялся через катетер). Аналогичная контрольная процедура применялась к мышам. Так было установлено, что уровень белка поднимается при бодрствовании и снижается во сне. (Такая динамика может объясняться активностью головного мозга, которая выше, когда человек бодрствует.)</a:t>
            </a:r>
          </a:p>
          <a:p>
            <a:r>
              <a:rPr lang="ru-RU" dirty="0" smtClean="0"/>
              <a:t>Это навело исследователей на мысль о дополнительной экспериментально процедуре у мышей. Так было установлено, что у грызунов лишение возможности спать приводило к резкому повышению уровня протеина, из которого формируются бляшки в мозгу.</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800" dirty="0"/>
          </a:p>
        </p:txBody>
      </p:sp>
      <p:sp>
        <p:nvSpPr>
          <p:cNvPr id="3" name="Содержимое 2"/>
          <p:cNvSpPr>
            <a:spLocks noGrp="1"/>
          </p:cNvSpPr>
          <p:nvPr>
            <p:ph idx="1"/>
          </p:nvPr>
        </p:nvSpPr>
        <p:spPr/>
        <p:txBody>
          <a:bodyPr>
            <a:normAutofit fontScale="77500" lnSpcReduction="20000"/>
          </a:bodyPr>
          <a:lstStyle/>
          <a:p>
            <a:r>
              <a:rPr lang="ru-RU" dirty="0" smtClean="0"/>
              <a:t>Если человек бодрствует слишком долго, уровень протеинов может возрастать, что, с определенной вероятностью скажется на формировании бляшек еще в среднем возрасте, задолго до появления первых симптомов болезни Альцгеймера. </a:t>
            </a:r>
          </a:p>
          <a:p>
            <a:r>
              <a:rPr lang="ru-RU" dirty="0" smtClean="0"/>
              <a:t>Специалисты пытались связать проблемы сна с болезнью Альцгеймера и раньше, но проблемы сна трактовались только как симптом заболевания и результат старения. Идея, согласно которой недосыпание может служить причиной заболевания, оригинальна и заслуживает дополнительного изучения. Сами авторы говорят о перспективности следующего исследования, посвященного лекарственным средствам воздействия на продолжительность сна и изучению ее влияния на формирование амилоидных отложений. </a:t>
            </a:r>
          </a:p>
          <a:p>
            <a:r>
              <a:rPr lang="ru-RU" dirty="0" smtClean="0"/>
              <a:t>Пока же ученые призывают избегать недосыпания в среднем возрасте.</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Инфекции могут ускорять процессы потери памяти при болезни Альцгеймера</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p:txBody>
          <a:bodyPr>
            <a:normAutofit fontScale="62500" lnSpcReduction="20000"/>
          </a:bodyPr>
          <a:lstStyle/>
          <a:p>
            <a:r>
              <a:rPr lang="ru-RU" sz="2400" dirty="0" smtClean="0"/>
              <a:t>В одном из недавних исследований было обнаружено, что у людей с респираторными, гастроинтестинальными и другими инфекциями и даже просто с ушибами от падения возрастает вероятность повышения уровня фактора некроза опухоли альфа – протеина, участвующего в воспалительных процессах, и повышается риск нарушений памяти и других когнитивных расстройств.  </a:t>
            </a:r>
          </a:p>
          <a:p>
            <a:r>
              <a:rPr lang="ru-RU" sz="2400" dirty="0" smtClean="0"/>
              <a:t>Те участники исследования, у которых высокий уровень фактора некроза опухоли альфа в крови был зафиксирован уже при начальном обследовании (что могло свидетельствовать о хроническом воспалении), страдали от потери памяти вчетверо чаще, чем пациенты с низким уровнем протеина. Наконец, было обнаружено, что изначально высокий уровень протеина в крови в сочетании с перенесенными инфекциями во время наблюдения приводит к десятикратному увеличению проблем с памятью. </a:t>
            </a:r>
          </a:p>
          <a:p>
            <a:r>
              <a:rPr lang="ru-RU" sz="2400" dirty="0" smtClean="0"/>
              <a:t>Конечно, возможно было и другое объяснение: у пациентов с более интенсивной потерей памяти больше риск возникновения инфекции. Однако оно опровергается тем фактом, что при контрольном обследовании на первой стадии исследования у пациентов с более тяжелыми формами деменции не наблюдались более частые инфекции. Пока ученые не могут смоделировать механизм, который связал бы когнитивные расстройства с фактором некроза </a:t>
            </a:r>
            <a:endParaRPr lang="ru-RU"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Мужчины чаще страдают от умеренных расстройств памяти, женщины – от деменции</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sz="2400" dirty="0" smtClean="0"/>
              <a:t>Специалисты из клиники </a:t>
            </a:r>
            <a:r>
              <a:rPr lang="ru-RU" sz="2400" dirty="0" err="1" smtClean="0"/>
              <a:t>Майо</a:t>
            </a:r>
            <a:r>
              <a:rPr lang="ru-RU" sz="2400" dirty="0" smtClean="0"/>
              <a:t> обследовали группу пожилых людей (около двух тысяч человек в возрасте от 70 до 90 лет) на предмет умеренных когнитивных расстройств. Умеренными когнитивными расстройствами называют нарушения в памяти и мышлении, превосходящие возрастную норму, но недостаточно выраженные для постановки диагноза «деменция».</a:t>
            </a:r>
          </a:p>
          <a:p>
            <a:r>
              <a:rPr lang="ru-RU" sz="2400" dirty="0" smtClean="0"/>
              <a:t>В исследовании использовалась </a:t>
            </a:r>
            <a:r>
              <a:rPr lang="ru-RU" sz="2400" dirty="0" err="1" smtClean="0"/>
              <a:t>стадартная</a:t>
            </a:r>
            <a:r>
              <a:rPr lang="ru-RU" sz="2400" dirty="0" smtClean="0"/>
              <a:t> шкала стадий развития деменции (заполняется на основе беседы с пациентом), а также неврологические тесты, направленные на оценку четырех когнитивных функций: памяти, мышления, речи и пространственной ориентации. По результатам обследования ставился диагноз (норма, умеренные когнитивные расстройства, деменция).</a:t>
            </a:r>
          </a:p>
          <a:p>
            <a:r>
              <a:rPr lang="ru-RU" sz="2400" dirty="0" smtClean="0"/>
              <a:t>На основании полученных данных исследователи пришли к выводу, что примерно 16% людей, не страдающих деменцией, проявляют признаки умеренных когнитивных расстройств (испытывают проблемы с памятью). Поскольку данные по умеренным расстройствам (выше у мужчин) и деменции (выше у женщин) противоположны, специалисты предполагают, что переход от нормального старения к деменции у женщин происходит в более резкой форме.</a:t>
            </a:r>
          </a:p>
          <a:p>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Здоровое питание защищает мозг от деменции</a:t>
            </a:r>
            <a:endParaRPr lang="ru-RU" sz="2800" dirty="0"/>
          </a:p>
        </p:txBody>
      </p:sp>
      <p:sp>
        <p:nvSpPr>
          <p:cNvPr id="3" name="Содержимое 2"/>
          <p:cNvSpPr>
            <a:spLocks noGrp="1"/>
          </p:cNvSpPr>
          <p:nvPr>
            <p:ph idx="1"/>
          </p:nvPr>
        </p:nvSpPr>
        <p:spPr/>
        <p:txBody>
          <a:bodyPr>
            <a:normAutofit fontScale="62500" lnSpcReduction="20000"/>
          </a:bodyPr>
          <a:lstStyle/>
          <a:p>
            <a:r>
              <a:rPr lang="ru-RU" sz="2400" dirty="0" smtClean="0"/>
              <a:t>Согласно распространенной гипотезе, вредоносное действие </a:t>
            </a:r>
            <a:r>
              <a:rPr lang="ru-RU" sz="2400" dirty="0" err="1" smtClean="0"/>
              <a:t>бета-амилоида</a:t>
            </a:r>
            <a:r>
              <a:rPr lang="ru-RU" sz="2400" dirty="0" smtClean="0"/>
              <a:t> может «катализироваться» воспалительными процессами. Поэтому в качестве рекомендаций по профилактике заболевания врачи все чаще советуют противовоспалительную диету. Вот некоторые продукты, так или иначе предотвращающие воспалительные процессы: </a:t>
            </a:r>
          </a:p>
          <a:p>
            <a:r>
              <a:rPr lang="ru-RU" sz="2400" dirty="0" smtClean="0"/>
              <a:t>1. Фрукты и овощи, которые рекомендуется принимать не реже 5 раз в день. Особенно полезными могут быть яблоки и лук из-за высокого содержания </a:t>
            </a:r>
            <a:r>
              <a:rPr lang="ru-RU" sz="2400" dirty="0" err="1" smtClean="0"/>
              <a:t>флавоноидов</a:t>
            </a:r>
            <a:r>
              <a:rPr lang="ru-RU" sz="2400" dirty="0" smtClean="0"/>
              <a:t>, капуста и шпинат из-за каротинов, тушеные томаты, содержащие </a:t>
            </a:r>
            <a:r>
              <a:rPr lang="ru-RU" sz="2400" dirty="0" err="1" smtClean="0"/>
              <a:t>ликопин</a:t>
            </a:r>
            <a:r>
              <a:rPr lang="ru-RU" sz="2400" dirty="0" smtClean="0"/>
              <a:t> (разновидность каротинов), а также чернику и другие ягоды, обладающие </a:t>
            </a:r>
            <a:r>
              <a:rPr lang="ru-RU" sz="2400" dirty="0" err="1" smtClean="0"/>
              <a:t>антиоксидантными</a:t>
            </a:r>
            <a:r>
              <a:rPr lang="ru-RU" sz="2400" dirty="0" smtClean="0"/>
              <a:t> свойствами.</a:t>
            </a:r>
          </a:p>
          <a:p>
            <a:r>
              <a:rPr lang="ru-RU" sz="2400" dirty="0" smtClean="0"/>
              <a:t>2. Рыба, которую рекомендуют есть не менее двух раз в неделю, или ежедневный прием </a:t>
            </a:r>
            <a:r>
              <a:rPr lang="ru-RU" sz="2400" dirty="0" err="1" smtClean="0"/>
              <a:t>омега-жирных</a:t>
            </a:r>
            <a:r>
              <a:rPr lang="ru-RU" sz="2400" dirty="0" smtClean="0"/>
              <a:t> кислот. </a:t>
            </a:r>
          </a:p>
          <a:p>
            <a:r>
              <a:rPr lang="ru-RU" sz="2400" dirty="0" smtClean="0"/>
              <a:t>3. Использование оливкового масла. </a:t>
            </a:r>
          </a:p>
          <a:p>
            <a:r>
              <a:rPr lang="ru-RU" sz="2400" dirty="0" smtClean="0"/>
              <a:t>4. Черный и зеленый чай. </a:t>
            </a:r>
          </a:p>
          <a:p>
            <a:r>
              <a:rPr lang="ru-RU" sz="2400" dirty="0" smtClean="0"/>
              <a:t>5. Цельные зерна.</a:t>
            </a:r>
          </a:p>
          <a:p>
            <a:r>
              <a:rPr lang="ru-RU" sz="2400" dirty="0" smtClean="0"/>
              <a:t>6. Бобовые и орехи. </a:t>
            </a:r>
          </a:p>
          <a:p>
            <a:r>
              <a:rPr lang="ru-RU" sz="2400" dirty="0" smtClean="0"/>
              <a:t>7. Темный шоколад. </a:t>
            </a:r>
          </a:p>
          <a:p>
            <a:r>
              <a:rPr lang="ru-RU" sz="2400" dirty="0" smtClean="0"/>
              <a:t>8. Рекомендуется исключить красное мясо, избыточное количество соли, транс-жиры, насыщенные и животные жиры, продукты с высоким </a:t>
            </a:r>
            <a:r>
              <a:rPr lang="ru-RU" sz="2400" dirty="0" err="1" smtClean="0"/>
              <a:t>гликемическим</a:t>
            </a:r>
            <a:r>
              <a:rPr lang="ru-RU" sz="2400" dirty="0" smtClean="0"/>
              <a:t> индексом (существенно повышающие уровень сахара в крови), снизить потребление переработанных продуктов.</a:t>
            </a:r>
          </a:p>
          <a:p>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Вещества, содержащиеся в черной смородине, могут замедлять развитие болезни Альцгеймера</a:t>
            </a:r>
            <a:br>
              <a:rPr lang="ru-RU" sz="2400" dirty="0" smtClean="0"/>
            </a:br>
            <a:endParaRPr lang="ru-RU" sz="2400" dirty="0"/>
          </a:p>
        </p:txBody>
      </p:sp>
      <p:sp>
        <p:nvSpPr>
          <p:cNvPr id="3" name="Содержимое 2"/>
          <p:cNvSpPr>
            <a:spLocks noGrp="1"/>
          </p:cNvSpPr>
          <p:nvPr>
            <p:ph idx="1"/>
          </p:nvPr>
        </p:nvSpPr>
        <p:spPr/>
        <p:txBody>
          <a:bodyPr>
            <a:normAutofit fontScale="92500" lnSpcReduction="10000"/>
          </a:bodyPr>
          <a:lstStyle/>
          <a:p>
            <a:r>
              <a:rPr lang="ru-RU" sz="2400" dirty="0" smtClean="0"/>
              <a:t>Хотя точный механизм развития болезни Альцгеймера до конца не изучен, некоторые данные позволяют предположить, что диеты, включающие натуральные соединения полифенолов, обладающих высокой </a:t>
            </a:r>
            <a:r>
              <a:rPr lang="ru-RU" sz="2400" dirty="0" err="1" smtClean="0"/>
              <a:t>антиоксидантной</a:t>
            </a:r>
            <a:r>
              <a:rPr lang="ru-RU" sz="2400" dirty="0" smtClean="0"/>
              <a:t> способностью, могут способствовать снижению риска развития болезни Альцгеймера и ряда других </a:t>
            </a:r>
            <a:r>
              <a:rPr lang="ru-RU" sz="2400" dirty="0" err="1" smtClean="0"/>
              <a:t>нейродегенеративных</a:t>
            </a:r>
            <a:r>
              <a:rPr lang="ru-RU" sz="2400" dirty="0" smtClean="0"/>
              <a:t> заболеваний.</a:t>
            </a:r>
          </a:p>
          <a:p>
            <a:r>
              <a:rPr lang="ru-RU" sz="2400" dirty="0" smtClean="0"/>
              <a:t>В исследованиях, проведенных недавно на животных моделях, было показано, что фруктовые соки, включая сок из черной смородины, обладают выраженной </a:t>
            </a:r>
            <a:r>
              <a:rPr lang="ru-RU" sz="2400" dirty="0" err="1" smtClean="0"/>
              <a:t>нейропротекторной</a:t>
            </a:r>
            <a:r>
              <a:rPr lang="ru-RU" sz="2400" dirty="0" smtClean="0"/>
              <a:t> активностью.</a:t>
            </a:r>
          </a:p>
          <a:p>
            <a:r>
              <a:rPr lang="ru-RU" sz="2400" dirty="0" smtClean="0"/>
              <a:t>Из сообщения информационного агентства ANI</a:t>
            </a:r>
          </a:p>
          <a:p>
            <a:endParaRPr lang="ru-RU"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Болезнь Альцгеймера – заболевание ценой в 1% мирового ВВП</a:t>
            </a:r>
            <a:br>
              <a:rPr lang="ru-RU" sz="2800" dirty="0" smtClean="0"/>
            </a:br>
            <a:endParaRPr lang="ru-RU" sz="2800" dirty="0"/>
          </a:p>
        </p:txBody>
      </p:sp>
      <p:sp>
        <p:nvSpPr>
          <p:cNvPr id="3" name="Содержимое 2"/>
          <p:cNvSpPr>
            <a:spLocks noGrp="1"/>
          </p:cNvSpPr>
          <p:nvPr>
            <p:ph idx="1"/>
          </p:nvPr>
        </p:nvSpPr>
        <p:spPr/>
        <p:txBody>
          <a:bodyPr>
            <a:normAutofit/>
          </a:bodyPr>
          <a:lstStyle/>
          <a:p>
            <a:r>
              <a:rPr lang="ru-RU" sz="2400" dirty="0" smtClean="0"/>
              <a:t>Расходы на содержание пациентов с возрастными когнитивными нарушениями (старческое слабоумие), включая последствия болезни Альцгеймера, сократят мировой ВВП в этом году на 1%. Как говорится в докладе исследовательской группы </a:t>
            </a:r>
            <a:r>
              <a:rPr lang="ru-RU" sz="2400" dirty="0" err="1" smtClean="0"/>
              <a:t>Alzheimer‘s</a:t>
            </a:r>
            <a:r>
              <a:rPr lang="ru-RU" sz="2400" dirty="0" smtClean="0"/>
              <a:t> </a:t>
            </a:r>
            <a:r>
              <a:rPr lang="ru-RU" sz="2400" dirty="0" err="1" smtClean="0"/>
              <a:t>Disease</a:t>
            </a:r>
            <a:r>
              <a:rPr lang="ru-RU" sz="2400" dirty="0" smtClean="0"/>
              <a:t> </a:t>
            </a:r>
            <a:r>
              <a:rPr lang="ru-RU" sz="2400" dirty="0" err="1" smtClean="0"/>
              <a:t>International</a:t>
            </a:r>
            <a:r>
              <a:rPr lang="ru-RU" sz="2400" dirty="0" smtClean="0"/>
              <a:t>, который цитирует агентство </a:t>
            </a:r>
            <a:r>
              <a:rPr lang="ru-RU" sz="2400" dirty="0" err="1" smtClean="0"/>
              <a:t>Bloomberg</a:t>
            </a:r>
            <a:r>
              <a:rPr lang="ru-RU" sz="2400" dirty="0" smtClean="0"/>
              <a:t>, эти затраты составят в 2010 году около $604 </a:t>
            </a:r>
            <a:r>
              <a:rPr lang="ru-RU" sz="2400" dirty="0" err="1" smtClean="0"/>
              <a:t>млрд</a:t>
            </a:r>
            <a:r>
              <a:rPr lang="ru-RU" sz="2400" dirty="0" smtClean="0"/>
              <a:t>, из которых 70% придется на США и страны Западной Европы, где демографическое старение выражено наиболее сильно. </a:t>
            </a:r>
          </a:p>
          <a:p>
            <a:endParaRPr lang="ru-RU"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Увлечение тяжелыми видами спорта может стать причиной нарушений памяти</a:t>
            </a:r>
            <a:br>
              <a:rPr lang="ru-RU" sz="2800" dirty="0" smtClean="0"/>
            </a:br>
            <a:endParaRPr lang="ru-RU" sz="2800" dirty="0"/>
          </a:p>
        </p:txBody>
      </p:sp>
      <p:sp>
        <p:nvSpPr>
          <p:cNvPr id="3" name="Содержимое 2"/>
          <p:cNvSpPr>
            <a:spLocks noGrp="1"/>
          </p:cNvSpPr>
          <p:nvPr>
            <p:ph idx="1"/>
          </p:nvPr>
        </p:nvSpPr>
        <p:spPr/>
        <p:txBody>
          <a:bodyPr>
            <a:normAutofit fontScale="77500" lnSpcReduction="20000"/>
          </a:bodyPr>
          <a:lstStyle/>
          <a:p>
            <a:r>
              <a:rPr lang="ru-RU" sz="2400" dirty="0" smtClean="0"/>
              <a:t>Идея исследования возникла после появления информации о том, что занятия спортом  снижают риск появления рака груди, и чем тяжелее упражнения, тем заметней результат. На основе этих наблюдений было сделано предположение, что защитный эффект достигается за счет понижения уровня эстрогена.</a:t>
            </a:r>
          </a:p>
          <a:p>
            <a:r>
              <a:rPr lang="ru-RU" sz="2400" dirty="0" smtClean="0"/>
              <a:t>Известно, что эстроген положительно влияет на работу мозга у женщин, поэтому канадские ученые попытались выявить зависимость функционирования мозга от физических упражнений.</a:t>
            </a:r>
          </a:p>
          <a:p>
            <a:r>
              <a:rPr lang="ru-RU" sz="2400" dirty="0" smtClean="0"/>
              <a:t>В качестве наблюдаемых были отобраны 90 женщин с начавшимся периодом менопаузы в возрасте от 50 до 63 лет. В анкету был включен вопрос о том, насколько часто они занимались тяжелыми и умеренными физическими упражнениями в период с окончания обучения и до наступления менопаузы. К тяжелым занятиям были отнесены плавание, аэробика, бег, баскетбол, </a:t>
            </a:r>
            <a:r>
              <a:rPr lang="ru-RU" sz="2400" dirty="0" err="1" smtClean="0"/>
              <a:t>байкинг</a:t>
            </a:r>
            <a:r>
              <a:rPr lang="ru-RU" sz="2400" dirty="0" smtClean="0"/>
              <a:t> (горный велосипед). К умеренным – пешие прогулки, гольф, волейбол, велосипед, теннис и софтбол.</a:t>
            </a:r>
          </a:p>
          <a:p>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2800" dirty="0"/>
          </a:p>
        </p:txBody>
      </p:sp>
      <p:sp>
        <p:nvSpPr>
          <p:cNvPr id="3" name="Содержимое 2"/>
          <p:cNvSpPr>
            <a:spLocks noGrp="1"/>
          </p:cNvSpPr>
          <p:nvPr>
            <p:ph idx="1"/>
          </p:nvPr>
        </p:nvSpPr>
        <p:spPr/>
        <p:txBody>
          <a:bodyPr>
            <a:normAutofit fontScale="70000" lnSpcReduction="20000"/>
          </a:bodyPr>
          <a:lstStyle/>
          <a:p>
            <a:r>
              <a:rPr lang="ru-RU" sz="2400" dirty="0" smtClean="0"/>
              <a:t>Полученный результат оказался неожиданным для самих ученых. Было обнаружено негативное влиянии занятий физически тяжелыми видами спорта на состояние интеллекта (наиболее сильное влияние затрагивало память и внимание) </a:t>
            </a:r>
          </a:p>
          <a:p>
            <a:r>
              <a:rPr lang="ru-RU" sz="2400" dirty="0" smtClean="0"/>
              <a:t>Чем более умеренным видом физической активности занимались дамы, тем лучше был их результат в когнитивных тестах. Во внимание также принимались возраст, образование, отношение к курению и другие факторы риска. </a:t>
            </a:r>
          </a:p>
          <a:p>
            <a:r>
              <a:rPr lang="ru-RU" sz="2400" dirty="0" smtClean="0"/>
              <a:t>Исследователи не исключают, что на результаты мог повлиять какой-либо фактор, который не был проконтролирован. Например, уровень стресса. В любом случае, количество публикаций, в которых рассказывается о благотворном влиянии физических упражнений на работу мозга, велико, и данные одного исследования, входящие в противоречие с общепринятой точкой зрения, не должны восприниматься как истина в последней инстанции.</a:t>
            </a:r>
          </a:p>
          <a:p>
            <a:r>
              <a:rPr lang="ru-RU" sz="2400" dirty="0" smtClean="0"/>
              <a:t>В ожидании новых данных не отказывайтесь от занятий любимым видом спорта. Лучше разгадайте после длинной пробежки небольшой кроссворд.</a:t>
            </a:r>
          </a:p>
          <a:p>
            <a:endParaRPr lang="ru-RU"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Болезнь Альцгеймера: любовь не менее эффективна, чем лекарства</a:t>
            </a:r>
            <a:br>
              <a:rPr lang="ru-RU" sz="2800" dirty="0" smtClean="0"/>
            </a:br>
            <a:endParaRPr lang="ru-RU" sz="2800" dirty="0"/>
          </a:p>
        </p:txBody>
      </p:sp>
      <p:sp>
        <p:nvSpPr>
          <p:cNvPr id="3" name="Содержимое 2"/>
          <p:cNvSpPr>
            <a:spLocks noGrp="1"/>
          </p:cNvSpPr>
          <p:nvPr>
            <p:ph idx="1"/>
          </p:nvPr>
        </p:nvSpPr>
        <p:spPr/>
        <p:txBody>
          <a:bodyPr>
            <a:normAutofit fontScale="85000" lnSpcReduction="20000"/>
          </a:bodyPr>
          <a:lstStyle/>
          <a:p>
            <a:r>
              <a:rPr lang="ru-RU" sz="2400" dirty="0" smtClean="0"/>
              <a:t>Исследователи обнаружили, что физическая и ментальная деградация у пациентов с болезнью Альцгеймера протекает медленнее, если у них складываются близкие отношения с опекуном. Положительный эффект сопоставим с влиянием распространенных медикаментов </a:t>
            </a:r>
          </a:p>
          <a:p>
            <a:r>
              <a:rPr lang="ru-RU" sz="2400" dirty="0" smtClean="0"/>
              <a:t>В исследовании, продолжавшемся с 1994 года, участвовало более 5000 пожилых людей . </a:t>
            </a:r>
          </a:p>
          <a:p>
            <a:r>
              <a:rPr lang="ru-RU" sz="2400" dirty="0" smtClean="0"/>
              <a:t>За это время у 167 наблюдаемых была диагностирована болезнь Альцгеймера. Уход за ними осуществляли либо супруг, либо один из детей.</a:t>
            </a:r>
          </a:p>
          <a:p>
            <a:r>
              <a:rPr lang="ru-RU" sz="2400" dirty="0" smtClean="0"/>
              <a:t>Ученые утверждают, что физическая и ментальная деградация протекает медленней в случаях, когда у пациента складываются самые близкие отношения. Обычно эффект существенней у пациентов, за которыми ухаживает супруг или супруга. </a:t>
            </a:r>
          </a:p>
          <a:p>
            <a:r>
              <a:rPr lang="ru-RU" sz="2400" dirty="0" smtClean="0"/>
              <a:t>Однозначное объяснение этому открытию пока не дано.</a:t>
            </a:r>
          </a:p>
          <a:p>
            <a:endParaRPr lang="ru-RU"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Жировые отложения на талии связаны с повышенным риском развития деменции у женщин</a:t>
            </a:r>
            <a:br>
              <a:rPr lang="ru-RU" sz="2800" dirty="0" smtClean="0"/>
            </a:br>
            <a:endParaRPr lang="ru-RU" sz="2800" dirty="0"/>
          </a:p>
        </p:txBody>
      </p:sp>
      <p:sp>
        <p:nvSpPr>
          <p:cNvPr id="3" name="Содержимое 2"/>
          <p:cNvSpPr>
            <a:spLocks noGrp="1"/>
          </p:cNvSpPr>
          <p:nvPr>
            <p:ph idx="1"/>
          </p:nvPr>
        </p:nvSpPr>
        <p:spPr/>
        <p:txBody>
          <a:bodyPr>
            <a:normAutofit fontScale="62500" lnSpcReduction="20000"/>
          </a:bodyPr>
          <a:lstStyle/>
          <a:p>
            <a:pPr>
              <a:buNone/>
            </a:pPr>
            <a:r>
              <a:rPr lang="ru-RU" sz="2400" dirty="0" smtClean="0"/>
              <a:t> </a:t>
            </a:r>
          </a:p>
          <a:p>
            <a:r>
              <a:rPr lang="ru-RU" sz="2400" dirty="0" smtClean="0"/>
              <a:t>Ученые обнаружили, что стройная женская фигура не только привлекательна для противоположного пола, но и полезна для профилактики развития деменции. В частности, заметные жировые отложения на талии у женщин среднего возраста более чем вдвое увеличивает риск развития деменции в пожилом возрасте. К такому выводу пришли специалисты из Швеции. </a:t>
            </a:r>
          </a:p>
          <a:p>
            <a:r>
              <a:rPr lang="ru-RU" sz="2400" dirty="0" smtClean="0"/>
              <a:t>Известно, что значительные жировые отложения в талии повышают риск сердечного приступа и инсульта. Поэтому многих люди с проблемой лишнего веса рискуют не дожить до возраста, когда появляются существенные расстройства в когнитивной сфере. Если же доживают, то риск развития деменции у них выше.</a:t>
            </a:r>
          </a:p>
          <a:p>
            <a:r>
              <a:rPr lang="ru-RU" sz="2400" dirty="0" smtClean="0"/>
              <a:t>Проведенное исследование основано на данных обследования жительниц шведского города </a:t>
            </a:r>
            <a:r>
              <a:rPr lang="ru-RU" sz="2400" dirty="0" err="1" smtClean="0"/>
              <a:t>Готенбурга</a:t>
            </a:r>
            <a:r>
              <a:rPr lang="ru-RU" sz="2400" dirty="0" smtClean="0"/>
              <a:t>, которое началось еще в конце 60-х и охватило почти 1500 женщин в возрасте от 38 до 60 лет (проводилось всестороннее обследование, а также анкетирование с вопросами о состоянии здоровья и об образе жизни). </a:t>
            </a:r>
          </a:p>
          <a:p>
            <a:r>
              <a:rPr lang="ru-RU" sz="2400" dirty="0" smtClean="0"/>
              <a:t>Повторное обследование через 32 года показало, что у 161 женщины развилась деменция (средний возраст постановки диагноза – 75 лет). Сопоставление разных данных продемонстрировало, что женщины, у которых объем талии превышал объем бедер в среднем возрасте, в 2 раза более предрасположены к развитию деменции в старости. При этом связи между риском развития деменции и высоким показателем индекса массы тела (ИМТ) не обнаружено. </a:t>
            </a:r>
          </a:p>
          <a:p>
            <a:endParaRPr lang="ru-RU"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Болезнь Альцгеймера и красное вино</a:t>
            </a:r>
            <a:br>
              <a:rPr lang="ru-RU" sz="2800" dirty="0" smtClean="0"/>
            </a:br>
            <a:endParaRPr lang="ru-RU" sz="2800" dirty="0"/>
          </a:p>
        </p:txBody>
      </p:sp>
      <p:sp>
        <p:nvSpPr>
          <p:cNvPr id="3" name="Содержимое 2"/>
          <p:cNvSpPr>
            <a:spLocks noGrp="1"/>
          </p:cNvSpPr>
          <p:nvPr>
            <p:ph idx="1"/>
          </p:nvPr>
        </p:nvSpPr>
        <p:spPr/>
        <p:txBody>
          <a:bodyPr>
            <a:normAutofit lnSpcReduction="10000"/>
          </a:bodyPr>
          <a:lstStyle/>
          <a:p>
            <a:r>
              <a:rPr lang="ru-RU" sz="2400" dirty="0" smtClean="0"/>
              <a:t>В </a:t>
            </a:r>
            <a:r>
              <a:rPr lang="ru-RU" sz="2400" dirty="0" err="1" smtClean="0"/>
              <a:t>Journal</a:t>
            </a:r>
            <a:r>
              <a:rPr lang="ru-RU" sz="2400" dirty="0" smtClean="0"/>
              <a:t> </a:t>
            </a:r>
            <a:r>
              <a:rPr lang="ru-RU" sz="2400" dirty="0" err="1" smtClean="0"/>
              <a:t>of</a:t>
            </a:r>
            <a:r>
              <a:rPr lang="ru-RU" sz="2400" dirty="0" smtClean="0"/>
              <a:t> </a:t>
            </a:r>
            <a:r>
              <a:rPr lang="ru-RU" sz="2400" dirty="0" err="1" smtClean="0"/>
              <a:t>Biological</a:t>
            </a:r>
            <a:r>
              <a:rPr lang="ru-RU" sz="2400" dirty="0" smtClean="0"/>
              <a:t> </a:t>
            </a:r>
            <a:r>
              <a:rPr lang="ru-RU" sz="2400" dirty="0" err="1" smtClean="0"/>
              <a:t>Chemistry</a:t>
            </a:r>
            <a:r>
              <a:rPr lang="ru-RU" sz="2400" dirty="0" smtClean="0"/>
              <a:t> была опубликована статья о том, что полифенолы, содержащиеся в красном вине, препятствуют формированию токсических белковых бляшек, разрушающих нервные клетки при болезни Альцгеймера.</a:t>
            </a:r>
          </a:p>
          <a:p>
            <a:r>
              <a:rPr lang="ru-RU" sz="2400" dirty="0" smtClean="0"/>
              <a:t>Исследователи из Калифорнийского университета (</a:t>
            </a:r>
            <a:r>
              <a:rPr lang="ru-RU" sz="2400" dirty="0" err="1" smtClean="0"/>
              <a:t>Лос-Анжелос</a:t>
            </a:r>
            <a:r>
              <a:rPr lang="ru-RU" sz="2400" dirty="0" smtClean="0"/>
              <a:t>) воздействовали на 2 типа протеинов, участвующих в формировании мозговых бляшек, полифенолом, извлеченным из виноградных косточек. В результате рост белковых отложений прекратился, а токсичность уже сформированных бляшек снизилась.</a:t>
            </a:r>
          </a:p>
          <a:p>
            <a:endParaRPr lang="ru-RU"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Нарушения сна и деменция</a:t>
            </a:r>
            <a:br>
              <a:rPr lang="ru-RU" sz="2400" dirty="0" smtClean="0"/>
            </a:br>
            <a:r>
              <a:rPr lang="ru-RU" sz="2400" dirty="0" smtClean="0"/>
              <a:t> </a:t>
            </a:r>
            <a:br>
              <a:rPr lang="ru-RU" sz="2400" dirty="0" smtClean="0"/>
            </a:br>
            <a:endParaRPr lang="ru-RU" sz="2400" dirty="0"/>
          </a:p>
        </p:txBody>
      </p:sp>
      <p:sp>
        <p:nvSpPr>
          <p:cNvPr id="3" name="Содержимое 2"/>
          <p:cNvSpPr>
            <a:spLocks noGrp="1"/>
          </p:cNvSpPr>
          <p:nvPr>
            <p:ph idx="1"/>
          </p:nvPr>
        </p:nvSpPr>
        <p:spPr/>
        <p:txBody>
          <a:bodyPr>
            <a:normAutofit fontScale="55000" lnSpcReduction="20000"/>
          </a:bodyPr>
          <a:lstStyle/>
          <a:p>
            <a:r>
              <a:rPr lang="ru-RU" dirty="0" smtClean="0"/>
              <a:t>Согласно результатам исследования, опубликованного в </a:t>
            </a:r>
            <a:r>
              <a:rPr lang="ru-RU" dirty="0" err="1" smtClean="0"/>
              <a:t>он-лайн</a:t>
            </a:r>
            <a:r>
              <a:rPr lang="ru-RU" dirty="0" smtClean="0"/>
              <a:t> выпуске декабрьского журнала </a:t>
            </a:r>
            <a:r>
              <a:rPr lang="ru-RU" dirty="0" err="1" smtClean="0"/>
              <a:t>Neurology</a:t>
            </a:r>
            <a:r>
              <a:rPr lang="ru-RU" dirty="0" smtClean="0"/>
              <a:t>, люди, резко вздрагивающие или кричащие во сне могут быть в большей степени предрасположены к развитию деменции или болезни Паркинсона. Речь идет о расстройствах, связанных с активной фазой сна. Страдающие этим расстройством больные не могут сбросить мышечное напряжение в этой фазе. Излишняя </a:t>
            </a:r>
            <a:r>
              <a:rPr lang="ru-RU" dirty="0" err="1" smtClean="0"/>
              <a:t>актиность</a:t>
            </a:r>
            <a:r>
              <a:rPr lang="ru-RU" dirty="0" smtClean="0"/>
              <a:t> мышц проявляется во сне в резком движении руки, ноги или выкрике, связанных с тем, что снится в этот момент человеку. </a:t>
            </a:r>
          </a:p>
          <a:p>
            <a:r>
              <a:rPr lang="ru-RU" dirty="0" smtClean="0"/>
              <a:t>В исследовании участвовало 93 человека с этим типом расстройства. Изначально ни у одного из них не было признаков </a:t>
            </a:r>
            <a:r>
              <a:rPr lang="ru-RU" dirty="0" err="1" smtClean="0"/>
              <a:t>нейродегенеративных</a:t>
            </a:r>
            <a:r>
              <a:rPr lang="ru-RU" dirty="0" smtClean="0"/>
              <a:t> заболеваний. Наблюдение за участниками продолжалось в среднем 5 лет. За это время у 26 участников проявились признаки </a:t>
            </a:r>
            <a:r>
              <a:rPr lang="ru-RU" dirty="0" err="1" smtClean="0"/>
              <a:t>нейродегенеративных</a:t>
            </a:r>
            <a:r>
              <a:rPr lang="ru-RU" dirty="0" smtClean="0"/>
              <a:t> заболеваний (14 – болезнь Паркинсона, 11 – деменция </a:t>
            </a:r>
            <a:r>
              <a:rPr lang="ru-RU" dirty="0" err="1" smtClean="0"/>
              <a:t>альцгеймеровского</a:t>
            </a:r>
            <a:r>
              <a:rPr lang="ru-RU" dirty="0" smtClean="0"/>
              <a:t> типа (4) либо деменция с тельцами Леви (7), 1 – редкое заболевание, затрагивающее двигательные функции, кровяное давление и другие функции. </a:t>
            </a:r>
          </a:p>
          <a:p>
            <a:r>
              <a:rPr lang="ru-RU" dirty="0" smtClean="0"/>
              <a:t>Риск заболевания составил 18% в 5-летней перспективе, 41% в 10-летней перспективе и 52% в 12-летней.</a:t>
            </a:r>
          </a:p>
          <a:p>
            <a:r>
              <a:rPr lang="ru-RU" dirty="0" smtClean="0"/>
              <a:t>Автор исследования д-р Рональд </a:t>
            </a:r>
            <a:r>
              <a:rPr lang="ru-RU" dirty="0" err="1" smtClean="0"/>
              <a:t>Постума</a:t>
            </a:r>
            <a:r>
              <a:rPr lang="ru-RU" dirty="0" smtClean="0"/>
              <a:t> из университета </a:t>
            </a:r>
            <a:r>
              <a:rPr lang="ru-RU" dirty="0" err="1" smtClean="0"/>
              <a:t>МакГилл</a:t>
            </a:r>
            <a:r>
              <a:rPr lang="ru-RU" dirty="0" smtClean="0"/>
              <a:t> в Монреале (Канада) считает, что эти результаты помогут лучше понять, как развиваются </a:t>
            </a:r>
            <a:r>
              <a:rPr lang="ru-RU" dirty="0" err="1" smtClean="0"/>
              <a:t>нейродегенеративные</a:t>
            </a:r>
            <a:r>
              <a:rPr lang="ru-RU" dirty="0" smtClean="0"/>
              <a:t> заболевания. Благодаря обнаруженным факторам риска превентивные меры могут предприниматься еще до появления первых симптомов. </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Яблочный сок</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dirty="0" smtClean="0"/>
              <a:t>Появление некоторых когнитивных расстройств, </a:t>
            </a:r>
            <a:r>
              <a:rPr lang="ru-RU" dirty="0" err="1" smtClean="0"/>
              <a:t>связаннных</a:t>
            </a:r>
            <a:r>
              <a:rPr lang="ru-RU" dirty="0" smtClean="0"/>
              <a:t> со старением, включая те, что сопровождают болезнь Альцгеймера, может быть замедлено благодаря яблочному соку. </a:t>
            </a:r>
          </a:p>
          <a:p>
            <a:r>
              <a:rPr lang="ru-RU" dirty="0" smtClean="0"/>
              <a:t>Лабораторные исследования поведения мышей показали, что </a:t>
            </a:r>
            <a:r>
              <a:rPr lang="ru-RU" dirty="0" err="1" smtClean="0"/>
              <a:t>яблочый</a:t>
            </a:r>
            <a:r>
              <a:rPr lang="ru-RU" dirty="0" smtClean="0"/>
              <a:t> сок улучшает их показатели в ориентировании и предупреждает ухудшение показателей при старении. Ученые выяснили, что у мышей, получающих эквивалент двух стаканов яблочного сока в день в течение месяца, в мозгу формировалось меньшее количество </a:t>
            </a:r>
            <a:r>
              <a:rPr lang="ru-RU" dirty="0" err="1" smtClean="0"/>
              <a:t>бета-амилоида</a:t>
            </a:r>
            <a:r>
              <a:rPr lang="ru-RU" dirty="0" smtClean="0"/>
              <a:t>, вызывающего, по мнению многих специалистов, болезнь Альцгеймера.</a:t>
            </a:r>
          </a:p>
          <a:p>
            <a:r>
              <a:rPr lang="ru-RU" dirty="0" smtClean="0"/>
              <a:t>Комментируя этот результат, ученые указывают на новые </a:t>
            </a:r>
            <a:r>
              <a:rPr lang="ru-RU" dirty="0" err="1" smtClean="0"/>
              <a:t>подверждения</a:t>
            </a:r>
            <a:r>
              <a:rPr lang="ru-RU" dirty="0" smtClean="0"/>
              <a:t> связи между питанием и генетическими факторами риска появления </a:t>
            </a:r>
            <a:r>
              <a:rPr lang="ru-RU" dirty="0" err="1" smtClean="0"/>
              <a:t>нейродегенеративных</a:t>
            </a:r>
            <a:r>
              <a:rPr lang="ru-RU" dirty="0" smtClean="0"/>
              <a:t> проблем, связанных со старением организма. Они полагают, что человек, который регулярно пьет яблочный сок, не только помогает своему мозгу лучше работать, но замедляет возникновение когнитивных расстройств, связанных с болезнью Альцгеймера.</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Еда из </a:t>
            </a:r>
            <a:r>
              <a:rPr lang="ru-RU" sz="2800" dirty="0" err="1" smtClean="0"/>
              <a:t>фаст-фуда</a:t>
            </a:r>
            <a:r>
              <a:rPr lang="ru-RU" sz="2800" dirty="0" smtClean="0"/>
              <a:t> – потенциальный фактор риска возникновения деменции?</a:t>
            </a:r>
            <a:br>
              <a:rPr lang="ru-RU" sz="2800" dirty="0" smtClean="0"/>
            </a:br>
            <a:endParaRPr lang="ru-RU" sz="2800" dirty="0"/>
          </a:p>
        </p:txBody>
      </p:sp>
      <p:sp>
        <p:nvSpPr>
          <p:cNvPr id="3" name="Содержимое 2"/>
          <p:cNvSpPr>
            <a:spLocks noGrp="1"/>
          </p:cNvSpPr>
          <p:nvPr>
            <p:ph idx="1"/>
          </p:nvPr>
        </p:nvSpPr>
        <p:spPr/>
        <p:txBody>
          <a:bodyPr>
            <a:normAutofit fontScale="55000" lnSpcReduction="20000"/>
          </a:bodyPr>
          <a:lstStyle/>
          <a:p>
            <a:r>
              <a:rPr lang="ru-RU" dirty="0" smtClean="0"/>
              <a:t>В ходе написания диссертации </a:t>
            </a:r>
            <a:r>
              <a:rPr lang="ru-RU" dirty="0" err="1" smtClean="0"/>
              <a:t>Сюзанна</a:t>
            </a:r>
            <a:r>
              <a:rPr lang="ru-RU" dirty="0" smtClean="0"/>
              <a:t> </a:t>
            </a:r>
            <a:r>
              <a:rPr lang="ru-RU" dirty="0" err="1" smtClean="0"/>
              <a:t>Актерин</a:t>
            </a:r>
            <a:r>
              <a:rPr lang="ru-RU" dirty="0" smtClean="0"/>
              <a:t> изучала мышей с генной мутацией, </a:t>
            </a:r>
            <a:r>
              <a:rPr lang="ru-RU" dirty="0" err="1" smtClean="0"/>
              <a:t>воспроизволящей</a:t>
            </a:r>
            <a:r>
              <a:rPr lang="ru-RU" dirty="0" smtClean="0"/>
              <a:t> генотип apoE4. Мышей в течение 9 месяцев кормили пищей, богатой жирами, сахаром и </a:t>
            </a:r>
            <a:r>
              <a:rPr lang="ru-RU" dirty="0" err="1" smtClean="0"/>
              <a:t>холестеролом</a:t>
            </a:r>
            <a:r>
              <a:rPr lang="ru-RU" dirty="0" smtClean="0"/>
              <a:t>, имитируя еду, предлагаемую большинством предприятий быстрого питания. </a:t>
            </a:r>
          </a:p>
          <a:p>
            <a:r>
              <a:rPr lang="ru-RU" dirty="0" smtClean="0"/>
              <a:t>Проведенное после этого исследование мозга мышей выявило химические изменения, сопоставимые с теми, что сопровождают болезнь Альцгеймера. Речь идет об увеличении фосфатов, связанных с </a:t>
            </a:r>
            <a:r>
              <a:rPr lang="ru-RU" dirty="0" err="1" smtClean="0"/>
              <a:t>тау</a:t>
            </a:r>
            <a:r>
              <a:rPr lang="ru-RU" dirty="0" smtClean="0"/>
              <a:t> – субстанцией, образующей нейрофибриллы, которые препятствуют нормальной работе нервных клеток при болезни Альцгеймера и приводят к их умиранию. В ходе исследования было также подмечено, что </a:t>
            </a:r>
            <a:r>
              <a:rPr lang="ru-RU" dirty="0" err="1" smtClean="0"/>
              <a:t>холестерол</a:t>
            </a:r>
            <a:r>
              <a:rPr lang="ru-RU" dirty="0" smtClean="0"/>
              <a:t> в пище сокращал уровень другого мозгового вещества – белка, участвующего в обеспечении работы памяти. </a:t>
            </a:r>
          </a:p>
          <a:p>
            <a:r>
              <a:rPr lang="ru-RU" dirty="0" smtClean="0"/>
              <a:t>Все эти данные позволяют предположить, что высокий уровень жира и </a:t>
            </a:r>
            <a:r>
              <a:rPr lang="ru-RU" dirty="0" err="1" smtClean="0"/>
              <a:t>холестерола</a:t>
            </a:r>
            <a:r>
              <a:rPr lang="ru-RU" dirty="0" smtClean="0"/>
              <a:t> в сочетании с генетической предрасположенностью (apoE4) могут влиять на состояние некоторых видов мозгового вещества, способствуя развитию болезни Альцгеймера.</a:t>
            </a:r>
          </a:p>
          <a:p>
            <a:r>
              <a:rPr lang="ru-RU" dirty="0" smtClean="0"/>
              <a:t>Из этого можно было бы сделать вывод, что людям с генотипом apoE4 следует избегать приемов пищи в предприятиях быстрого питания, чтобы снизить риск возникновения болезни Альцгеймера. Однако специалисты полагают, что обнародование этой информации в форме рекомендаций для самой широкой аудитории несколько преждевременно. Необходимо провести дополнительные испытания в этой области.</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1800" dirty="0"/>
          </a:p>
        </p:txBody>
      </p:sp>
      <p:sp>
        <p:nvSpPr>
          <p:cNvPr id="3" name="Содержимое 2"/>
          <p:cNvSpPr>
            <a:spLocks noGrp="1"/>
          </p:cNvSpPr>
          <p:nvPr>
            <p:ph idx="1"/>
          </p:nvPr>
        </p:nvSpPr>
        <p:spPr/>
        <p:txBody>
          <a:bodyPr>
            <a:normAutofit fontScale="70000" lnSpcReduction="20000"/>
          </a:bodyPr>
          <a:lstStyle/>
          <a:p>
            <a:r>
              <a:rPr lang="ru-RU" dirty="0" smtClean="0"/>
              <a:t>В исследовании приняли участие 686 пациентов с болезнью Альцгеймера из 10 разных городов. На протяжении двух лет состояние пациентов оценивалось каждые полгода врачом-гериатром. Среди прочих использовались краткий тест MMSE (контроль когнитивных функций) и тест на поддержание равновесия на одной ноге (пациент не проходит тест, если он не может простоять на одной ноге 5 и более секунд). </a:t>
            </a:r>
          </a:p>
          <a:p>
            <a:r>
              <a:rPr lang="ru-RU" dirty="0" smtClean="0"/>
              <a:t>Пациенты, не прошедшие тест на равновесие в ходе начального и/или промежуточных тестирований, также обнаружили более существенную деградацию когнитивных функций, чем пациенты, не испытавшие затруднений с его выполнением.</a:t>
            </a:r>
          </a:p>
          <a:p>
            <a:r>
              <a:rPr lang="ru-RU" dirty="0" smtClean="0"/>
              <a:t>Эти результаты показывают, что трудности с выполнением теста на равновесие могут рассматриваться как симптом расстройств в когнитивной сфере при болезни Альцгеймера. Если дальнейшие исследования подтвердят эту связь, тест на равновесие может быть принят в клинической практике для оценки предрасположенности пациентов с болезнью Альцгеймера к скорым когнитивным расстройствам.</a:t>
            </a:r>
          </a:p>
          <a:p>
            <a:endParaRPr lang="ru-RU" dirty="0"/>
          </a:p>
        </p:txBody>
      </p:sp>
      <p:sp>
        <p:nvSpPr>
          <p:cNvPr id="1026" name="Rectangle 2"/>
          <p:cNvSpPr>
            <a:spLocks noChangeArrowheads="1"/>
          </p:cNvSpPr>
          <p:nvPr/>
        </p:nvSpPr>
        <p:spPr bwMode="auto">
          <a:xfrm>
            <a:off x="395536" y="356847"/>
            <a:ext cx="9071992"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Когнитивные расстройства могут быть выявлены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обычным тестом на равновесие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t>Худоба и риск появления болезни Альцгеймера</a:t>
            </a:r>
            <a:br>
              <a:rPr lang="ru-RU" sz="2400" dirty="0" smtClean="0"/>
            </a:br>
            <a:endParaRPr lang="ru-RU" sz="2400" dirty="0"/>
          </a:p>
        </p:txBody>
      </p:sp>
      <p:sp>
        <p:nvSpPr>
          <p:cNvPr id="3" name="Содержимое 2"/>
          <p:cNvSpPr>
            <a:spLocks noGrp="1"/>
          </p:cNvSpPr>
          <p:nvPr>
            <p:ph idx="1"/>
          </p:nvPr>
        </p:nvSpPr>
        <p:spPr/>
        <p:txBody>
          <a:bodyPr>
            <a:normAutofit fontScale="85000" lnSpcReduction="10000"/>
          </a:bodyPr>
          <a:lstStyle/>
          <a:p>
            <a:r>
              <a:rPr lang="ru-RU" sz="2400" dirty="0" smtClean="0"/>
              <a:t>Распространенная американская поговорка утверждает: «нельзя быть слишком богатым или слишком худым». Понимая ее буквально, все больше людей прибегают к различным средствам для снижения собственного веса. Особенно активно этим занимаются при подготовке к летнему сезону, чтобы лучше выглядеть в легкой открытой одежде или на пляже. </a:t>
            </a:r>
          </a:p>
          <a:p>
            <a:r>
              <a:rPr lang="ru-RU" sz="2400" dirty="0" smtClean="0"/>
              <a:t>Между тем данные полученные недавно в Медицинском центре </a:t>
            </a:r>
            <a:r>
              <a:rPr lang="ru-RU" sz="2400" dirty="0" err="1" smtClean="0"/>
              <a:t>Лэнгон</a:t>
            </a:r>
            <a:r>
              <a:rPr lang="ru-RU" sz="2400" dirty="0" smtClean="0"/>
              <a:t> Нью-Йоркского университета, свидетельствуют о том, что выраженная худоба может считаться одним из признаков деменции. Недавно проведенное обследование нескольких тысяч пациентов, страдающих деменцией, показало, что пониженный вес – показатель более высокого риска возникновения всех форм этого заболевания на 36%.</a:t>
            </a:r>
          </a:p>
          <a:p>
            <a:endParaRPr lang="ru-RU"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Деменция и кофе</a:t>
            </a:r>
            <a:endParaRPr lang="ru-RU" sz="2800" dirty="0"/>
          </a:p>
        </p:txBody>
      </p:sp>
      <p:sp>
        <p:nvSpPr>
          <p:cNvPr id="3" name="Содержимое 2"/>
          <p:cNvSpPr>
            <a:spLocks noGrp="1"/>
          </p:cNvSpPr>
          <p:nvPr>
            <p:ph idx="1"/>
          </p:nvPr>
        </p:nvSpPr>
        <p:spPr/>
        <p:txBody>
          <a:bodyPr>
            <a:normAutofit fontScale="62500" lnSpcReduction="20000"/>
          </a:bodyPr>
          <a:lstStyle/>
          <a:p>
            <a:r>
              <a:rPr lang="ru-RU" dirty="0" smtClean="0"/>
              <a:t>Объединенная группа шведских и датских исследователей изучила потребление кофе в группе численностью около полутора тысяч человек среднего возраста. Продолжительность исследования составила 21 год. За это время у 61 участника исследования развилась деменция, в том числе у 48 – болезнь Альцгеймера.</a:t>
            </a:r>
          </a:p>
          <a:p>
            <a:r>
              <a:rPr lang="ru-RU" dirty="0" smtClean="0"/>
              <a:t>Исследуя различные социальные и экономические факторы, а также различные аспекты состояния здоровья (</a:t>
            </a:r>
            <a:r>
              <a:rPr lang="ru-RU" dirty="0" err="1" smtClean="0"/>
              <a:t>холестерол</a:t>
            </a:r>
            <a:r>
              <a:rPr lang="ru-RU" dirty="0" smtClean="0"/>
              <a:t>, артериальное давление), ученые обнаружили, что у испытуемых, выпивавших ежедневно от 3 до 5 чашек кофе, риск возникновения деменции оказался на 65% ниже, чем у остальных.</a:t>
            </a:r>
          </a:p>
          <a:p>
            <a:r>
              <a:rPr lang="ru-RU" dirty="0" smtClean="0"/>
              <a:t>Исследователи предложили несколько вариантов объяснения этом результату. Во-первых, как показали результаты других исследований, потребление кофе связано со снижением риска появления диабета 2-го типа, который в свою очередь считается одним из существенных факторов развития деменции. Во-вторых, в опытах с животными обнаружено, что кофеин тормозит формирование амилоидных бляшек в мозгу – причины возникновения болезни Альцгеймера. Наконец, кофе выступает антиоксидантом, снижая также риск возникновения сосудистой деменции.</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Метаболический синдром и деменция</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dirty="0" smtClean="0"/>
              <a:t>Женщины с предрасположенностью к сердечнососудистым заболеваниям (так называемым метаболическим синдромом) в большей степени подвержены когнитивным расстройствам. </a:t>
            </a:r>
          </a:p>
          <a:p>
            <a:r>
              <a:rPr lang="ru-RU" dirty="0" smtClean="0"/>
              <a:t>К таким выводам пришли ученые из Калифорнийского университета (Сан-Франциско), проводившие обследование пожилых женщин (средний возраст составил 66 лет). В начале обследования, в котором приняли участие около 5000 пациенток, ни у одной из них не были выявлены когнитивные расстройства. При этом метаболический синдром был выявлен примерно у 10% обследованных женщин </a:t>
            </a:r>
          </a:p>
          <a:p>
            <a:r>
              <a:rPr lang="ru-RU" dirty="0" smtClean="0"/>
              <a:t>В течение четырех лет после первого обследования когнитивные нарушения начали развиваться примерно у 7% пациенток с выявленным метаболическим синдромом и лишь у 4% наблюдаемых без метаболического синдрома.</a:t>
            </a:r>
          </a:p>
          <a:p>
            <a:r>
              <a:rPr lang="ru-RU" dirty="0" smtClean="0"/>
              <a:t>Как полагают исследователи, каждое отдельное проявление синдрома (жировые отложения в области талии, высокое давление, высокий уровень </a:t>
            </a:r>
            <a:r>
              <a:rPr lang="ru-RU" dirty="0" err="1" smtClean="0"/>
              <a:t>триглицеридов</a:t>
            </a:r>
            <a:r>
              <a:rPr lang="ru-RU" dirty="0" smtClean="0"/>
              <a:t> и низкий уровень липопротеидов высокой плотности в крови) увеличивает риск появления когнитивных расстройств на 23%.</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Мед – естественное средство профилактики деменции</a:t>
            </a:r>
            <a:br>
              <a:rPr lang="ru-RU" sz="2800" dirty="0" smtClean="0"/>
            </a:br>
            <a:r>
              <a:rPr lang="ru-RU" sz="2800" dirty="0" smtClean="0"/>
              <a:t> </a:t>
            </a:r>
            <a:endParaRPr lang="ru-RU" sz="2800" dirty="0"/>
          </a:p>
        </p:txBody>
      </p:sp>
      <p:sp>
        <p:nvSpPr>
          <p:cNvPr id="3" name="Содержимое 2"/>
          <p:cNvSpPr>
            <a:spLocks noGrp="1"/>
          </p:cNvSpPr>
          <p:nvPr>
            <p:ph idx="1"/>
          </p:nvPr>
        </p:nvSpPr>
        <p:spPr/>
        <p:txBody>
          <a:bodyPr>
            <a:normAutofit fontScale="62500" lnSpcReduction="20000"/>
          </a:bodyPr>
          <a:lstStyle/>
          <a:p>
            <a:r>
              <a:rPr lang="ru-RU" dirty="0" smtClean="0"/>
              <a:t>По мнению Р. </a:t>
            </a:r>
            <a:r>
              <a:rPr lang="ru-RU" dirty="0" err="1" smtClean="0"/>
              <a:t>Фессендена</a:t>
            </a:r>
            <a:r>
              <a:rPr lang="ru-RU" dirty="0" smtClean="0"/>
              <a:t>, исследующего свойства меда, одна ложка этого продукта нормализует обмен веществ, предупреждая тем самым развитие множества заболеваний, распространение которых стало за последние десятилетия национальной проблемой. Это ожирение, диабет, </a:t>
            </a:r>
            <a:r>
              <a:rPr lang="ru-RU" dirty="0" err="1" smtClean="0"/>
              <a:t>сердечно-сосудистые</a:t>
            </a:r>
            <a:r>
              <a:rPr lang="ru-RU" dirty="0" smtClean="0"/>
              <a:t> заболевания, гипертония, </a:t>
            </a:r>
            <a:r>
              <a:rPr lang="ru-RU" dirty="0" err="1" smtClean="0"/>
              <a:t>поликистозное</a:t>
            </a:r>
            <a:r>
              <a:rPr lang="ru-RU" dirty="0" smtClean="0"/>
              <a:t> заболевание яичников у девушек, заболевания щитовидной железы, </a:t>
            </a:r>
            <a:r>
              <a:rPr lang="ru-RU" dirty="0" err="1" smtClean="0"/>
              <a:t>остеопороз</a:t>
            </a:r>
            <a:r>
              <a:rPr lang="ru-RU" dirty="0" smtClean="0"/>
              <a:t>, примерно десятая часть онкологических заболеваний, болезнь Альцгеймера и болезнь Паркинсона. Как утверждает исследователь, риск возникновения перечисленных заболеваний может быть снижен снятием метаболического стресса за счет снижения уровня кортизола.</a:t>
            </a:r>
          </a:p>
          <a:p>
            <a:r>
              <a:rPr lang="ru-RU" dirty="0" smtClean="0"/>
              <a:t>Как бы странно это ни звучало, мед оказывает очень существенное стабилизирующее воздействие на уровень сахара в крови. Он стимулирует производство печенью гликогена, необходимого для нормальной работы мозга. Когда мозгу не хватает гликогена, организм начинает вырабатывать кортизол, вызывающий метаболический стресс. </a:t>
            </a:r>
          </a:p>
          <a:p>
            <a:r>
              <a:rPr lang="ru-RU" dirty="0" smtClean="0"/>
              <a:t>Поскольку запасов гликогена хватает приблизительно на 8 часов, эксперт советует принимать одну столовую ложку меда на завтрак, вторую на обед и третью перед сном, подчеркивая, что потребление более 5 столовых ложек в день оказывает негативный эффект, вызывая переизбыток сахара.</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Старение мозга начинается примерно в 27 лет</a:t>
            </a:r>
            <a:br>
              <a:rPr lang="ru-RU" sz="2800" dirty="0" smtClean="0"/>
            </a:br>
            <a:endParaRPr lang="ru-RU" sz="2800" dirty="0"/>
          </a:p>
        </p:txBody>
      </p:sp>
      <p:sp>
        <p:nvSpPr>
          <p:cNvPr id="3" name="Содержимое 2"/>
          <p:cNvSpPr>
            <a:spLocks noGrp="1"/>
          </p:cNvSpPr>
          <p:nvPr>
            <p:ph idx="1"/>
          </p:nvPr>
        </p:nvSpPr>
        <p:spPr/>
        <p:txBody>
          <a:bodyPr>
            <a:normAutofit fontScale="77500" lnSpcReduction="20000"/>
          </a:bodyPr>
          <a:lstStyle/>
          <a:p>
            <a:r>
              <a:rPr lang="ru-RU" dirty="0" smtClean="0"/>
              <a:t>После достижения максимальных значений, приходящихся в среднем на 22 года, и их сохранения на протяжении нескольких последующих лет возможности головного мозга начинают снижаться ближе к 30 годам.</a:t>
            </a:r>
          </a:p>
          <a:p>
            <a:r>
              <a:rPr lang="ru-RU" dirty="0" smtClean="0"/>
              <a:t> Такое заключение сделал профессор из университета </a:t>
            </a:r>
            <a:r>
              <a:rPr lang="ru-RU" dirty="0" err="1" smtClean="0"/>
              <a:t>Вирджинии</a:t>
            </a:r>
            <a:r>
              <a:rPr lang="ru-RU" dirty="0" smtClean="0"/>
              <a:t> </a:t>
            </a:r>
            <a:r>
              <a:rPr lang="ru-RU" dirty="0" err="1" smtClean="0"/>
              <a:t>Тимоти</a:t>
            </a:r>
            <a:r>
              <a:rPr lang="ru-RU" dirty="0" smtClean="0"/>
              <a:t> </a:t>
            </a:r>
            <a:r>
              <a:rPr lang="ru-RU" dirty="0" err="1" smtClean="0"/>
              <a:t>Солтхаус</a:t>
            </a:r>
            <a:r>
              <a:rPr lang="ru-RU" dirty="0" smtClean="0"/>
              <a:t> по итогам семилетнего исследования, в котором приняло участие около 2 000 испытуемых в возрасте от 18 до 60 лет. В ходе эксперимента испытуемые решали задачи на сообразительность, выполняли задания на проверку памяти и логических способностей. Важная особенность организованных испытаний заключалась в том, что некоторые участники проходили тестирование неоднократно на протяжении от одного до семи лет.</a:t>
            </a:r>
          </a:p>
          <a:p>
            <a:r>
              <a:rPr lang="ru-RU" dirty="0" smtClean="0"/>
              <a:t> Тесты были аналогичны тем, что используются врачами для диагностики деменции.</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 В девяти из двенадцати тестов лучшие показатели были продемонстрированы участниками в возрасте 22 года. Существенное снижение по отношению к указанному возрасту впервые появляется в результатах 27-летних участников. Это позволило утверждать, что некоторые когнитивные расстройства, связанные с возрастом, начинаются уже у здоровых образованных людей от 20 до 30 лет. В частности, это касается скорости и точности мышления, а также эффективности пространственного воображения. Поэтому мероприятия (в том числе терапевтические) по компенсации процессов старения должны начинаться задолго до наступления старости. </a:t>
            </a:r>
          </a:p>
          <a:p>
            <a:r>
              <a:rPr lang="ru-RU" dirty="0" smtClean="0"/>
              <a:t>Позже, примерно в возрасте 37 лет, выявляется первый спад в заданиях на память.</a:t>
            </a:r>
          </a:p>
          <a:p>
            <a:r>
              <a:rPr lang="ru-RU" dirty="0" smtClean="0"/>
              <a:t> А вот способности, связанные с приобретаемыми знаниями (например, тесты на словарный запас или на общие знания), напротив, прогрессируют до 60 лет.</a:t>
            </a:r>
          </a:p>
          <a:p>
            <a:r>
              <a:rPr lang="ru-RU" dirty="0" smtClean="0"/>
              <a:t> Впрочем, исследователи предостерегают от абсолютизации этих среднестатистических данных. Они подчеркивают, что вариативность результатов высока, и многие люди сохраняют свои умственные способности, оставаясь в прекрасной форме, до преклонного возраста.</a:t>
            </a:r>
          </a:p>
          <a:p>
            <a:endParaRPr lang="ru-RU" dirty="0" smtClean="0"/>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Вегетарианство и деменция</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По некоторым данным, вегетарианцы подвержены более высокому риску возникновения деменции в пожилом возрасте. Этот вывод был сделан на основе исследования, в котором приняли участие престарелые индонезийцы, живущие на острове Ява.</a:t>
            </a:r>
          </a:p>
          <a:p>
            <a:r>
              <a:rPr lang="ru-RU" dirty="0" smtClean="0"/>
              <a:t>В ходе сбора данных ученые обнаружили, что у тех испытуемых, кто ест </a:t>
            </a:r>
            <a:r>
              <a:rPr lang="ru-RU" dirty="0" err="1" smtClean="0"/>
              <a:t>тофу</a:t>
            </a:r>
            <a:r>
              <a:rPr lang="ru-RU" dirty="0" smtClean="0"/>
              <a:t> (соевый творог) по меньшей мере один раз в день, статистически выше вероятность возникновения деменции. Специалисты склонны объяснять это влиянием </a:t>
            </a:r>
            <a:r>
              <a:rPr lang="ru-RU" dirty="0" err="1" smtClean="0"/>
              <a:t>фитоэстрогенов</a:t>
            </a:r>
            <a:r>
              <a:rPr lang="ru-RU" dirty="0" smtClean="0"/>
              <a:t> – микроэлементов, содержащихся в соевых продуктах. Их влияние на организм напоминает воздействие женского полов гормон – эстрогена. </a:t>
            </a:r>
          </a:p>
          <a:p>
            <a:r>
              <a:rPr lang="ru-RU" dirty="0" smtClean="0"/>
              <a:t>До этого некоторые исследователи отмечали положительное влияние </a:t>
            </a:r>
            <a:r>
              <a:rPr lang="ru-RU" dirty="0" err="1" smtClean="0"/>
              <a:t>фитоэстрогенов</a:t>
            </a:r>
            <a:r>
              <a:rPr lang="ru-RU" dirty="0" smtClean="0"/>
              <a:t> на мозг в молодом и среднем возрасте. В частности, указывалось, что они защищают клетки мозга от повреждений. Однако их воздействие на пожилых людей остается менее изученным.</a:t>
            </a:r>
          </a:p>
          <a:p>
            <a:r>
              <a:rPr lang="ru-RU" dirty="0" smtClean="0"/>
              <a:t>По некоторым данным, терапевтическое использование эстрогена удваивает риск возникновения деменции у людей старше 65 лет. Специалисты предполагают, что эстроген (и </a:t>
            </a:r>
            <a:r>
              <a:rPr lang="ru-RU" dirty="0" err="1" smtClean="0"/>
              <a:t>фитоэстрогены</a:t>
            </a:r>
            <a:r>
              <a:rPr lang="ru-RU" dirty="0" smtClean="0"/>
              <a:t>) способствуют более интенсивному росту клеток, что далеко не всегда рассматривается как положительное воздействие в пожилом </a:t>
            </a:r>
            <a:r>
              <a:rPr lang="ru-RU" dirty="0" err="1" smtClean="0"/>
              <a:t>возрасте.Еще</a:t>
            </a:r>
            <a:r>
              <a:rPr lang="ru-RU" dirty="0" smtClean="0"/>
              <a:t> более вредным может оказаться влияние высоких доз эстрогена в связи с выделяемыми в этом случае частицами – свободными радикалами.</a:t>
            </a:r>
          </a:p>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Профилактика деменции: осторожно, холестерин!</a:t>
            </a:r>
            <a:br>
              <a:rPr lang="ru-RU" dirty="0" smtClean="0"/>
            </a:br>
            <a:endParaRPr lang="ru-RU" dirty="0" smtClean="0"/>
          </a:p>
        </p:txBody>
      </p:sp>
      <p:sp>
        <p:nvSpPr>
          <p:cNvPr id="3" name="Содержимое 2"/>
          <p:cNvSpPr>
            <a:spLocks noGrp="1"/>
          </p:cNvSpPr>
          <p:nvPr>
            <p:ph idx="1"/>
          </p:nvPr>
        </p:nvSpPr>
        <p:spPr/>
        <p:txBody>
          <a:bodyPr>
            <a:normAutofit fontScale="55000" lnSpcReduction="20000"/>
          </a:bodyPr>
          <a:lstStyle/>
          <a:p>
            <a:r>
              <a:rPr lang="ru-RU" dirty="0" smtClean="0"/>
              <a:t>Согласно опубликованным результатам многолетнего исследования «Кайзер Перманенте» в Северной Калифорнии, люди среднего возраста с пограничным или умеренно увеличенным уровнем холестерина чаще страдают от деменции в течение своей дальнейшей жизни.</a:t>
            </a:r>
          </a:p>
          <a:p>
            <a:r>
              <a:rPr lang="ru-RU" dirty="0" smtClean="0"/>
              <a:t>Для снижения уровня холестерин в крови необходимо выбирать пищу с низким содержанием насыщенных жиров, активно употреблять фрукты и овощи. И хотя никакой специальной чудодейственной пищи для контроля уровня холестерина природой не предусмотрено, некоторые продукты помогают, по мнению медиков, изменить характеристики холестерина в лучшую сторону.</a:t>
            </a:r>
          </a:p>
          <a:p>
            <a:r>
              <a:rPr lang="ru-RU" dirty="0" smtClean="0"/>
              <a:t> К таким продуктам относятся:</a:t>
            </a:r>
          </a:p>
          <a:p>
            <a:r>
              <a:rPr lang="ru-RU" dirty="0" smtClean="0"/>
              <a:t> Алкоголь. Доказано, что употребление бокала вина во время обеда повышает уровень «хороших» фракций холестерина и снижает риск сердечного приступа.</a:t>
            </a:r>
          </a:p>
          <a:p>
            <a:r>
              <a:rPr lang="ru-RU" dirty="0" smtClean="0"/>
              <a:t> Миндаль. Некоторые вещества в миндале препятствуют окислению ЛПНП(«плохого») -холестерина и предотвращают тем самым повреждение выстилки кровеносных сосудов, снижая риск сердечнососудистых заболеваний.</a:t>
            </a:r>
          </a:p>
          <a:p>
            <a:r>
              <a:rPr lang="ru-RU" dirty="0" smtClean="0"/>
              <a:t> Авокадо. Содержащиеся в авокадо мононенасыщенные жиры помогают снизить уровень «плохого» холестерина и повысить уровень «хорошего» холестерина; авокадо особенно полезен для людей с уровнем холестерина, незначительно превышающим норму.</a:t>
            </a:r>
          </a:p>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 Ячмень. В проведенном министерством сельского хозяйства США исследовании у добровольцев, которые в дополнение к стандартной диете употребляли ячмень, уровень «плохого» холестерина существенно снизился.</a:t>
            </a:r>
          </a:p>
          <a:p>
            <a:r>
              <a:rPr lang="ru-RU" dirty="0" smtClean="0"/>
              <a:t> Бобовые культуры и чечевица. У людей, употребляющих помимо диеты с низким содержанием жиров бобовые и чечевицу (вместе с большим количеством </a:t>
            </a:r>
            <a:r>
              <a:rPr lang="ru-RU" dirty="0" err="1" smtClean="0"/>
              <a:t>цельнозерновых</a:t>
            </a:r>
            <a:r>
              <a:rPr lang="ru-RU" dirty="0" smtClean="0"/>
              <a:t> продуктов и овощей), существенно снижается уровень «плохого» холестерина.</a:t>
            </a:r>
          </a:p>
          <a:p>
            <a:r>
              <a:rPr lang="ru-RU" dirty="0" smtClean="0"/>
              <a:t> Черника. В этой ягоде содержится мощный антиоксидант </a:t>
            </a:r>
            <a:r>
              <a:rPr lang="ru-RU" dirty="0" err="1" smtClean="0"/>
              <a:t>птеростилбен</a:t>
            </a:r>
            <a:r>
              <a:rPr lang="ru-RU" dirty="0" smtClean="0"/>
              <a:t>, способный снижать уровень «плохого» холестерина.</a:t>
            </a:r>
          </a:p>
          <a:p>
            <a:r>
              <a:rPr lang="ru-RU" dirty="0" smtClean="0"/>
              <a:t> Овес. В исследовании Университета Торонто добавление овса к рациону женщин, уже соблюдающих полезную для сердца диету, приводило к увеличению уровня «хорошего» </a:t>
            </a:r>
            <a:r>
              <a:rPr lang="ru-RU" dirty="0" err="1" smtClean="0"/>
              <a:t>ЛПВП-холестерина</a:t>
            </a:r>
            <a:r>
              <a:rPr lang="ru-RU" dirty="0" smtClean="0"/>
              <a:t> более чем на 11%.</a:t>
            </a:r>
          </a:p>
          <a:p>
            <a:r>
              <a:rPr lang="ru-RU" dirty="0" smtClean="0"/>
              <a:t>Ежедневный прием кофеина блокирует разрушительное действие высокого уровня холестерина</a:t>
            </a:r>
          </a:p>
          <a:p>
            <a:r>
              <a:rPr lang="ru-RU" dirty="0" smtClean="0"/>
              <a:t> </a:t>
            </a:r>
          </a:p>
          <a:p>
            <a:r>
              <a:rPr lang="ru-RU" dirty="0" smtClean="0"/>
              <a:t>Ежедневный прием кофеина блокирует разрушительное действие высокого уровня холестерина, с которым ученые связывают болезнь Альцгеймера.</a:t>
            </a:r>
          </a:p>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 в исследовании установлено, что прием кофеина в количестве, равном его содержанию в одной чашке кофе, один раз в день может оказать защитное действие на ГЭБ, предотвращая повреждения, обусловленные питанием с высоким содержанием жиров. (ГЭБ защищает центральную нервную систему от крови, поступающей из остальных частей организма, обеспечивая мозг возможностью создания своего собственного регулируемого микроокружения.) Ранее проведенные исследования показали, что повышенный уровень холестерина способствует разрушению ГЭБ, который вследствие этого теряет способность к защите нервной системы от повреждения веществами, содержащимися в крови. Повышение проницаемости ГЭБ происходит при многих неврологических расстройствах, включая болезнь Альцгеймера.</a:t>
            </a:r>
          </a:p>
          <a:p>
            <a:r>
              <a:rPr lang="ru-RU" dirty="0" smtClean="0"/>
              <a:t> Полученные данные подтверждают и дополняют результаты других исследований, в которых было показано, что кофеин препятствует ухудшению памяти, которое наблюдается при старении и </a:t>
            </a:r>
            <a:r>
              <a:rPr lang="ru-RU" dirty="0" err="1" smtClean="0"/>
              <a:t>дементных</a:t>
            </a:r>
            <a:r>
              <a:rPr lang="ru-RU" dirty="0" smtClean="0"/>
              <a:t> расстройствах.</a:t>
            </a:r>
          </a:p>
          <a:p>
            <a:r>
              <a:rPr lang="ru-RU" dirty="0" smtClean="0"/>
              <a:t> Поскольку кофеин – относительно безопасный и легкодоступный препарат, его способность стабилизировать ГЭБ может быть использована в лечении неврологических расстройств.</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pic>
        <p:nvPicPr>
          <p:cNvPr id="4" name="Picture 2"/>
          <p:cNvPicPr>
            <a:picLocks noGrp="1" noChangeAspect="1" noChangeArrowheads="1"/>
          </p:cNvPicPr>
          <p:nvPr>
            <p:ph idx="1"/>
          </p:nvPr>
        </p:nvPicPr>
        <p:blipFill>
          <a:blip r:embed="rId2" cstate="print"/>
          <a:srcRect/>
          <a:stretch>
            <a:fillRect/>
          </a:stretch>
        </p:blipFill>
        <p:spPr>
          <a:xfrm>
            <a:off x="2660827" y="1925107"/>
            <a:ext cx="2831746" cy="4215873"/>
          </a:xfr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dirty="0" smtClean="0"/>
              <a:t>Дело в том, что деменция не только приводит к ухудшению памяти, но и к снижению аппетита. Объясняется это тем, что участок мозга, отвечающий за аппетит, разрушается при деменции органического происхождения, и вещества, приводящие к появлению чувства голода, больше не вырабатываются. Поэтому человек просто перестает есть. </a:t>
            </a:r>
          </a:p>
          <a:p>
            <a:r>
              <a:rPr lang="ru-RU" dirty="0" smtClean="0"/>
              <a:t>В другом исследовании было показано, что люди, у которых наблюдалась быстрая спонтанная потеря веса, подвержены в три раза более высокому риску развития деменции.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Деменция: последствия ухода за больным</a:t>
            </a:r>
            <a:r>
              <a:rPr lang="ru-RU" sz="2400" dirty="0" smtClean="0"/>
              <a:t/>
            </a:r>
            <a:br>
              <a:rPr lang="ru-RU" sz="2400" dirty="0" smtClean="0"/>
            </a:br>
            <a:r>
              <a:rPr lang="ru-RU" sz="2400" dirty="0" smtClean="0"/>
              <a:t> </a:t>
            </a:r>
            <a:br>
              <a:rPr lang="ru-RU" sz="2400" dirty="0" smtClean="0"/>
            </a:br>
            <a:endParaRPr lang="ru-RU" sz="2400" dirty="0"/>
          </a:p>
        </p:txBody>
      </p:sp>
      <p:sp>
        <p:nvSpPr>
          <p:cNvPr id="3" name="Содержимое 2"/>
          <p:cNvSpPr>
            <a:spLocks noGrp="1"/>
          </p:cNvSpPr>
          <p:nvPr>
            <p:ph idx="1"/>
          </p:nvPr>
        </p:nvSpPr>
        <p:spPr/>
        <p:txBody>
          <a:bodyPr>
            <a:normAutofit fontScale="62500" lnSpcReduction="20000"/>
          </a:bodyPr>
          <a:lstStyle/>
          <a:p>
            <a:r>
              <a:rPr lang="ru-RU" dirty="0" smtClean="0"/>
              <a:t>Уход за </a:t>
            </a:r>
            <a:r>
              <a:rPr lang="ru-RU" dirty="0" err="1" smtClean="0"/>
              <a:t>дементным</a:t>
            </a:r>
            <a:r>
              <a:rPr lang="ru-RU" dirty="0" smtClean="0"/>
              <a:t> супругом в шесть раз повышает риск возникновения деменции. К такому выводу пришли ученые из американского штата Юта, недавно опубликовавшие результаты своих исследований в журнале </a:t>
            </a:r>
            <a:r>
              <a:rPr lang="ru-RU" dirty="0" err="1" smtClean="0"/>
              <a:t>Journal</a:t>
            </a:r>
            <a:r>
              <a:rPr lang="ru-RU" dirty="0" smtClean="0"/>
              <a:t> </a:t>
            </a:r>
            <a:r>
              <a:rPr lang="ru-RU" dirty="0" err="1" smtClean="0"/>
              <a:t>of</a:t>
            </a:r>
            <a:r>
              <a:rPr lang="ru-RU" dirty="0" smtClean="0"/>
              <a:t> </a:t>
            </a:r>
            <a:r>
              <a:rPr lang="ru-RU" dirty="0" err="1" smtClean="0"/>
              <a:t>the</a:t>
            </a:r>
            <a:r>
              <a:rPr lang="ru-RU" dirty="0" smtClean="0"/>
              <a:t> </a:t>
            </a:r>
            <a:r>
              <a:rPr lang="ru-RU" dirty="0" err="1" smtClean="0"/>
              <a:t>American</a:t>
            </a:r>
            <a:r>
              <a:rPr lang="ru-RU" dirty="0" smtClean="0"/>
              <a:t> </a:t>
            </a:r>
            <a:r>
              <a:rPr lang="ru-RU" dirty="0" err="1" smtClean="0"/>
              <a:t>Geriatrics</a:t>
            </a:r>
            <a:r>
              <a:rPr lang="ru-RU" dirty="0" smtClean="0"/>
              <a:t> </a:t>
            </a:r>
            <a:r>
              <a:rPr lang="ru-RU" dirty="0" err="1" smtClean="0"/>
              <a:t>Society</a:t>
            </a:r>
            <a:r>
              <a:rPr lang="ru-RU" dirty="0" smtClean="0"/>
              <a:t>. При этом отмечается, что негативным последствиям ухода в больше степени подвержены мужья: для них риск повышается не в шесть, а в двенадцать раз. </a:t>
            </a:r>
          </a:p>
          <a:p>
            <a:r>
              <a:rPr lang="ru-RU" dirty="0" smtClean="0"/>
              <a:t>Ученые затрудняются в однозначной интерпретации полученных результатов. Для понимания того, явилось ли развитие заболевания у ухаживающего супруга следствием стресса, вызванного уходом, или общими условиями существования, необходимы дополнительные исследования. Многие специалисты отмечают, что ухода за близким человеком, страдающим деменцией, – это тяжелое испытание, которое может приводить к депрессии, повышающей в свою очередь риск возникновения деменции. </a:t>
            </a:r>
          </a:p>
          <a:p>
            <a:r>
              <a:rPr lang="ru-RU" dirty="0" smtClean="0"/>
              <a:t>Вне зависимости от объяснений, естественный вывод, к которому приходят ученые – необходимо внимательно следить за здоровьем пожилых людей, ухаживающих за супругом с проблемами деменции.</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Деменция: защитит ли изучение иностранного языка?</a:t>
            </a:r>
            <a:br>
              <a:rPr lang="ru-RU" sz="2800" dirty="0" smtClean="0"/>
            </a:br>
            <a:endParaRPr lang="ru-RU" sz="2800" dirty="0"/>
          </a:p>
        </p:txBody>
      </p:sp>
      <p:sp>
        <p:nvSpPr>
          <p:cNvPr id="3" name="Содержимое 2"/>
          <p:cNvSpPr>
            <a:spLocks noGrp="1"/>
          </p:cNvSpPr>
          <p:nvPr>
            <p:ph idx="1"/>
          </p:nvPr>
        </p:nvSpPr>
        <p:spPr/>
        <p:txBody>
          <a:bodyPr>
            <a:normAutofit fontScale="77500" lnSpcReduction="20000"/>
          </a:bodyPr>
          <a:lstStyle/>
          <a:p>
            <a:r>
              <a:rPr lang="ru-RU" dirty="0" smtClean="0"/>
              <a:t>В последние годы возрастает интерес к изучению различных сторон жизни человека с точки зрения их влияния на развитие деменции. Ученые стремятся найти закономерную связь между заболеванием и физической активностью, уровнем образованности, другими факторами. Считается, что некоторые виды деятельности способны создавать у человека так называемый «когнитивный резерв» – повышенную пластичность нервной системы, позволяющую компенсировать нарушения. По мнению специалистов, когнитивный резерв оказывают общее защитное действие, отдаляющее время появления симптомов деменции.</a:t>
            </a:r>
          </a:p>
          <a:p>
            <a:r>
              <a:rPr lang="ru-RU" dirty="0" smtClean="0"/>
              <a:t>Принято считать, что защитой от деменции может стать постоянная тренировка мозга. При этом речь идет не только о решении интеллектуальных задач и выполнении тестов на память. Особая роль в упражнении мозга принадлежит игре на музыкальных инструментах, танцам, чтению.</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400" dirty="0" smtClean="0"/>
              <a:t>Интересное исследование провели канадские ученые. В 2007 году они изучили больничные карты 180 пациентов, половина которых были билингвами. В результате было обнаружено, что люди, говорящие на двух языках, начинают страдать от деменции на 4 года позже, чем одноязычные сверстники. Так появилась гипотеза о благотворном влиянии двуязычия на сохранение когнитивных функций и предупреждение деменции.</a:t>
            </a:r>
          </a:p>
          <a:p>
            <a:endParaRPr lang="ru-R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Витамин Е и лечение болезни Альцгеймера</a:t>
            </a:r>
            <a:br>
              <a:rPr lang="ru-RU" sz="2800" dirty="0" smtClean="0"/>
            </a:br>
            <a:r>
              <a:rPr lang="ru-RU" sz="2800" dirty="0" smtClean="0"/>
              <a:t> </a:t>
            </a:r>
            <a:br>
              <a:rPr lang="ru-RU" sz="2800" dirty="0" smtClean="0"/>
            </a:br>
            <a:endParaRPr lang="ru-RU" sz="2800" dirty="0"/>
          </a:p>
        </p:txBody>
      </p:sp>
      <p:sp>
        <p:nvSpPr>
          <p:cNvPr id="3" name="Содержимое 2"/>
          <p:cNvSpPr>
            <a:spLocks noGrp="1"/>
          </p:cNvSpPr>
          <p:nvPr>
            <p:ph idx="1"/>
          </p:nvPr>
        </p:nvSpPr>
        <p:spPr/>
        <p:txBody>
          <a:bodyPr>
            <a:normAutofit fontScale="70000" lnSpcReduction="20000"/>
          </a:bodyPr>
          <a:lstStyle/>
          <a:p>
            <a:r>
              <a:rPr lang="ru-RU" sz="2400" dirty="0" smtClean="0"/>
              <a:t>Пациенты с болезнью Альцгеймера, принимавшие в больших дозах витамин Е в комбинации со стандартным лечением, в меньшей степени страдали от расстройства способности к повседневным бытовым действиям. Это заключение было представлено в докладе ежегодной конференции Американского </a:t>
            </a:r>
            <a:r>
              <a:rPr lang="ru-RU" sz="2400" dirty="0" err="1" smtClean="0"/>
              <a:t>гериатрического</a:t>
            </a:r>
            <a:r>
              <a:rPr lang="ru-RU" sz="2400" dirty="0" smtClean="0"/>
              <a:t> общества (AGS).</a:t>
            </a:r>
          </a:p>
          <a:p>
            <a:r>
              <a:rPr lang="ru-RU" sz="2400" dirty="0" smtClean="0"/>
              <a:t>Как известно, витамин Е содержится только в растениях. В небольших количествах его можно обнаружить в листовых овощах, в неочищенных зерновых, в отрубях, в растительных маслах. Впрочем, в случае с растительными маслами есть одна сложность. Они, хотя и содержат витамин Е, увеличивают потребность в нем организма. Велико содержание витамина Е в шпинате и капусте брокколи. В замороженных или консервированных овощах, как показали исследования, его уже намного меньше. </a:t>
            </a:r>
          </a:p>
          <a:p>
            <a:r>
              <a:rPr lang="ru-RU" sz="2400" dirty="0" smtClean="0"/>
              <a:t>Результаты использования в терапии витамина Е проявились не сразу, а в долгосрочной перспективе (срок более 5 лет), что объясняет причину безрезультатных исследований влияния витамина Е на пациентов с болезнью Альцгеймера, продолжавшихся не более года.</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sz="2400" dirty="0" smtClean="0"/>
              <a:t>Между тем некоторые исследования показали, что от высоких доз витамина Е (от 400 МЕ в сутки) возрастает риск смерти у пациентов. Поэтому у специалистов есть сомнения: насколько оправдано замедление деградации когнитивных функций ценой повышения риска смерти пациента. Рекомендуется при использовании витамина Е не превышать дозу 400 МЕ в сутки.</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TotalTime>
  <Words>3168</Words>
  <Application>Microsoft Office PowerPoint</Application>
  <PresentationFormat>Экран (4:3)</PresentationFormat>
  <Paragraphs>159</Paragraphs>
  <Slides>39</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Calibri</vt:lpstr>
      <vt:lpstr>Times New Roman</vt:lpstr>
      <vt:lpstr>Trebuchet MS</vt:lpstr>
      <vt:lpstr>Wingdings</vt:lpstr>
      <vt:lpstr>Wingdings 2</vt:lpstr>
      <vt:lpstr>Изящная</vt:lpstr>
      <vt:lpstr>Немедикаментозные методы профилактики когнитивных нарушений</vt:lpstr>
      <vt:lpstr>Вещества, содержащиеся в черной смородине, могут замедлять развитие болезни Альцгеймера </vt:lpstr>
      <vt:lpstr>Худоба и риск появления болезни Альцгеймера </vt:lpstr>
      <vt:lpstr>Презентация PowerPoint</vt:lpstr>
      <vt:lpstr>Деменция: последствия ухода за больным   </vt:lpstr>
      <vt:lpstr>Деменция: защитит ли изучение иностранного языка? </vt:lpstr>
      <vt:lpstr>Презентация PowerPoint</vt:lpstr>
      <vt:lpstr>Витамин Е и лечение болезни Альцгеймера   </vt:lpstr>
      <vt:lpstr>Презентация PowerPoint</vt:lpstr>
      <vt:lpstr>Здоровые десны – здоровый мозг </vt:lpstr>
      <vt:lpstr>Презентация PowerPoint</vt:lpstr>
      <vt:lpstr>Белковый рацион как фактор риска болезни Альцгеймера </vt:lpstr>
      <vt:lpstr>Низкий уровень образования – важный фактор развития деменции – может быть компенсирован упражнениями   </vt:lpstr>
      <vt:lpstr>Олеокантал и лечение болезни Альцгеймера </vt:lpstr>
      <vt:lpstr>Регулярное недосыпание может стать фактором возникновения болезни Альцгеймера </vt:lpstr>
      <vt:lpstr>Презентация PowerPoint</vt:lpstr>
      <vt:lpstr>Инфекции могут ускорять процессы потери памяти при болезни Альцгеймера   </vt:lpstr>
      <vt:lpstr>Мужчины чаще страдают от умеренных расстройств памяти, женщины – от деменции   </vt:lpstr>
      <vt:lpstr>Здоровое питание защищает мозг от деменции</vt:lpstr>
      <vt:lpstr>Болезнь Альцгеймера – заболевание ценой в 1% мирового ВВП </vt:lpstr>
      <vt:lpstr>Увлечение тяжелыми видами спорта может стать причиной нарушений памяти </vt:lpstr>
      <vt:lpstr>Презентация PowerPoint</vt:lpstr>
      <vt:lpstr>Болезнь Альцгеймера: любовь не менее эффективна, чем лекарства </vt:lpstr>
      <vt:lpstr>Жировые отложения на талии связаны с повышенным риском развития деменции у женщин </vt:lpstr>
      <vt:lpstr>Болезнь Альцгеймера и красное вино </vt:lpstr>
      <vt:lpstr>Нарушения сна и деменция   </vt:lpstr>
      <vt:lpstr>Яблочный сок </vt:lpstr>
      <vt:lpstr>Еда из фаст-фуда – потенциальный фактор риска возникновения деменции? </vt:lpstr>
      <vt:lpstr>Презентация PowerPoint</vt:lpstr>
      <vt:lpstr>Деменция и кофе</vt:lpstr>
      <vt:lpstr>Метаболический синдром и деменция   </vt:lpstr>
      <vt:lpstr>Мед – естественное средство профилактики деменции  </vt:lpstr>
      <vt:lpstr>Старение мозга начинается примерно в 27 лет </vt:lpstr>
      <vt:lpstr>Презентация PowerPoint</vt:lpstr>
      <vt:lpstr>Вегетарианство и деменция </vt:lpstr>
      <vt:lpstr>Профилактика деменции: осторожно, холестерин! </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Dr Pedales</dc:creator>
  <cp:lastModifiedBy>Хасанова Нина Минувалиевна</cp:lastModifiedBy>
  <cp:revision>30</cp:revision>
  <dcterms:created xsi:type="dcterms:W3CDTF">2011-05-24T16:00:30Z</dcterms:created>
  <dcterms:modified xsi:type="dcterms:W3CDTF">2016-03-31T05:58:45Z</dcterms:modified>
</cp:coreProperties>
</file>