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73" r:id="rId4"/>
    <p:sldId id="296" r:id="rId5"/>
    <p:sldId id="294" r:id="rId6"/>
    <p:sldId id="292" r:id="rId7"/>
    <p:sldId id="262" r:id="rId8"/>
    <p:sldId id="276" r:id="rId9"/>
    <p:sldId id="293" r:id="rId10"/>
    <p:sldId id="280" r:id="rId11"/>
    <p:sldId id="281" r:id="rId12"/>
    <p:sldId id="297" r:id="rId13"/>
    <p:sldId id="295" r:id="rId14"/>
    <p:sldId id="287" r:id="rId15"/>
    <p:sldId id="290" r:id="rId16"/>
    <p:sldId id="2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8F4"/>
    <a:srgbClr val="32EE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05" autoAdjust="0"/>
  </p:normalViewPr>
  <p:slideViewPr>
    <p:cSldViewPr>
      <p:cViewPr>
        <p:scale>
          <a:sx n="66" d="100"/>
          <a:sy n="66" d="100"/>
        </p:scale>
        <p:origin x="-63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rAngAx val="1"/>
    </c:view3D>
    <c:plotArea>
      <c:layout>
        <c:manualLayout>
          <c:layoutTarget val="inner"/>
          <c:xMode val="edge"/>
          <c:yMode val="edge"/>
          <c:x val="3.4613948899806034E-2"/>
          <c:y val="0"/>
          <c:w val="0.95240574156419966"/>
          <c:h val="0.7766205057010905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18-30лет</c:v>
                </c:pt>
                <c:pt idx="1">
                  <c:v>31-49 лет</c:v>
                </c:pt>
                <c:pt idx="2">
                  <c:v>50-69 лет</c:v>
                </c:pt>
                <c:pt idx="3">
                  <c:v>70 лет и более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32EE51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1942</a:t>
                    </a:r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чел.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5433</a:t>
                    </a:r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чел.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8069</a:t>
                    </a:r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чел.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2467</a:t>
                    </a:r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чел</a:t>
                    </a:r>
                    <a:r>
                      <a:rPr lang="ru-RU" b="1" dirty="0" smtClean="0"/>
                      <a:t>.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18-30лет</c:v>
                </c:pt>
                <c:pt idx="1">
                  <c:v>31-49 лет</c:v>
                </c:pt>
                <c:pt idx="2">
                  <c:v>50-69 лет</c:v>
                </c:pt>
                <c:pt idx="3">
                  <c:v>70 лет и более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1942</c:v>
                </c:pt>
                <c:pt idx="1">
                  <c:v>5433</c:v>
                </c:pt>
                <c:pt idx="2">
                  <c:v>8069</c:v>
                </c:pt>
                <c:pt idx="3">
                  <c:v>2467</c:v>
                </c:pt>
              </c:numCache>
            </c:numRef>
          </c:val>
        </c:ser>
        <c:shape val="cylinder"/>
        <c:axId val="79436800"/>
        <c:axId val="79440512"/>
        <c:axId val="91047232"/>
      </c:bar3DChart>
      <c:catAx>
        <c:axId val="7943680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79440512"/>
        <c:crosses val="autoZero"/>
        <c:auto val="1"/>
        <c:lblAlgn val="ctr"/>
        <c:lblOffset val="100"/>
      </c:catAx>
      <c:valAx>
        <c:axId val="794405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79436800"/>
        <c:crosses val="autoZero"/>
        <c:crossBetween val="between"/>
      </c:valAx>
      <c:serAx>
        <c:axId val="91047232"/>
        <c:scaling>
          <c:orientation val="minMax"/>
        </c:scaling>
        <c:delete val="1"/>
        <c:axPos val="b"/>
        <c:tickLblPos val="nextTo"/>
        <c:crossAx val="79440512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2508622299634301E-2"/>
          <c:y val="0.20000687182019258"/>
          <c:w val="0.50212770162289655"/>
          <c:h val="0.79999305632707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</c:spPr>
          <c:explosion val="48"/>
          <c:dPt>
            <c:idx val="0"/>
            <c:spPr>
              <a:solidFill>
                <a:srgbClr val="32EE51"/>
              </a:solidFill>
            </c:spPr>
          </c:dPt>
          <c:dPt>
            <c:idx val="1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22825442658781306"/>
                  <c:y val="-4.910026876452308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4 </a:t>
                    </a:r>
                    <a:r>
                      <a:rPr lang="en-US" b="1" dirty="0" smtClean="0"/>
                      <a:t>009</a:t>
                    </a:r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чел.</a:t>
                    </a:r>
                    <a:endParaRPr lang="en-US" sz="1400" b="1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9473943417819626E-2"/>
                  <c:y val="0.1189291498370700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13 </a:t>
                    </a:r>
                    <a:r>
                      <a:rPr lang="en-US" b="1" dirty="0" smtClean="0"/>
                      <a:t>931</a:t>
                    </a:r>
                    <a:r>
                      <a:rPr lang="ru-RU" b="1" dirty="0" smtClean="0"/>
                      <a:t> </a:t>
                    </a:r>
                    <a:r>
                      <a:rPr lang="ru-RU" sz="1400" b="1" dirty="0" smtClean="0"/>
                      <a:t>чел.</a:t>
                    </a:r>
                    <a:endParaRPr lang="en-US" sz="14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4009</c:v>
                </c:pt>
                <c:pt idx="1">
                  <c:v>13931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30940292677884201"/>
          <c:y val="0.75994483879643093"/>
          <c:w val="0.49742496560211358"/>
          <c:h val="0.2400551612035696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9588203830778546E-3"/>
          <c:y val="8.0705710482579921E-4"/>
          <c:w val="0.74707185039370083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</c:v>
                </c:pt>
              </c:strCache>
            </c:strRef>
          </c:tx>
          <c:dPt>
            <c:idx val="0"/>
            <c:explosion val="18"/>
          </c:dPt>
          <c:dPt>
            <c:idx val="1"/>
            <c:explosion val="14"/>
          </c:dPt>
          <c:dLbls>
            <c:dLbl>
              <c:idx val="0"/>
              <c:layout>
                <c:manualLayout>
                  <c:x val="-0.15167043963254592"/>
                  <c:y val="9.791338582677165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en-US" dirty="0" smtClean="0"/>
                      <a:t>305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8931569881889765"/>
                  <c:y val="-0.1684379921259842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</a:t>
                    </a:r>
                    <a:r>
                      <a:rPr lang="en-US" dirty="0" smtClean="0"/>
                      <a:t>683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11222916666666667"/>
                  <c:y val="-0.111971948818897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dirty="0" smtClean="0"/>
                      <a:t>923</a:t>
                    </a:r>
                    <a:r>
                      <a:rPr lang="ru-RU" dirty="0" smtClean="0"/>
                      <a:t> чел.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1 группа</c:v>
                </c:pt>
                <c:pt idx="1">
                  <c:v>2 группа</c:v>
                </c:pt>
                <c:pt idx="2">
                  <c:v>3 группа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4305</c:v>
                </c:pt>
                <c:pt idx="1">
                  <c:v>3683</c:v>
                </c:pt>
                <c:pt idx="2">
                  <c:v>9923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747411446952163"/>
          <c:y val="3.746236405885333E-2"/>
          <c:w val="0.2325258855304784"/>
          <c:h val="0.327099659208620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40"/>
      <c:rotY val="30"/>
      <c:rAngAx val="1"/>
    </c:view3D>
    <c:backWall>
      <c:spPr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rgbClr val="000000">
              <a:alpha val="48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39945717247967943"/>
          <c:y val="9.9730307182977651E-2"/>
          <c:w val="0.71679708005249365"/>
          <c:h val="0.7983516240157478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Выявлено всего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Lbl>
              <c:idx val="8"/>
              <c:layout/>
              <c:showVal val="1"/>
            </c:dLbl>
            <c:delete val="1"/>
          </c:dLbls>
          <c:cat>
            <c:strRef>
              <c:f>Лист1!$A$2:$A$10</c:f>
              <c:strCache>
                <c:ptCount val="9"/>
                <c:pt idx="0">
                  <c:v>Эндокринной системы</c:v>
                </c:pt>
                <c:pt idx="1">
                  <c:v>Сахарный диабет</c:v>
                </c:pt>
                <c:pt idx="2">
                  <c:v>Системы кровообращения</c:v>
                </c:pt>
                <c:pt idx="3">
                  <c:v>Гипертоническая болезнь</c:v>
                </c:pt>
                <c:pt idx="4">
                  <c:v>Нервной системы</c:v>
                </c:pt>
                <c:pt idx="5">
                  <c:v>Органов дыхания</c:v>
                </c:pt>
                <c:pt idx="6">
                  <c:v>Органов пищеварения</c:v>
                </c:pt>
                <c:pt idx="7">
                  <c:v>Костно-мышечной системы</c:v>
                </c:pt>
                <c:pt idx="8">
                  <c:v>Крови/кроветворных органов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2634</c:v>
                </c:pt>
                <c:pt idx="1">
                  <c:v>468</c:v>
                </c:pt>
                <c:pt idx="2">
                  <c:v>3531</c:v>
                </c:pt>
                <c:pt idx="3">
                  <c:v>2290</c:v>
                </c:pt>
                <c:pt idx="4">
                  <c:v>1069</c:v>
                </c:pt>
                <c:pt idx="5">
                  <c:v>1215</c:v>
                </c:pt>
                <c:pt idx="6">
                  <c:v>1789</c:v>
                </c:pt>
                <c:pt idx="7">
                  <c:v>603</c:v>
                </c:pt>
                <c:pt idx="8">
                  <c:v>953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 впервые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Эндокринной системы</c:v>
                </c:pt>
                <c:pt idx="1">
                  <c:v>Сахарный диабет</c:v>
                </c:pt>
                <c:pt idx="2">
                  <c:v>Системы кровообращения</c:v>
                </c:pt>
                <c:pt idx="3">
                  <c:v>Гипертоническая болезнь</c:v>
                </c:pt>
                <c:pt idx="4">
                  <c:v>Нервной системы</c:v>
                </c:pt>
                <c:pt idx="5">
                  <c:v>Органов дыхания</c:v>
                </c:pt>
                <c:pt idx="6">
                  <c:v>Органов пищеварения</c:v>
                </c:pt>
                <c:pt idx="7">
                  <c:v>Костно-мышечной системы</c:v>
                </c:pt>
                <c:pt idx="8">
                  <c:v>Крови/кроветворных органов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906</c:v>
                </c:pt>
                <c:pt idx="1">
                  <c:v>71</c:v>
                </c:pt>
                <c:pt idx="2">
                  <c:v>331</c:v>
                </c:pt>
                <c:pt idx="3">
                  <c:v>184</c:v>
                </c:pt>
                <c:pt idx="4">
                  <c:v>164</c:v>
                </c:pt>
                <c:pt idx="5">
                  <c:v>46</c:v>
                </c:pt>
                <c:pt idx="6">
                  <c:v>157</c:v>
                </c:pt>
                <c:pt idx="7">
                  <c:v>24</c:v>
                </c:pt>
                <c:pt idx="8">
                  <c:v>35</c:v>
                </c:pt>
              </c:numCache>
            </c:numRef>
          </c:val>
        </c:ser>
        <c:shape val="box"/>
        <c:axId val="92090368"/>
        <c:axId val="92091904"/>
        <c:axId val="0"/>
      </c:bar3DChart>
      <c:catAx>
        <c:axId val="9209036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2091904"/>
        <c:crosses val="autoZero"/>
        <c:auto val="1"/>
        <c:lblAlgn val="ctr"/>
        <c:lblOffset val="100"/>
      </c:catAx>
      <c:valAx>
        <c:axId val="92091904"/>
        <c:scaling>
          <c:orientation val="minMax"/>
        </c:scaling>
        <c:axPos val="b"/>
        <c:majorGridlines/>
        <c:numFmt formatCode="General" sourceLinked="1"/>
        <c:tickLblPos val="nextTo"/>
        <c:crossAx val="92090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19914234131064"/>
          <c:y val="0"/>
          <c:w val="0.30675053372293698"/>
          <c:h val="0.10492505898312345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95DAE-1375-4FD6-9D4C-F8E9141AFD9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78E53C-E4A2-4CB6-8BCA-283645881E33}">
      <dgm:prSet phldrT="[Текст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dirty="0" smtClean="0"/>
            <a:t>Всего обратились</a:t>
          </a:r>
          <a:endParaRPr lang="ru-RU" dirty="0"/>
        </a:p>
      </dgm:t>
    </dgm:pt>
    <dgm:pt modelId="{79C928E9-1FAC-4C23-9DD6-E18B6B45DD85}" type="parTrans" cxnId="{09C39C71-8393-4604-8584-CF99E1FFE0D6}">
      <dgm:prSet/>
      <dgm:spPr/>
      <dgm:t>
        <a:bodyPr/>
        <a:lstStyle/>
        <a:p>
          <a:endParaRPr lang="ru-RU"/>
        </a:p>
      </dgm:t>
    </dgm:pt>
    <dgm:pt modelId="{42610604-B507-4290-8276-10DE1D836B82}" type="sibTrans" cxnId="{09C39C71-8393-4604-8584-CF99E1FFE0D6}">
      <dgm:prSet/>
      <dgm:spPr/>
      <dgm:t>
        <a:bodyPr/>
        <a:lstStyle/>
        <a:p>
          <a:endParaRPr lang="ru-RU"/>
        </a:p>
      </dgm:t>
    </dgm:pt>
    <dgm:pt modelId="{90978F5F-D69C-4991-AE1B-D0068E9FA022}">
      <dgm:prSet phldrT="[Текст]" custT="1"/>
      <dgm:spPr/>
      <dgm:t>
        <a:bodyPr/>
        <a:lstStyle/>
        <a:p>
          <a:r>
            <a:rPr lang="ru-RU" sz="1800" b="1" dirty="0" smtClean="0"/>
            <a:t>17 911 человек</a:t>
          </a:r>
          <a:endParaRPr lang="ru-RU" sz="1800" b="1" dirty="0"/>
        </a:p>
      </dgm:t>
    </dgm:pt>
    <dgm:pt modelId="{2034474E-D5AF-4E4E-B998-933F32070BA7}" type="parTrans" cxnId="{5091D304-6E68-4255-95B6-5A34D051EC9F}">
      <dgm:prSet/>
      <dgm:spPr/>
      <dgm:t>
        <a:bodyPr/>
        <a:lstStyle/>
        <a:p>
          <a:endParaRPr lang="ru-RU"/>
        </a:p>
      </dgm:t>
    </dgm:pt>
    <dgm:pt modelId="{1F013AB3-A158-45A1-8CED-04453E0A7207}" type="sibTrans" cxnId="{5091D304-6E68-4255-95B6-5A34D051EC9F}">
      <dgm:prSet/>
      <dgm:spPr/>
      <dgm:t>
        <a:bodyPr/>
        <a:lstStyle/>
        <a:p>
          <a:endParaRPr lang="ru-RU"/>
        </a:p>
      </dgm:t>
    </dgm:pt>
    <dgm:pt modelId="{9C8FCB36-508E-4679-A455-47A0479DDF11}">
      <dgm:prSet phldrT="[Текст]"/>
      <dgm:spPr>
        <a:solidFill>
          <a:schemeClr val="accent6"/>
        </a:solidFill>
      </dgm:spPr>
      <dgm:t>
        <a:bodyPr/>
        <a:lstStyle/>
        <a:p>
          <a:r>
            <a:rPr lang="ru-RU" dirty="0" smtClean="0"/>
            <a:t>Аппаратно – программное тестирование </a:t>
          </a:r>
          <a:endParaRPr lang="ru-RU" dirty="0"/>
        </a:p>
      </dgm:t>
    </dgm:pt>
    <dgm:pt modelId="{4688ADBA-C700-48E2-A98F-15E53EA7CC0C}" type="parTrans" cxnId="{4A89CF3E-8EE5-4779-A418-DA22590889F4}">
      <dgm:prSet/>
      <dgm:spPr/>
      <dgm:t>
        <a:bodyPr/>
        <a:lstStyle/>
        <a:p>
          <a:endParaRPr lang="ru-RU"/>
        </a:p>
      </dgm:t>
    </dgm:pt>
    <dgm:pt modelId="{BC11E7F6-EA1E-4D36-A302-08823901FEBA}" type="sibTrans" cxnId="{4A89CF3E-8EE5-4779-A418-DA22590889F4}">
      <dgm:prSet/>
      <dgm:spPr/>
      <dgm:t>
        <a:bodyPr/>
        <a:lstStyle/>
        <a:p>
          <a:endParaRPr lang="ru-RU"/>
        </a:p>
      </dgm:t>
    </dgm:pt>
    <dgm:pt modelId="{5DA20028-F75C-47F8-BF1F-8E8A922B2752}">
      <dgm:prSet phldrT="[Текст]" custT="1"/>
      <dgm:spPr/>
      <dgm:t>
        <a:bodyPr/>
        <a:lstStyle/>
        <a:p>
          <a:r>
            <a:rPr lang="ru-RU" sz="1800" b="1" dirty="0" smtClean="0"/>
            <a:t>17 911 человек</a:t>
          </a:r>
          <a:endParaRPr lang="ru-RU" sz="1800" b="1" dirty="0"/>
        </a:p>
      </dgm:t>
    </dgm:pt>
    <dgm:pt modelId="{D65218D7-6109-4AAF-8D7F-B865BB40372C}" type="parTrans" cxnId="{0D524BC1-F8C7-41AE-AF68-DA74C5402781}">
      <dgm:prSet/>
      <dgm:spPr/>
      <dgm:t>
        <a:bodyPr/>
        <a:lstStyle/>
        <a:p>
          <a:endParaRPr lang="ru-RU"/>
        </a:p>
      </dgm:t>
    </dgm:pt>
    <dgm:pt modelId="{DFA92017-C0B3-4111-9587-3C06DAE44E31}" type="sibTrans" cxnId="{0D524BC1-F8C7-41AE-AF68-DA74C5402781}">
      <dgm:prSet/>
      <dgm:spPr/>
      <dgm:t>
        <a:bodyPr/>
        <a:lstStyle/>
        <a:p>
          <a:endParaRPr lang="ru-RU"/>
        </a:p>
      </dgm:t>
    </dgm:pt>
    <dgm:pt modelId="{EDBC1C13-6E30-4527-9BAC-6A6335043663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dirty="0" smtClean="0"/>
            <a:t>Инструментальное исследование </a:t>
          </a:r>
          <a:endParaRPr lang="ru-RU" dirty="0"/>
        </a:p>
      </dgm:t>
    </dgm:pt>
    <dgm:pt modelId="{B1B55A77-52C5-44CC-A20E-46B0E4AC64F6}" type="parTrans" cxnId="{C0AD4DFF-030F-4018-A338-16ED3D727CAA}">
      <dgm:prSet/>
      <dgm:spPr/>
      <dgm:t>
        <a:bodyPr/>
        <a:lstStyle/>
        <a:p>
          <a:endParaRPr lang="ru-RU"/>
        </a:p>
      </dgm:t>
    </dgm:pt>
    <dgm:pt modelId="{B592DC10-06EE-4495-8E94-47FC753A3211}" type="sibTrans" cxnId="{C0AD4DFF-030F-4018-A338-16ED3D727CAA}">
      <dgm:prSet/>
      <dgm:spPr/>
      <dgm:t>
        <a:bodyPr/>
        <a:lstStyle/>
        <a:p>
          <a:endParaRPr lang="ru-RU"/>
        </a:p>
      </dgm:t>
    </dgm:pt>
    <dgm:pt modelId="{EF453DB4-625E-4FD0-B93E-246E4621C351}">
      <dgm:prSet phldrT="[Текст]" custT="1"/>
      <dgm:spPr/>
      <dgm:t>
        <a:bodyPr/>
        <a:lstStyle/>
        <a:p>
          <a:r>
            <a:rPr lang="ru-RU" sz="1800" b="1" dirty="0" smtClean="0"/>
            <a:t>17 911человек</a:t>
          </a:r>
          <a:endParaRPr lang="ru-RU" sz="1800" b="1" dirty="0"/>
        </a:p>
      </dgm:t>
    </dgm:pt>
    <dgm:pt modelId="{94415201-5982-4C97-966E-852A7EB0CEF9}" type="parTrans" cxnId="{3036B4CD-5026-4723-B02B-E50AE09CFF28}">
      <dgm:prSet/>
      <dgm:spPr/>
      <dgm:t>
        <a:bodyPr/>
        <a:lstStyle/>
        <a:p>
          <a:endParaRPr lang="ru-RU"/>
        </a:p>
      </dgm:t>
    </dgm:pt>
    <dgm:pt modelId="{AA46DC79-752A-4245-A660-49092AF6D87A}" type="sibTrans" cxnId="{3036B4CD-5026-4723-B02B-E50AE09CFF28}">
      <dgm:prSet/>
      <dgm:spPr/>
      <dgm:t>
        <a:bodyPr/>
        <a:lstStyle/>
        <a:p>
          <a:endParaRPr lang="ru-RU"/>
        </a:p>
      </dgm:t>
    </dgm:pt>
    <dgm:pt modelId="{6B9B57A9-63BA-407A-A0D2-AC441FEE6A32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Принято врачом ЦЗ </a:t>
          </a:r>
          <a:endParaRPr lang="ru-RU" dirty="0"/>
        </a:p>
      </dgm:t>
    </dgm:pt>
    <dgm:pt modelId="{13EFB297-4109-41BB-87AB-9EFC4B8B62CD}" type="parTrans" cxnId="{B92DA867-23B4-44F6-9EF4-90256E7E8FE6}">
      <dgm:prSet/>
      <dgm:spPr/>
      <dgm:t>
        <a:bodyPr/>
        <a:lstStyle/>
        <a:p>
          <a:endParaRPr lang="ru-RU"/>
        </a:p>
      </dgm:t>
    </dgm:pt>
    <dgm:pt modelId="{6CD46271-DE73-4537-8C5A-8B4CEF71EE9C}" type="sibTrans" cxnId="{B92DA867-23B4-44F6-9EF4-90256E7E8FE6}">
      <dgm:prSet/>
      <dgm:spPr/>
      <dgm:t>
        <a:bodyPr/>
        <a:lstStyle/>
        <a:p>
          <a:endParaRPr lang="ru-RU"/>
        </a:p>
      </dgm:t>
    </dgm:pt>
    <dgm:pt modelId="{EBC38E95-2C3D-4C27-AC1A-33B651B336F9}">
      <dgm:prSet phldrT="[Текст]" custT="1"/>
      <dgm:spPr/>
      <dgm:t>
        <a:bodyPr/>
        <a:lstStyle/>
        <a:p>
          <a:r>
            <a:rPr lang="ru-RU" sz="1800" b="1" dirty="0" smtClean="0"/>
            <a:t>17 911человек</a:t>
          </a:r>
          <a:endParaRPr lang="ru-RU" sz="1800" b="1" dirty="0"/>
        </a:p>
      </dgm:t>
    </dgm:pt>
    <dgm:pt modelId="{923A0871-714E-423A-9CBD-0B459D9AB018}" type="parTrans" cxnId="{23A4D5BA-79C0-4381-BB78-24112975CA1F}">
      <dgm:prSet/>
      <dgm:spPr/>
      <dgm:t>
        <a:bodyPr/>
        <a:lstStyle/>
        <a:p>
          <a:endParaRPr lang="ru-RU"/>
        </a:p>
      </dgm:t>
    </dgm:pt>
    <dgm:pt modelId="{6C94BAD1-C8A0-4104-B8CF-6E912327F6F8}" type="sibTrans" cxnId="{23A4D5BA-79C0-4381-BB78-24112975CA1F}">
      <dgm:prSet/>
      <dgm:spPr/>
      <dgm:t>
        <a:bodyPr/>
        <a:lstStyle/>
        <a:p>
          <a:endParaRPr lang="ru-RU"/>
        </a:p>
      </dgm:t>
    </dgm:pt>
    <dgm:pt modelId="{BB5418A3-D3BF-43A8-895D-ECE2166165BE}">
      <dgm:prSet phldrT="[Текст]" custT="1"/>
      <dgm:spPr/>
      <dgm:t>
        <a:bodyPr/>
        <a:lstStyle/>
        <a:p>
          <a:r>
            <a:rPr lang="ru-RU" sz="1800" b="1" dirty="0" smtClean="0"/>
            <a:t>ЛФК – 743 человека</a:t>
          </a:r>
          <a:endParaRPr lang="ru-RU" sz="1800" b="1" dirty="0"/>
        </a:p>
      </dgm:t>
    </dgm:pt>
    <dgm:pt modelId="{DFF91EF9-34AF-4A84-ADA9-D98DD59DBEDE}" type="parTrans" cxnId="{0FDDBF3A-B641-4CA0-86F5-069F768E3AE1}">
      <dgm:prSet/>
      <dgm:spPr/>
      <dgm:t>
        <a:bodyPr/>
        <a:lstStyle/>
        <a:p>
          <a:endParaRPr lang="ru-RU"/>
        </a:p>
      </dgm:t>
    </dgm:pt>
    <dgm:pt modelId="{0F31F7C5-6EF3-448F-A817-5009DF4AAD36}" type="sibTrans" cxnId="{0FDDBF3A-B641-4CA0-86F5-069F768E3AE1}">
      <dgm:prSet/>
      <dgm:spPr/>
      <dgm:t>
        <a:bodyPr/>
        <a:lstStyle/>
        <a:p>
          <a:endParaRPr lang="ru-RU"/>
        </a:p>
      </dgm:t>
    </dgm:pt>
    <dgm:pt modelId="{483DE830-6BFF-49B7-A948-B749FE85556C}">
      <dgm:prSet phldrT="[Текст]" custT="1"/>
      <dgm:spPr/>
      <dgm:t>
        <a:bodyPr/>
        <a:lstStyle/>
        <a:p>
          <a:r>
            <a:rPr lang="ru-RU" sz="1800" b="1" dirty="0" smtClean="0"/>
            <a:t>Психолог – 48</a:t>
          </a:r>
          <a:endParaRPr lang="ru-RU" sz="1800" b="1" dirty="0"/>
        </a:p>
      </dgm:t>
    </dgm:pt>
    <dgm:pt modelId="{36EA6990-43AC-4D99-89A1-FEEC35CA9693}" type="parTrans" cxnId="{7EE57295-712D-4FA9-8500-D7558FD5F692}">
      <dgm:prSet/>
      <dgm:spPr/>
      <dgm:t>
        <a:bodyPr/>
        <a:lstStyle/>
        <a:p>
          <a:endParaRPr lang="ru-RU"/>
        </a:p>
      </dgm:t>
    </dgm:pt>
    <dgm:pt modelId="{B2FBDF77-2A7F-405C-B72C-C159D7302112}" type="sibTrans" cxnId="{7EE57295-712D-4FA9-8500-D7558FD5F692}">
      <dgm:prSet/>
      <dgm:spPr/>
      <dgm:t>
        <a:bodyPr/>
        <a:lstStyle/>
        <a:p>
          <a:endParaRPr lang="ru-RU"/>
        </a:p>
      </dgm:t>
    </dgm:pt>
    <dgm:pt modelId="{6F444D7F-0A38-4F1B-931B-9882778A3216}" type="pres">
      <dgm:prSet presAssocID="{51795DAE-1375-4FD6-9D4C-F8E9141AFD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3100D-C25B-4688-B9AF-AC6E284CB407}" type="pres">
      <dgm:prSet presAssocID="{6F78E53C-E4A2-4CB6-8BCA-283645881E33}" presName="linNode" presStyleCnt="0"/>
      <dgm:spPr/>
    </dgm:pt>
    <dgm:pt modelId="{060C75F6-8BEA-4244-A580-677E6207013D}" type="pres">
      <dgm:prSet presAssocID="{6F78E53C-E4A2-4CB6-8BCA-283645881E3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E20DC-3539-4E84-A532-BA1B3BC00E9B}" type="pres">
      <dgm:prSet presAssocID="{6F78E53C-E4A2-4CB6-8BCA-283645881E33}" presName="descendantText" presStyleLbl="alignAccFollowNode1" presStyleIdx="0" presStyleCnt="4" custScaleX="44387" custLinFactNeighborX="1230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B38B7-1919-4EDE-B5E1-3055F388C611}" type="pres">
      <dgm:prSet presAssocID="{42610604-B507-4290-8276-10DE1D836B82}" presName="sp" presStyleCnt="0"/>
      <dgm:spPr/>
    </dgm:pt>
    <dgm:pt modelId="{E5B7C6ED-6162-4C63-8B9F-A0AC78CA79EF}" type="pres">
      <dgm:prSet presAssocID="{9C8FCB36-508E-4679-A455-47A0479DDF11}" presName="linNode" presStyleCnt="0"/>
      <dgm:spPr/>
    </dgm:pt>
    <dgm:pt modelId="{79E5CD6A-C10F-40D3-AB42-39D7246EAA27}" type="pres">
      <dgm:prSet presAssocID="{9C8FCB36-508E-4679-A455-47A0479DDF11}" presName="parentText" presStyleLbl="node1" presStyleIdx="1" presStyleCnt="4" custLinFactNeighborX="3" custLinFactNeighborY="14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F01C-5F9D-4CBC-8AAA-0C6597016015}" type="pres">
      <dgm:prSet presAssocID="{9C8FCB36-508E-4679-A455-47A0479DDF11}" presName="descendantText" presStyleLbl="alignAccFollowNode1" presStyleIdx="1" presStyleCnt="4" custScaleX="53602" custLinFactNeighborX="-1124" custLinFactNeighborY="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232DE-BA43-4E7A-B265-1585D4AEA655}" type="pres">
      <dgm:prSet presAssocID="{BC11E7F6-EA1E-4D36-A302-08823901FEBA}" presName="sp" presStyleCnt="0"/>
      <dgm:spPr/>
    </dgm:pt>
    <dgm:pt modelId="{4A31AF40-596A-4A00-AB7F-2F0E474BE4A0}" type="pres">
      <dgm:prSet presAssocID="{EDBC1C13-6E30-4527-9BAC-6A6335043663}" presName="linNode" presStyleCnt="0"/>
      <dgm:spPr/>
    </dgm:pt>
    <dgm:pt modelId="{F74D9222-D396-48B7-8108-6395F16FFF4B}" type="pres">
      <dgm:prSet presAssocID="{EDBC1C13-6E30-4527-9BAC-6A633504366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8A238-B50D-44BE-90B0-3253C8A8908B}" type="pres">
      <dgm:prSet presAssocID="{EDBC1C13-6E30-4527-9BAC-6A6335043663}" presName="descendantText" presStyleLbl="alignAccFollowNode1" presStyleIdx="2" presStyleCnt="4" custScaleX="52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E35FB-51F1-48A9-869F-711336C7047C}" type="pres">
      <dgm:prSet presAssocID="{B592DC10-06EE-4495-8E94-47FC753A3211}" presName="sp" presStyleCnt="0"/>
      <dgm:spPr/>
    </dgm:pt>
    <dgm:pt modelId="{10E57354-F148-4B21-BBAC-AE9491824487}" type="pres">
      <dgm:prSet presAssocID="{6B9B57A9-63BA-407A-A0D2-AC441FEE6A32}" presName="linNode" presStyleCnt="0"/>
      <dgm:spPr/>
    </dgm:pt>
    <dgm:pt modelId="{B15D1B16-2D03-468C-8DB2-0BD05FF5CF4C}" type="pres">
      <dgm:prSet presAssocID="{6B9B57A9-63BA-407A-A0D2-AC441FEE6A32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0C86-92C1-4E69-8812-005D82DB413F}" type="pres">
      <dgm:prSet presAssocID="{6B9B57A9-63BA-407A-A0D2-AC441FEE6A32}" presName="descendantText" presStyleLbl="alignAccFollowNode1" presStyleIdx="3" presStyleCnt="4" custScaleX="97358" custScaleY="12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89CF3E-8EE5-4779-A418-DA22590889F4}" srcId="{51795DAE-1375-4FD6-9D4C-F8E9141AFD95}" destId="{9C8FCB36-508E-4679-A455-47A0479DDF11}" srcOrd="1" destOrd="0" parTransId="{4688ADBA-C700-48E2-A98F-15E53EA7CC0C}" sibTransId="{BC11E7F6-EA1E-4D36-A302-08823901FEBA}"/>
    <dgm:cxn modelId="{0D524BC1-F8C7-41AE-AF68-DA74C5402781}" srcId="{9C8FCB36-508E-4679-A455-47A0479DDF11}" destId="{5DA20028-F75C-47F8-BF1F-8E8A922B2752}" srcOrd="0" destOrd="0" parTransId="{D65218D7-6109-4AAF-8D7F-B865BB40372C}" sibTransId="{DFA92017-C0B3-4111-9587-3C06DAE44E31}"/>
    <dgm:cxn modelId="{23A4D5BA-79C0-4381-BB78-24112975CA1F}" srcId="{6B9B57A9-63BA-407A-A0D2-AC441FEE6A32}" destId="{EBC38E95-2C3D-4C27-AC1A-33B651B336F9}" srcOrd="0" destOrd="0" parTransId="{923A0871-714E-423A-9CBD-0B459D9AB018}" sibTransId="{6C94BAD1-C8A0-4104-B8CF-6E912327F6F8}"/>
    <dgm:cxn modelId="{7EE57295-712D-4FA9-8500-D7558FD5F692}" srcId="{6B9B57A9-63BA-407A-A0D2-AC441FEE6A32}" destId="{483DE830-6BFF-49B7-A948-B749FE85556C}" srcOrd="2" destOrd="0" parTransId="{36EA6990-43AC-4D99-89A1-FEEC35CA9693}" sibTransId="{B2FBDF77-2A7F-405C-B72C-C159D7302112}"/>
    <dgm:cxn modelId="{153308E6-2889-45E2-A654-ABDEDC0F3ADB}" type="presOf" srcId="{EDBC1C13-6E30-4527-9BAC-6A6335043663}" destId="{F74D9222-D396-48B7-8108-6395F16FFF4B}" srcOrd="0" destOrd="0" presId="urn:microsoft.com/office/officeart/2005/8/layout/vList5"/>
    <dgm:cxn modelId="{A4E5D615-5E77-4EB7-93CB-BF8E73728186}" type="presOf" srcId="{90978F5F-D69C-4991-AE1B-D0068E9FA022}" destId="{E4CE20DC-3539-4E84-A532-BA1B3BC00E9B}" srcOrd="0" destOrd="0" presId="urn:microsoft.com/office/officeart/2005/8/layout/vList5"/>
    <dgm:cxn modelId="{F0715491-C686-4BCE-929D-96B38F7FDF57}" type="presOf" srcId="{6B9B57A9-63BA-407A-A0D2-AC441FEE6A32}" destId="{B15D1B16-2D03-468C-8DB2-0BD05FF5CF4C}" srcOrd="0" destOrd="0" presId="urn:microsoft.com/office/officeart/2005/8/layout/vList5"/>
    <dgm:cxn modelId="{3036B4CD-5026-4723-B02B-E50AE09CFF28}" srcId="{EDBC1C13-6E30-4527-9BAC-6A6335043663}" destId="{EF453DB4-625E-4FD0-B93E-246E4621C351}" srcOrd="0" destOrd="0" parTransId="{94415201-5982-4C97-966E-852A7EB0CEF9}" sibTransId="{AA46DC79-752A-4245-A660-49092AF6D87A}"/>
    <dgm:cxn modelId="{B92DA867-23B4-44F6-9EF4-90256E7E8FE6}" srcId="{51795DAE-1375-4FD6-9D4C-F8E9141AFD95}" destId="{6B9B57A9-63BA-407A-A0D2-AC441FEE6A32}" srcOrd="3" destOrd="0" parTransId="{13EFB297-4109-41BB-87AB-9EFC4B8B62CD}" sibTransId="{6CD46271-DE73-4537-8C5A-8B4CEF71EE9C}"/>
    <dgm:cxn modelId="{5091D304-6E68-4255-95B6-5A34D051EC9F}" srcId="{6F78E53C-E4A2-4CB6-8BCA-283645881E33}" destId="{90978F5F-D69C-4991-AE1B-D0068E9FA022}" srcOrd="0" destOrd="0" parTransId="{2034474E-D5AF-4E4E-B998-933F32070BA7}" sibTransId="{1F013AB3-A158-45A1-8CED-04453E0A7207}"/>
    <dgm:cxn modelId="{AAE13AAD-77EE-479D-85B4-B8D67515602D}" type="presOf" srcId="{6F78E53C-E4A2-4CB6-8BCA-283645881E33}" destId="{060C75F6-8BEA-4244-A580-677E6207013D}" srcOrd="0" destOrd="0" presId="urn:microsoft.com/office/officeart/2005/8/layout/vList5"/>
    <dgm:cxn modelId="{E59805D5-557E-4AEA-A9BA-939A9F14A718}" type="presOf" srcId="{51795DAE-1375-4FD6-9D4C-F8E9141AFD95}" destId="{6F444D7F-0A38-4F1B-931B-9882778A3216}" srcOrd="0" destOrd="0" presId="urn:microsoft.com/office/officeart/2005/8/layout/vList5"/>
    <dgm:cxn modelId="{E1255EBA-212C-47F8-8ABD-551DAE629EE2}" type="presOf" srcId="{9C8FCB36-508E-4679-A455-47A0479DDF11}" destId="{79E5CD6A-C10F-40D3-AB42-39D7246EAA27}" srcOrd="0" destOrd="0" presId="urn:microsoft.com/office/officeart/2005/8/layout/vList5"/>
    <dgm:cxn modelId="{74797D1B-E39A-4B34-B447-C8E033DEC0A9}" type="presOf" srcId="{5DA20028-F75C-47F8-BF1F-8E8A922B2752}" destId="{78DBF01C-5F9D-4CBC-8AAA-0C6597016015}" srcOrd="0" destOrd="0" presId="urn:microsoft.com/office/officeart/2005/8/layout/vList5"/>
    <dgm:cxn modelId="{EA5CF9FD-DEDC-4536-B898-B1FD8AEA7A53}" type="presOf" srcId="{483DE830-6BFF-49B7-A948-B749FE85556C}" destId="{6DFC0C86-92C1-4E69-8812-005D82DB413F}" srcOrd="0" destOrd="2" presId="urn:microsoft.com/office/officeart/2005/8/layout/vList5"/>
    <dgm:cxn modelId="{5D8D599E-6100-4A97-A14E-D8AFE7005283}" type="presOf" srcId="{BB5418A3-D3BF-43A8-895D-ECE2166165BE}" destId="{6DFC0C86-92C1-4E69-8812-005D82DB413F}" srcOrd="0" destOrd="1" presId="urn:microsoft.com/office/officeart/2005/8/layout/vList5"/>
    <dgm:cxn modelId="{8F2EA09A-8036-4045-A9AE-9EBDE6FA7B47}" type="presOf" srcId="{EBC38E95-2C3D-4C27-AC1A-33B651B336F9}" destId="{6DFC0C86-92C1-4E69-8812-005D82DB413F}" srcOrd="0" destOrd="0" presId="urn:microsoft.com/office/officeart/2005/8/layout/vList5"/>
    <dgm:cxn modelId="{48F76C4F-0CEE-43A4-AF05-567002B982C9}" type="presOf" srcId="{EF453DB4-625E-4FD0-B93E-246E4621C351}" destId="{E818A238-B50D-44BE-90B0-3253C8A8908B}" srcOrd="0" destOrd="0" presId="urn:microsoft.com/office/officeart/2005/8/layout/vList5"/>
    <dgm:cxn modelId="{C0AD4DFF-030F-4018-A338-16ED3D727CAA}" srcId="{51795DAE-1375-4FD6-9D4C-F8E9141AFD95}" destId="{EDBC1C13-6E30-4527-9BAC-6A6335043663}" srcOrd="2" destOrd="0" parTransId="{B1B55A77-52C5-44CC-A20E-46B0E4AC64F6}" sibTransId="{B592DC10-06EE-4495-8E94-47FC753A3211}"/>
    <dgm:cxn modelId="{0FDDBF3A-B641-4CA0-86F5-069F768E3AE1}" srcId="{6B9B57A9-63BA-407A-A0D2-AC441FEE6A32}" destId="{BB5418A3-D3BF-43A8-895D-ECE2166165BE}" srcOrd="1" destOrd="0" parTransId="{DFF91EF9-34AF-4A84-ADA9-D98DD59DBEDE}" sibTransId="{0F31F7C5-6EF3-448F-A817-5009DF4AAD36}"/>
    <dgm:cxn modelId="{09C39C71-8393-4604-8584-CF99E1FFE0D6}" srcId="{51795DAE-1375-4FD6-9D4C-F8E9141AFD95}" destId="{6F78E53C-E4A2-4CB6-8BCA-283645881E33}" srcOrd="0" destOrd="0" parTransId="{79C928E9-1FAC-4C23-9DD6-E18B6B45DD85}" sibTransId="{42610604-B507-4290-8276-10DE1D836B82}"/>
    <dgm:cxn modelId="{760BAC8B-80CE-4F45-9C1E-F6438DFCD9E6}" type="presParOf" srcId="{6F444D7F-0A38-4F1B-931B-9882778A3216}" destId="{6B43100D-C25B-4688-B9AF-AC6E284CB407}" srcOrd="0" destOrd="0" presId="urn:microsoft.com/office/officeart/2005/8/layout/vList5"/>
    <dgm:cxn modelId="{FA138158-D2FD-4493-9E70-916CFCC13C3C}" type="presParOf" srcId="{6B43100D-C25B-4688-B9AF-AC6E284CB407}" destId="{060C75F6-8BEA-4244-A580-677E6207013D}" srcOrd="0" destOrd="0" presId="urn:microsoft.com/office/officeart/2005/8/layout/vList5"/>
    <dgm:cxn modelId="{B40088E4-18DD-49BB-80D1-FBBE5080F324}" type="presParOf" srcId="{6B43100D-C25B-4688-B9AF-AC6E284CB407}" destId="{E4CE20DC-3539-4E84-A532-BA1B3BC00E9B}" srcOrd="1" destOrd="0" presId="urn:microsoft.com/office/officeart/2005/8/layout/vList5"/>
    <dgm:cxn modelId="{63BE0FB8-4275-457A-AD90-B59B53CEC31C}" type="presParOf" srcId="{6F444D7F-0A38-4F1B-931B-9882778A3216}" destId="{607B38B7-1919-4EDE-B5E1-3055F388C611}" srcOrd="1" destOrd="0" presId="urn:microsoft.com/office/officeart/2005/8/layout/vList5"/>
    <dgm:cxn modelId="{8426A334-ABB5-4509-B25A-35ED6495DFE2}" type="presParOf" srcId="{6F444D7F-0A38-4F1B-931B-9882778A3216}" destId="{E5B7C6ED-6162-4C63-8B9F-A0AC78CA79EF}" srcOrd="2" destOrd="0" presId="urn:microsoft.com/office/officeart/2005/8/layout/vList5"/>
    <dgm:cxn modelId="{6E157A9D-2F99-4780-8FFB-DF31BEAE5526}" type="presParOf" srcId="{E5B7C6ED-6162-4C63-8B9F-A0AC78CA79EF}" destId="{79E5CD6A-C10F-40D3-AB42-39D7246EAA27}" srcOrd="0" destOrd="0" presId="urn:microsoft.com/office/officeart/2005/8/layout/vList5"/>
    <dgm:cxn modelId="{DDD82EC3-564D-4B27-B296-08FC06518F7F}" type="presParOf" srcId="{E5B7C6ED-6162-4C63-8B9F-A0AC78CA79EF}" destId="{78DBF01C-5F9D-4CBC-8AAA-0C6597016015}" srcOrd="1" destOrd="0" presId="urn:microsoft.com/office/officeart/2005/8/layout/vList5"/>
    <dgm:cxn modelId="{EDB1A739-7FE8-4110-8FD3-AA62CA3F5489}" type="presParOf" srcId="{6F444D7F-0A38-4F1B-931B-9882778A3216}" destId="{0F2232DE-BA43-4E7A-B265-1585D4AEA655}" srcOrd="3" destOrd="0" presId="urn:microsoft.com/office/officeart/2005/8/layout/vList5"/>
    <dgm:cxn modelId="{9311D9FB-799E-4567-AF12-5054D09AA402}" type="presParOf" srcId="{6F444D7F-0A38-4F1B-931B-9882778A3216}" destId="{4A31AF40-596A-4A00-AB7F-2F0E474BE4A0}" srcOrd="4" destOrd="0" presId="urn:microsoft.com/office/officeart/2005/8/layout/vList5"/>
    <dgm:cxn modelId="{0F4F6C7A-CF88-4F02-8411-B66B9DF165B1}" type="presParOf" srcId="{4A31AF40-596A-4A00-AB7F-2F0E474BE4A0}" destId="{F74D9222-D396-48B7-8108-6395F16FFF4B}" srcOrd="0" destOrd="0" presId="urn:microsoft.com/office/officeart/2005/8/layout/vList5"/>
    <dgm:cxn modelId="{BB55F85F-2C9E-4477-BDA5-7C920079DD4C}" type="presParOf" srcId="{4A31AF40-596A-4A00-AB7F-2F0E474BE4A0}" destId="{E818A238-B50D-44BE-90B0-3253C8A8908B}" srcOrd="1" destOrd="0" presId="urn:microsoft.com/office/officeart/2005/8/layout/vList5"/>
    <dgm:cxn modelId="{107FA174-0D55-4010-B5F0-18E2808044F0}" type="presParOf" srcId="{6F444D7F-0A38-4F1B-931B-9882778A3216}" destId="{AD6E35FB-51F1-48A9-869F-711336C7047C}" srcOrd="5" destOrd="0" presId="urn:microsoft.com/office/officeart/2005/8/layout/vList5"/>
    <dgm:cxn modelId="{87FCA651-BCEA-405D-BF14-A80B6597AB1E}" type="presParOf" srcId="{6F444D7F-0A38-4F1B-931B-9882778A3216}" destId="{10E57354-F148-4B21-BBAC-AE9491824487}" srcOrd="6" destOrd="0" presId="urn:microsoft.com/office/officeart/2005/8/layout/vList5"/>
    <dgm:cxn modelId="{24E67B7D-A851-4D1B-A90A-25C820957710}" type="presParOf" srcId="{10E57354-F148-4B21-BBAC-AE9491824487}" destId="{B15D1B16-2D03-468C-8DB2-0BD05FF5CF4C}" srcOrd="0" destOrd="0" presId="urn:microsoft.com/office/officeart/2005/8/layout/vList5"/>
    <dgm:cxn modelId="{6ED439AF-635F-4BB8-8CE2-248B144CAC45}" type="presParOf" srcId="{10E57354-F148-4B21-BBAC-AE9491824487}" destId="{6DFC0C86-92C1-4E69-8812-005D82DB413F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CE20DC-3539-4E84-A532-BA1B3BC00E9B}">
      <dsp:nvSpPr>
        <dsp:cNvPr id="0" name=""/>
        <dsp:cNvSpPr/>
      </dsp:nvSpPr>
      <dsp:spPr>
        <a:xfrm rot="5400000">
          <a:off x="3579926" y="-344070"/>
          <a:ext cx="1018047" cy="1965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3844/1550 человек</a:t>
          </a:r>
          <a:endParaRPr lang="ru-RU" sz="1800" kern="1200" dirty="0"/>
        </a:p>
      </dsp:txBody>
      <dsp:txXfrm rot="5400000">
        <a:off x="3579926" y="-344070"/>
        <a:ext cx="1018047" cy="1965991"/>
      </dsp:txXfrm>
    </dsp:sp>
    <dsp:sp modelId="{060C75F6-8BEA-4244-A580-677E6207013D}">
      <dsp:nvSpPr>
        <dsp:cNvPr id="0" name=""/>
        <dsp:cNvSpPr/>
      </dsp:nvSpPr>
      <dsp:spPr>
        <a:xfrm>
          <a:off x="71267" y="2645"/>
          <a:ext cx="3034686" cy="1272559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Всего принято</a:t>
          </a:r>
          <a:endParaRPr lang="ru-RU" sz="2200" kern="1200" dirty="0"/>
        </a:p>
      </dsp:txBody>
      <dsp:txXfrm>
        <a:off x="71267" y="2645"/>
        <a:ext cx="3034686" cy="1272559"/>
      </dsp:txXfrm>
    </dsp:sp>
    <dsp:sp modelId="{78DBF01C-5F9D-4CBC-8AAA-0C6597016015}">
      <dsp:nvSpPr>
        <dsp:cNvPr id="0" name=""/>
        <dsp:cNvSpPr/>
      </dsp:nvSpPr>
      <dsp:spPr>
        <a:xfrm rot="5400000">
          <a:off x="3579926" y="992116"/>
          <a:ext cx="1018047" cy="1965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3844/1550 человек</a:t>
          </a:r>
          <a:endParaRPr lang="ru-RU" sz="1600" kern="1200" dirty="0"/>
        </a:p>
      </dsp:txBody>
      <dsp:txXfrm rot="5400000">
        <a:off x="3579926" y="992116"/>
        <a:ext cx="1018047" cy="1965991"/>
      </dsp:txXfrm>
    </dsp:sp>
    <dsp:sp modelId="{79E5CD6A-C10F-40D3-AB42-39D7246EAA27}">
      <dsp:nvSpPr>
        <dsp:cNvPr id="0" name=""/>
        <dsp:cNvSpPr/>
      </dsp:nvSpPr>
      <dsp:spPr>
        <a:xfrm>
          <a:off x="71267" y="1338832"/>
          <a:ext cx="3034686" cy="1272559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Аппаратно – программное тестирование </a:t>
          </a:r>
          <a:endParaRPr lang="ru-RU" sz="2200" kern="1200" dirty="0"/>
        </a:p>
      </dsp:txBody>
      <dsp:txXfrm>
        <a:off x="71267" y="1338832"/>
        <a:ext cx="3034686" cy="1272559"/>
      </dsp:txXfrm>
    </dsp:sp>
    <dsp:sp modelId="{E818A238-B50D-44BE-90B0-3253C8A8908B}">
      <dsp:nvSpPr>
        <dsp:cNvPr id="0" name=""/>
        <dsp:cNvSpPr/>
      </dsp:nvSpPr>
      <dsp:spPr>
        <a:xfrm rot="5400000">
          <a:off x="3579953" y="2328277"/>
          <a:ext cx="1018047" cy="19660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3829/1535 человек</a:t>
          </a:r>
          <a:endParaRPr lang="ru-RU" sz="1600" kern="1200" dirty="0"/>
        </a:p>
      </dsp:txBody>
      <dsp:txXfrm rot="5400000">
        <a:off x="3579953" y="2328277"/>
        <a:ext cx="1018047" cy="1966045"/>
      </dsp:txXfrm>
    </dsp:sp>
    <dsp:sp modelId="{F74D9222-D396-48B7-8108-6395F16FFF4B}">
      <dsp:nvSpPr>
        <dsp:cNvPr id="0" name=""/>
        <dsp:cNvSpPr/>
      </dsp:nvSpPr>
      <dsp:spPr>
        <a:xfrm>
          <a:off x="71267" y="2675019"/>
          <a:ext cx="3034686" cy="1272559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Инструментальное исследование </a:t>
          </a:r>
          <a:endParaRPr lang="ru-RU" sz="2200" kern="1200" dirty="0"/>
        </a:p>
      </dsp:txBody>
      <dsp:txXfrm>
        <a:off x="71267" y="2675019"/>
        <a:ext cx="3034686" cy="1272559"/>
      </dsp:txXfrm>
    </dsp:sp>
    <dsp:sp modelId="{6DFC0C86-92C1-4E69-8812-005D82DB413F}">
      <dsp:nvSpPr>
        <dsp:cNvPr id="0" name=""/>
        <dsp:cNvSpPr/>
      </dsp:nvSpPr>
      <dsp:spPr>
        <a:xfrm rot="5400000">
          <a:off x="5100049" y="2021255"/>
          <a:ext cx="1264272" cy="525246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3732/1438 человека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ЛФК – 275/179 человек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ШЗ – 519/269 человек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Здоровые – 818/259 человек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Психолог – 24/24</a:t>
          </a:r>
          <a:endParaRPr lang="ru-RU" sz="1600" kern="1200" dirty="0"/>
        </a:p>
      </dsp:txBody>
      <dsp:txXfrm rot="5400000">
        <a:off x="5100049" y="2021255"/>
        <a:ext cx="1264272" cy="5252461"/>
      </dsp:txXfrm>
    </dsp:sp>
    <dsp:sp modelId="{B15D1B16-2D03-468C-8DB2-0BD05FF5CF4C}">
      <dsp:nvSpPr>
        <dsp:cNvPr id="0" name=""/>
        <dsp:cNvSpPr/>
      </dsp:nvSpPr>
      <dsp:spPr>
        <a:xfrm>
          <a:off x="71267" y="4011207"/>
          <a:ext cx="3034686" cy="1272559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Принято врачом ЦЗ </a:t>
          </a:r>
          <a:endParaRPr lang="ru-RU" sz="2200" kern="1200" dirty="0"/>
        </a:p>
      </dsp:txBody>
      <dsp:txXfrm>
        <a:off x="71267" y="4011207"/>
        <a:ext cx="3034686" cy="1272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0.38317</cdr:x>
      <cdr:y>0.78788</cdr:y>
    </cdr:from>
    <cdr:to>
      <cdr:x>0.59471</cdr:x>
      <cdr:y>0.95455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04" y="1857388"/>
          <a:ext cx="867647" cy="392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3B2624-227C-4790-A348-59D4E9D2C562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0EDF07-7C27-419D-BF24-5B564B923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8B69-65DA-4AF0-BB63-AF2521C6D77F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F69C-6D14-4436-91D6-2F192F7DD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BC23-EB0C-46EA-947D-DACD195D2811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6EB0-B6D9-43C1-94B5-7CAE96C7E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7FCD-05FF-4611-A6BA-5127F5BEAC3A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06AB-8E02-40C7-BC70-2D29132B2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E17C-99A5-4D4B-9AB0-A814FB607BA2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A508B-DE2B-4DA5-A5C1-97BD96A7E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7D1A-4915-46B2-B68C-AE47A0C5DA70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D7329-60FC-4867-B954-3F1A6A357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A5CFF-E89A-44C7-855D-CC7E56300D6E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4AC6-1FA5-49A9-BAE6-CAD63D72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9F70-8C83-4D04-9C91-51C306A5966D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C658C-150C-4D1F-A60C-AFDF34740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F6DFB-264A-49C5-B68E-77651B6C846E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A606-9424-4A14-88DF-DF5DE454A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235A-72B8-4850-9553-119795089DDC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6FB7-7191-43B6-8F15-37A4AE5C2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22AC-0FCF-4BFB-A5A1-124514F45CA3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4EE4-C811-4AF9-A85A-ADCD4BC6F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2ACD3-6DB9-49C9-B15A-C255AB0E013D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D2BB-9473-4558-A4E8-42DBCBC7E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5D23614-206D-4BA6-BD15-0C0EE458495B}" type="datetimeFigureOut">
              <a:rPr lang="ru-RU"/>
              <a:pPr>
                <a:defRPr/>
              </a:pPr>
              <a:t>30.03.16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094F70F-CDAB-4FFA-A42F-652377D27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70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>
    <p:wedge/>
  </p:transition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9b31466f0ed3c67ca4b246c4a_prev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06" t="12948" r="9700" b="8184"/>
          <a:stretch>
            <a:fillRect/>
          </a:stretch>
        </p:blipFill>
        <p:spPr>
          <a:xfrm>
            <a:off x="3714744" y="2571720"/>
            <a:ext cx="607223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1285860"/>
            <a:ext cx="692945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Роль Центра Здоровья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профилактике хронических  неинфекционных заболеваний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среди взрослого 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5" y="214290"/>
            <a:ext cx="7572428" cy="7143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542925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ГБУЗ  АО «Северодвинская городская больница №1»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71605" y="155575"/>
            <a:ext cx="7572396" cy="9874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Итоги работы ЦЗ </a:t>
            </a:r>
            <a:r>
              <a:rPr lang="ru-RU" sz="3600" dirty="0" smtClean="0"/>
              <a:t>за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2010-2015</a:t>
            </a:r>
            <a:r>
              <a:rPr lang="ru-RU" sz="3600" dirty="0" smtClean="0">
                <a:solidFill>
                  <a:schemeClr val="bg1"/>
                </a:solidFill>
              </a:rPr>
              <a:t>г.г.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285860"/>
          <a:ext cx="842968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9" descr="H:\презент\Новая папка\sport00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2071678"/>
            <a:ext cx="315145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3" y="214291"/>
            <a:ext cx="1071569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858148" cy="10001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Половозрастная  структура обратившихся в ЦЗ за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2010-2015</a:t>
            </a:r>
            <a:r>
              <a:rPr lang="ru-RU" sz="3600" dirty="0" smtClean="0">
                <a:solidFill>
                  <a:schemeClr val="bg1"/>
                </a:solidFill>
              </a:rPr>
              <a:t>г.г.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143240" y="3000372"/>
          <a:ext cx="600076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0" y="1000108"/>
          <a:ext cx="414337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1"/>
            <a:ext cx="100013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Каб-409-3\Рабочий стол\odinochestvo-mini-me.su_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929066"/>
            <a:ext cx="307183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43174" y="1428736"/>
            <a:ext cx="650082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    По статистике в ЦЗ чаще обращаются  женщины (77%), они активнее и более ответственны в отношении своего здоровья, и лица старше 50 лет.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+mn-lt"/>
              </a:rPr>
              <a:t>    В трудоспособном возрасте 44 % обратившихся.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100013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6025" y="214290"/>
            <a:ext cx="7470775" cy="77313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Распределение пациентов </a:t>
            </a:r>
            <a:br>
              <a:rPr lang="ru-RU" sz="3600" dirty="0" smtClean="0"/>
            </a:br>
            <a:r>
              <a:rPr lang="ru-RU" sz="3600" dirty="0" smtClean="0"/>
              <a:t>по группам здоровья</a:t>
            </a:r>
            <a:endParaRPr lang="ru-RU" sz="36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71472" y="2500306"/>
          <a:ext cx="6643734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128586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>
                <a:latin typeface="+mn-lt"/>
              </a:rPr>
              <a:t>Обследования показали, что лишь  24% можно назвать здоровыми людьми, у большинства обследованных - 21% имеются факторы риска  развития заболеваний и у 55% выявлены заболевания.</a:t>
            </a:r>
          </a:p>
          <a:p>
            <a:endParaRPr lang="ru-RU" dirty="0"/>
          </a:p>
        </p:txBody>
      </p:sp>
      <p:pic>
        <p:nvPicPr>
          <p:cNvPr id="7" name="Picture 2" descr="\\Server-depo\сеть (сервер)\Программист\карт нов\chalenk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311449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 bwMode="black">
          <a:xfrm>
            <a:off x="1216025" y="214290"/>
            <a:ext cx="7713693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выявленных заболеваний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 итогам работы за </a:t>
            </a:r>
            <a:r>
              <a:rPr lang="ru-RU" sz="3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2010-2015</a:t>
            </a:r>
            <a:r>
              <a:rPr lang="ru-RU" sz="34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гг.</a:t>
            </a:r>
            <a:endParaRPr kumimoji="0" lang="ru-RU" sz="3400" b="1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100013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14282" y="1285860"/>
          <a:ext cx="8715436" cy="5572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1"/>
            <a:ext cx="7400948" cy="928694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Анализ повторных обращений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500174"/>
            <a:ext cx="878687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b="1" dirty="0" smtClean="0"/>
              <a:t>За период работы ЦЗ повторно осмотрены 862 человека , из них:</a:t>
            </a:r>
          </a:p>
          <a:p>
            <a:endParaRPr lang="ru-RU" sz="1200" dirty="0" smtClean="0"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    </a:t>
            </a:r>
            <a:r>
              <a:rPr lang="ru-RU" b="1" dirty="0" smtClean="0"/>
              <a:t>Бросили курить - 72 человека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   Улучшились показатели  АД – 148 человек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  Снизился индекс </a:t>
            </a:r>
            <a:r>
              <a:rPr lang="ru-RU" b="1" dirty="0" err="1" smtClean="0"/>
              <a:t>Кетле</a:t>
            </a:r>
            <a:r>
              <a:rPr lang="ru-RU" b="1" dirty="0" smtClean="0"/>
              <a:t> – 69  человек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smtClean="0"/>
              <a:t>Отмечается снижение риска развития опасных заболеваний  - 18%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   Повышение самооценки и </a:t>
            </a:r>
            <a:r>
              <a:rPr lang="ru-RU" b="1" dirty="0" err="1" smtClean="0"/>
              <a:t>стрессоустойчивости</a:t>
            </a:r>
            <a:r>
              <a:rPr lang="ru-RU" b="1" dirty="0" smtClean="0"/>
              <a:t> – 14%</a:t>
            </a:r>
            <a:endParaRPr lang="ru-RU" b="1" dirty="0"/>
          </a:p>
        </p:txBody>
      </p:sp>
      <p:pic>
        <p:nvPicPr>
          <p:cNvPr id="5" name="Picture 2" descr="\\Server-depo\сеть (сервер)\Программист\карт нов\12(6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93096"/>
            <a:ext cx="3878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1"/>
            <a:ext cx="100013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5791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Одной из основных проблем в работе </a:t>
            </a:r>
          </a:p>
          <a:p>
            <a:pPr>
              <a:buNone/>
            </a:pPr>
            <a:r>
              <a:rPr lang="ru-RU" sz="1800" b="1" dirty="0" smtClean="0"/>
              <a:t>              является привлечение на обследование здоровых граждан трудоспособного возраста. Немаловажная задача - увеличение количества повторных посещений.</a:t>
            </a:r>
          </a:p>
          <a:p>
            <a:pPr>
              <a:buNone/>
            </a:pPr>
            <a:r>
              <a:rPr lang="ru-RU" sz="1800" b="1" dirty="0" smtClean="0"/>
              <a:t>           Трудности в работе ЦЗ связаны также с сокращением объемов  финансирования посещений с профилактической целью,</a:t>
            </a:r>
          </a:p>
          <a:p>
            <a:pPr>
              <a:buNone/>
            </a:pPr>
            <a:r>
              <a:rPr lang="ru-RU" sz="1800" b="1" dirty="0" smtClean="0"/>
              <a:t>     износом оборудования, поступившего в рамках федеральной программы, </a:t>
            </a:r>
          </a:p>
          <a:p>
            <a:pPr>
              <a:buNone/>
            </a:pPr>
            <a:r>
              <a:rPr lang="ru-RU" sz="1800" b="1" dirty="0" smtClean="0"/>
              <a:t>     и высокой стоимости расходных и комплектующих материалов.</a:t>
            </a:r>
          </a:p>
          <a:p>
            <a:pPr>
              <a:buNone/>
            </a:pPr>
            <a:r>
              <a:rPr lang="ru-RU" sz="1800" b="1" dirty="0" smtClean="0"/>
              <a:t>          Несмотря на это, можно сказать, что Центр Здоровья  является важным звеном в первичной профилактике ХНИЗ. </a:t>
            </a:r>
          </a:p>
          <a:p>
            <a:pPr>
              <a:buNone/>
            </a:pPr>
            <a:r>
              <a:rPr lang="ru-RU" sz="1800" b="1" dirty="0" smtClean="0"/>
              <a:t>          Компьютеризированный скрининг  с автоматической обработкой данных  даёт возможность достаточно быстро обследовать большой массив    населения и  мотивировать граждан к  укреплению здоровья.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857760"/>
            <a:ext cx="750098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3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18492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1448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Мы ждём Вас по адресу: г.Северодвинск, ул. Ломоносова, д.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ГБУЗ АО </a:t>
            </a:r>
            <a:r>
              <a:rPr lang="ru-RU" sz="2400" dirty="0" smtClean="0">
                <a:solidFill>
                  <a:schemeClr val="tx1"/>
                </a:solidFill>
              </a:rPr>
              <a:t>«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Северодвинская городская больница №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» </a:t>
            </a:r>
            <a:br>
              <a:rPr lang="ru-RU" sz="2400" dirty="0" smtClean="0">
                <a:solidFill>
                  <a:schemeClr val="tx1"/>
                </a:solidFill>
                <a:effectLst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</a:rPr>
              <a:t>Поликлиника №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1, 4 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этаж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кабинет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405,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 запись по тел.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58-36-94</a:t>
            </a: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10800000" flipV="1">
            <a:off x="0" y="5929330"/>
            <a:ext cx="9144000" cy="92867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ЗДОРОВЫЙ ОБРАЗ ЖИЗНИ – ПОЗИЦИЯ</a:t>
            </a: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 УСПЕШНОГО ЧЕЛОВЕКА!</a:t>
            </a:r>
            <a:endParaRPr lang="ru-RU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85720" y="857232"/>
            <a:ext cx="8358278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w Cen MT" pitchFamily="34" charset="0"/>
              </a:rPr>
              <a:t>	</a:t>
            </a:r>
            <a:r>
              <a:rPr lang="ru-RU" dirty="0" smtClean="0"/>
              <a:t>	</a:t>
            </a:r>
          </a:p>
          <a:p>
            <a:pPr algn="just"/>
            <a:r>
              <a:rPr lang="ru-RU" sz="1700" dirty="0" smtClean="0"/>
              <a:t>	</a:t>
            </a:r>
            <a:r>
              <a:rPr lang="ru-RU" sz="1900" b="1" dirty="0" smtClean="0">
                <a:latin typeface="+mn-lt"/>
              </a:rPr>
              <a:t>Распространенность неинфекционных заболеваний достигает сегодня беспрецедентных уровней во всем мире. Болезни, вызванные нездоровым образом жизни, становятся причиной 75% смертей. Без профилактических мер изменить эту статистику не представляется возможным. Среди перспективных направлений улучшения здоровья населения особое место занимают Центры Здоровья. </a:t>
            </a:r>
          </a:p>
          <a:p>
            <a:pPr algn="just"/>
            <a:r>
              <a:rPr lang="ru-RU" sz="1900" b="1" dirty="0" smtClean="0">
                <a:latin typeface="+mn-lt"/>
              </a:rPr>
              <a:t>	Открытие в России Центров Здоровья – сравнительно молодой проект. Первые ЦЗ появились в 2009 году в рамках национальной программы «Здоровая Россия». Сейчас в нашей стране их насчитывается более 500. Основными задачами этих структур является сохранение здоровья граждан и формирование у них здорового образа жизни.</a:t>
            </a:r>
            <a:endParaRPr lang="ru-RU" sz="19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142852"/>
            <a:ext cx="84296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w Cen MT" pitchFamily="34" charset="0"/>
              </a:rPr>
              <a:t> Центры Здоровья – новое звено системы здравоохранения</a:t>
            </a:r>
          </a:p>
          <a:p>
            <a:pPr algn="ctr"/>
            <a:endParaRPr lang="ru-RU" sz="1400" b="1" dirty="0" smtClean="0">
              <a:latin typeface="Tw Cen MT" pitchFamily="34" charset="0"/>
            </a:endParaRPr>
          </a:p>
          <a:p>
            <a:pPr algn="ctr"/>
            <a:endParaRPr lang="ru-RU" sz="1400" b="1" dirty="0" smtClean="0">
              <a:latin typeface="Tw Cen MT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1"/>
            <a:ext cx="100013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929198"/>
            <a:ext cx="585791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142875"/>
            <a:ext cx="7858147" cy="928671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Основные цели деятельности 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214422"/>
            <a:ext cx="878687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Реализация мероприятий по формированию здорового образа жизни у граждан, обратившихся в Центр </a:t>
            </a:r>
            <a:r>
              <a:rPr lang="ru-RU" b="1" dirty="0" smtClean="0">
                <a:solidFill>
                  <a:schemeClr val="tx1"/>
                </a:solidFill>
              </a:rPr>
              <a:t>Здоровья</a:t>
            </a:r>
            <a:r>
              <a:rPr lang="ru-RU" b="1" dirty="0">
                <a:solidFill>
                  <a:schemeClr val="tx1"/>
                </a:solidFill>
              </a:rPr>
              <a:t>, включая сокращение потребления алкоголя и </a:t>
            </a:r>
            <a:r>
              <a:rPr lang="ru-RU" b="1" dirty="0" smtClean="0">
                <a:solidFill>
                  <a:schemeClr val="tx1"/>
                </a:solidFill>
              </a:rPr>
              <a:t>табака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2643182"/>
            <a:ext cx="357190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2. Мотивирование граждан к личной ответственности  за свое здоровье и </a:t>
            </a:r>
            <a:r>
              <a:rPr lang="ru-RU" b="1" dirty="0" smtClean="0">
                <a:solidFill>
                  <a:schemeClr val="tx1"/>
                </a:solidFill>
              </a:rPr>
              <a:t>здоровье своих </a:t>
            </a:r>
            <a:r>
              <a:rPr lang="ru-RU" b="1" dirty="0">
                <a:solidFill>
                  <a:schemeClr val="tx1"/>
                </a:solidFill>
              </a:rPr>
              <a:t>близких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4000504"/>
            <a:ext cx="357190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3. Выявление факторов риска развития </a:t>
            </a:r>
            <a:r>
              <a:rPr lang="ru-RU" b="1" dirty="0" smtClean="0">
                <a:solidFill>
                  <a:schemeClr val="tx1"/>
                </a:solidFill>
              </a:rPr>
              <a:t>неинфекционных заболеваний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5286388"/>
            <a:ext cx="357190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4. </a:t>
            </a:r>
            <a:r>
              <a:rPr lang="ru-RU" b="1" dirty="0" smtClean="0">
                <a:solidFill>
                  <a:schemeClr val="tx1"/>
                </a:solidFill>
              </a:rPr>
              <a:t>Обучение граждан гигиеническим навыкам,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мотивирование к отказу от вредных привычек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224" name="Picture 8" descr="H:\презент\Новая папка\67454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5604500" cy="3856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1"/>
            <a:ext cx="1000131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1"/>
            <a:ext cx="1000131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Контингент пациентов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1"/>
            <a:ext cx="87154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cs typeface="Times New Roman" pitchFamily="18" charset="0"/>
              </a:rPr>
              <a:t>                Центр </a:t>
            </a:r>
            <a:r>
              <a:rPr lang="ru-RU" b="1" dirty="0" smtClean="0">
                <a:cs typeface="Times New Roman" pitchFamily="18" charset="0"/>
              </a:rPr>
              <a:t>Здоровья на базе ГБУЗ АО «СГБ № 1» открыт </a:t>
            </a:r>
            <a:r>
              <a:rPr lang="ru-RU" b="1" dirty="0" smtClean="0">
                <a:cs typeface="Times New Roman" pitchFamily="18" charset="0"/>
              </a:rPr>
              <a:t>15.02. 2010г</a:t>
            </a:r>
            <a:r>
              <a:rPr lang="ru-RU" b="1" dirty="0" smtClean="0">
                <a:cs typeface="Times New Roman" pitchFamily="18" charset="0"/>
              </a:rPr>
              <a:t>. </a:t>
            </a:r>
            <a:r>
              <a:rPr lang="ru-RU" b="1" dirty="0" smtClean="0"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cs typeface="Times New Roman" pitchFamily="18" charset="0"/>
              </a:rPr>
              <a:t>Штатная </a:t>
            </a:r>
            <a:r>
              <a:rPr lang="ru-RU" b="1" dirty="0" smtClean="0">
                <a:cs typeface="Times New Roman" pitchFamily="18" charset="0"/>
              </a:rPr>
              <a:t>численность – 10 человек, пропускная способность – </a:t>
            </a:r>
            <a:endParaRPr lang="ru-RU" b="1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cs typeface="Times New Roman" pitchFamily="18" charset="0"/>
              </a:rPr>
              <a:t>более </a:t>
            </a:r>
            <a:r>
              <a:rPr lang="ru-RU" b="1" dirty="0" smtClean="0">
                <a:cs typeface="Times New Roman" pitchFamily="18" charset="0"/>
              </a:rPr>
              <a:t>20 человек в день (работаем в 2 </a:t>
            </a:r>
            <a:r>
              <a:rPr lang="ru-RU" b="1" dirty="0" smtClean="0">
                <a:cs typeface="Times New Roman" pitchFamily="18" charset="0"/>
              </a:rPr>
              <a:t>смены).</a:t>
            </a:r>
            <a:endParaRPr lang="ru-RU" b="1" dirty="0" smtClean="0"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    </a:t>
            </a:r>
            <a:r>
              <a:rPr lang="ru-RU" b="1" dirty="0" smtClean="0">
                <a:cs typeface="Times New Roman" pitchFamily="18" charset="0"/>
              </a:rPr>
              <a:t>     </a:t>
            </a:r>
          </a:p>
          <a:p>
            <a:r>
              <a:rPr lang="ru-RU" sz="2000" b="1" dirty="0" smtClean="0">
                <a:cs typeface="Times New Roman" pitchFamily="18" charset="0"/>
              </a:rPr>
              <a:t>                ЦЗ </a:t>
            </a:r>
            <a:r>
              <a:rPr lang="ru-RU" sz="2000" b="1" dirty="0" smtClean="0">
                <a:cs typeface="Times New Roman" pitchFamily="18" charset="0"/>
              </a:rPr>
              <a:t>оказывает  услуги 1 раз в полгода </a:t>
            </a:r>
            <a:r>
              <a:rPr lang="ru-RU" sz="2000" b="1" dirty="0" smtClean="0">
                <a:cs typeface="Times New Roman" pitchFamily="18" charset="0"/>
              </a:rPr>
              <a:t>гражданам</a:t>
            </a:r>
            <a:r>
              <a:rPr lang="ru-RU" sz="2000" b="1" dirty="0" smtClean="0">
                <a:cs typeface="Times New Roman" pitchFamily="18" charset="0"/>
              </a:rPr>
              <a:t>:</a:t>
            </a:r>
          </a:p>
          <a:p>
            <a:endParaRPr lang="ru-RU" b="1" dirty="0" smtClean="0"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- впервые обратившимся для проведения комплексного обследования </a:t>
            </a:r>
          </a:p>
          <a:p>
            <a:r>
              <a:rPr lang="ru-RU" b="1" dirty="0" smtClean="0">
                <a:cs typeface="Times New Roman" pitchFamily="18" charset="0"/>
              </a:rPr>
              <a:t>по собственной инициативе,</a:t>
            </a:r>
          </a:p>
          <a:p>
            <a:endParaRPr lang="ru-RU" b="1" dirty="0" smtClean="0">
              <a:cs typeface="Times New Roman" pitchFamily="18" charset="0"/>
            </a:endParaRPr>
          </a:p>
          <a:p>
            <a:r>
              <a:rPr lang="ru-RU" b="1" dirty="0" smtClean="0">
                <a:cs typeface="Times New Roman" pitchFamily="18" charset="0"/>
              </a:rPr>
              <a:t>- пациентам, получившим </a:t>
            </a:r>
            <a:r>
              <a:rPr lang="ru-RU" b="1" dirty="0" smtClean="0">
                <a:cs typeface="Times New Roman" pitchFamily="18" charset="0"/>
              </a:rPr>
              <a:t>направление от врачей амбулаторно-поликлинического </a:t>
            </a:r>
            <a:r>
              <a:rPr lang="ru-RU" b="1" dirty="0" smtClean="0">
                <a:cs typeface="Times New Roman" pitchFamily="18" charset="0"/>
              </a:rPr>
              <a:t>учреждения,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6" name="Picture 4" descr="H:\презент\Новая папка\l65fa0c6fd9074c07b11356801c8ebd7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9" y="4286256"/>
            <a:ext cx="356018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4572008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лицам, направленным после прохождения диспансеризации, периодических и профилактических медицинских осмотров          (</a:t>
            </a:r>
            <a:r>
              <a:rPr lang="en-US" b="1" dirty="0" smtClean="0"/>
              <a:t>I </a:t>
            </a:r>
            <a:r>
              <a:rPr lang="ru-RU" b="1" dirty="0" smtClean="0"/>
              <a:t>и </a:t>
            </a:r>
            <a:r>
              <a:rPr lang="en-US" b="1" dirty="0" smtClean="0"/>
              <a:t>II</a:t>
            </a:r>
            <a:r>
              <a:rPr lang="ru-RU" b="1" dirty="0" smtClean="0"/>
              <a:t> группы здоровья),</a:t>
            </a:r>
          </a:p>
          <a:p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- пациентам, обратившимся для динамического наблюдения по рекомендации врача ЦЗ.</a:t>
            </a:r>
            <a:endParaRPr lang="ru-RU" b="1" dirty="0" smtClean="0">
              <a:latin typeface="+mn-lt"/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001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071802" y="1000108"/>
            <a:ext cx="6072198" cy="54292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Рост</a:t>
            </a:r>
            <a:r>
              <a:rPr lang="ru-RU" b="1" dirty="0" smtClean="0">
                <a:latin typeface="+mn-lt"/>
              </a:rPr>
              <a:t>, вес, </a:t>
            </a:r>
            <a:r>
              <a:rPr lang="ru-RU" b="1" dirty="0" smtClean="0">
                <a:latin typeface="+mn-lt"/>
              </a:rPr>
              <a:t>определение </a:t>
            </a:r>
            <a:r>
              <a:rPr lang="ru-RU" b="1" dirty="0" smtClean="0">
                <a:latin typeface="+mn-lt"/>
              </a:rPr>
              <a:t>ИМТ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Артериальное </a:t>
            </a:r>
            <a:r>
              <a:rPr lang="ru-RU" b="1" dirty="0" smtClean="0">
                <a:latin typeface="+mn-lt"/>
              </a:rPr>
              <a:t>давление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Уровень </a:t>
            </a:r>
            <a:r>
              <a:rPr lang="ru-RU" b="1" dirty="0" smtClean="0">
                <a:latin typeface="+mn-lt"/>
              </a:rPr>
              <a:t>глюкозы и холестерина в крови (экспресс-метод)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 </a:t>
            </a:r>
            <a:r>
              <a:rPr lang="ru-RU" b="1" dirty="0" smtClean="0">
                <a:latin typeface="+mn-lt"/>
              </a:rPr>
              <a:t>Концентрация </a:t>
            </a:r>
            <a:r>
              <a:rPr lang="ru-RU" b="1" dirty="0" err="1" smtClean="0">
                <a:latin typeface="+mn-lt"/>
              </a:rPr>
              <a:t>монооксида</a:t>
            </a:r>
            <a:r>
              <a:rPr lang="ru-RU" b="1" dirty="0" smtClean="0">
                <a:latin typeface="+mn-lt"/>
              </a:rPr>
              <a:t> углерода в  выдыхаемом воздухе (</a:t>
            </a:r>
            <a:r>
              <a:rPr lang="ru-RU" b="1" dirty="0" err="1" smtClean="0">
                <a:latin typeface="+mn-lt"/>
              </a:rPr>
              <a:t>смокелайзер</a:t>
            </a:r>
            <a:r>
              <a:rPr lang="ru-RU" b="1" dirty="0" smtClean="0">
                <a:latin typeface="+mn-lt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Показатели </a:t>
            </a:r>
            <a:r>
              <a:rPr lang="ru-RU" b="1" dirty="0" smtClean="0">
                <a:latin typeface="+mn-lt"/>
              </a:rPr>
              <a:t>дыхательной системы (спирометрия)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err="1" smtClean="0">
                <a:latin typeface="+mn-lt"/>
              </a:rPr>
              <a:t>Лодыжечно-плечевой</a:t>
            </a: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индекс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Состояние </a:t>
            </a:r>
            <a:r>
              <a:rPr lang="ru-RU" b="1" dirty="0" smtClean="0">
                <a:latin typeface="+mn-lt"/>
              </a:rPr>
              <a:t>сердца (экспресс-оценка по ЭКГ)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Внутриглазное </a:t>
            </a:r>
            <a:r>
              <a:rPr lang="ru-RU" b="1" dirty="0" smtClean="0">
                <a:latin typeface="+mn-lt"/>
              </a:rPr>
              <a:t>давление и острота зрения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 </a:t>
            </a:r>
            <a:r>
              <a:rPr lang="ru-RU" b="1" dirty="0" smtClean="0">
                <a:latin typeface="+mn-lt"/>
              </a:rPr>
              <a:t>Гигиена и болезни полости рта (гигиенист стоматологический)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 Соотношение </a:t>
            </a:r>
            <a:r>
              <a:rPr lang="ru-RU" b="1" dirty="0" smtClean="0">
                <a:latin typeface="+mn-lt"/>
              </a:rPr>
              <a:t>жировой, мышечной массы и воды в организме (</a:t>
            </a:r>
            <a:r>
              <a:rPr lang="ru-RU" b="1" dirty="0" err="1" smtClean="0">
                <a:latin typeface="+mn-lt"/>
              </a:rPr>
              <a:t>биоимпедансметрия</a:t>
            </a:r>
            <a:r>
              <a:rPr lang="ru-RU" b="1" dirty="0" smtClean="0">
                <a:latin typeface="+mn-lt"/>
              </a:rPr>
              <a:t>) </a:t>
            </a:r>
          </a:p>
          <a:p>
            <a:endParaRPr lang="ru-RU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C:\Documents and Settings\Каб-409-3\Рабочий стол\1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308610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Каб-409-3\Рабочий стол\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30718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Каб-409-3\Рабочий стол\15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72074"/>
            <a:ext cx="307180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1428728" y="214291"/>
            <a:ext cx="7000924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Комплексное обследование 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472518" cy="2573466"/>
          </a:xfrm>
        </p:spPr>
        <p:txBody>
          <a:bodyPr/>
          <a:lstStyle/>
          <a:p>
            <a:pPr lvl="1"/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Учетная форма № 025 — ЦЗ/у «Медицинская карта Центра здоровья» 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Учетная форма № 002 — ЦЗ/у «Карта здорового образа жизни»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Отчетная форма № 68 — «Сведения о деятельности Центра здоровья» </a:t>
            </a:r>
            <a:br>
              <a:rPr lang="ru-RU" sz="18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84048"/>
            <a:ext cx="7258072" cy="612648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     </a:t>
            </a:r>
            <a:r>
              <a:rPr lang="ru-RU" sz="4000" b="1" dirty="0" smtClean="0">
                <a:solidFill>
                  <a:schemeClr val="bg1"/>
                </a:solidFill>
              </a:rPr>
              <a:t>Учетно-отчетные формы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1"/>
            <a:ext cx="1000131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Каб-409-3\Рабочий стол\8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286124"/>
            <a:ext cx="280511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3714752"/>
            <a:ext cx="5357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ru-RU" sz="1400" i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357562"/>
            <a:ext cx="5929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200" b="1" i="1" dirty="0" smtClean="0">
                <a:latin typeface="+mn-lt"/>
                <a:cs typeface="Times New Roman" pitchFamily="18" charset="0"/>
              </a:rPr>
              <a:t>Программный комплекс «</a:t>
            </a:r>
            <a:r>
              <a:rPr lang="ru-RU" sz="2200" b="1" i="1" dirty="0" smtClean="0">
                <a:latin typeface="+mn-lt"/>
                <a:cs typeface="Times New Roman" pitchFamily="18" charset="0"/>
              </a:rPr>
              <a:t>ЭСКИЗ» </a:t>
            </a:r>
            <a:endParaRPr lang="ru-RU" sz="2200" b="1" i="1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+mn-lt"/>
                <a:cs typeface="Times New Roman" pitchFamily="18" charset="0"/>
              </a:rPr>
              <a:t>предназначен для  оценки риска возникновения опасных заболеваний и оценки образа жизни,  учета обратившихся в Центр Здоровья, ведения статистической отчетности. </a:t>
            </a:r>
            <a:endParaRPr lang="ru-RU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1285860"/>
            <a:ext cx="2071688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Пациенты ЦЗ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00364" y="1285860"/>
            <a:ext cx="2428875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Кабинет аппаратно-программного тестирования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00760" y="1285860"/>
            <a:ext cx="2928928" cy="1143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Кабинет инструментального и лабораторного обследования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2928926" y="2857496"/>
            <a:ext cx="2714644" cy="25003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u="sng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Врач ЦЗ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индивидуальная </a:t>
            </a:r>
            <a:r>
              <a:rPr lang="ru-RU" b="1" dirty="0" smtClean="0">
                <a:solidFill>
                  <a:schemeClr val="tx1"/>
                </a:solidFill>
              </a:rPr>
              <a:t>программа ЗОЖ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857496"/>
            <a:ext cx="2000264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Школы </a:t>
            </a:r>
            <a:r>
              <a:rPr lang="ru-RU" b="1" dirty="0">
                <a:solidFill>
                  <a:schemeClr val="tx1"/>
                </a:solidFill>
              </a:rPr>
              <a:t>здоровья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ШСД,  ШАГ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Кабинет отказа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от курения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5500702"/>
            <a:ext cx="3571900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Занятие в лечебно-физкультурных </a:t>
            </a:r>
            <a:r>
              <a:rPr lang="ru-RU" b="1" dirty="0" smtClean="0">
                <a:solidFill>
                  <a:schemeClr val="tx1"/>
                </a:solidFill>
              </a:rPr>
              <a:t>кабинетах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429264"/>
            <a:ext cx="328614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Наблюдение в </a:t>
            </a:r>
            <a:r>
              <a:rPr lang="ru-RU" b="1" dirty="0" smtClean="0">
                <a:solidFill>
                  <a:schemeClr val="tx1"/>
                </a:solidFill>
              </a:rPr>
              <a:t>отделении профилактики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928934"/>
            <a:ext cx="2428892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Дообследование,  определение </a:t>
            </a:r>
            <a:r>
              <a:rPr lang="ru-RU" b="1" dirty="0">
                <a:solidFill>
                  <a:schemeClr val="tx1"/>
                </a:solidFill>
              </a:rPr>
              <a:t>дальнейшей тактики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наблюдения и лечения</a:t>
            </a:r>
          </a:p>
        </p:txBody>
      </p:sp>
      <p:cxnSp>
        <p:nvCxnSpPr>
          <p:cNvPr id="11" name="Прямая со стрелкой 10"/>
          <p:cNvCxnSpPr>
            <a:stCxn id="2" idx="3"/>
            <a:endCxn id="3" idx="1"/>
          </p:cNvCxnSpPr>
          <p:nvPr/>
        </p:nvCxnSpPr>
        <p:spPr>
          <a:xfrm>
            <a:off x="2357408" y="1857364"/>
            <a:ext cx="64295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4" idx="1"/>
          </p:cNvCxnSpPr>
          <p:nvPr/>
        </p:nvCxnSpPr>
        <p:spPr>
          <a:xfrm>
            <a:off x="5429256" y="1857364"/>
            <a:ext cx="57150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107659" y="2678895"/>
            <a:ext cx="35717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00694" y="2643182"/>
            <a:ext cx="857256" cy="57150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 flipV="1">
            <a:off x="2214546" y="4000504"/>
            <a:ext cx="642940" cy="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285984" y="4857760"/>
            <a:ext cx="714380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15008" y="4000504"/>
            <a:ext cx="64294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1357290" y="214290"/>
            <a:ext cx="7500990" cy="7143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Маршрут  пациента  ЦЗ</a:t>
            </a:r>
            <a:endParaRPr lang="ru-RU" sz="4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5429256" y="4929198"/>
            <a:ext cx="642942" cy="428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Рисунок 8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0001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214414" y="142852"/>
            <a:ext cx="77153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w Cen MT" pitchFamily="34" charset="0"/>
              </a:rPr>
              <a:t>    Индивидуальная </a:t>
            </a:r>
            <a:r>
              <a:rPr lang="ru-RU" sz="3200" b="1" dirty="0">
                <a:solidFill>
                  <a:schemeClr val="bg1"/>
                </a:solidFill>
                <a:latin typeface="Tw Cen MT" pitchFamily="34" charset="0"/>
              </a:rPr>
              <a:t>программа </a:t>
            </a:r>
            <a:r>
              <a:rPr lang="ru-RU" sz="3200" b="1" dirty="0" smtClean="0">
                <a:solidFill>
                  <a:schemeClr val="bg1"/>
                </a:solidFill>
                <a:latin typeface="Tw Cen MT" pitchFamily="34" charset="0"/>
              </a:rPr>
              <a:t>ЗОЖ    </a:t>
            </a:r>
            <a:r>
              <a:rPr lang="ru-RU" sz="2400" b="1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ru-RU" b="1" dirty="0" smtClean="0">
                <a:latin typeface="Tw Cen MT" pitchFamily="34" charset="0"/>
              </a:rPr>
              <a:t>составляется по результатам обследования, с учетом обнаруженных факторов </a:t>
            </a:r>
            <a:r>
              <a:rPr lang="ru-RU" b="1" dirty="0">
                <a:latin typeface="Tw Cen MT" pitchFamily="34" charset="0"/>
              </a:rPr>
              <a:t>риска, </a:t>
            </a:r>
            <a:r>
              <a:rPr lang="ru-RU" b="1" dirty="0" smtClean="0">
                <a:latin typeface="Tw Cen MT" pitchFamily="34" charset="0"/>
              </a:rPr>
              <a:t>функциональных </a:t>
            </a:r>
            <a:r>
              <a:rPr lang="ru-RU" b="1" dirty="0">
                <a:latin typeface="Tw Cen MT" pitchFamily="34" charset="0"/>
              </a:rPr>
              <a:t>и </a:t>
            </a:r>
            <a:r>
              <a:rPr lang="ru-RU" b="1" dirty="0" smtClean="0">
                <a:latin typeface="Tw Cen MT" pitchFamily="34" charset="0"/>
              </a:rPr>
              <a:t>адаптивных резервов </a:t>
            </a:r>
            <a:r>
              <a:rPr lang="ru-RU" b="1" dirty="0">
                <a:latin typeface="Tw Cen MT" pitchFamily="34" charset="0"/>
              </a:rPr>
              <a:t>организма, </a:t>
            </a:r>
            <a:r>
              <a:rPr lang="ru-RU" b="1" dirty="0" smtClean="0">
                <a:latin typeface="Tw Cen MT" pitchFamily="34" charset="0"/>
              </a:rPr>
              <a:t>возрастных </a:t>
            </a:r>
            <a:r>
              <a:rPr lang="ru-RU" b="1" dirty="0">
                <a:latin typeface="Tw Cen MT" pitchFamily="34" charset="0"/>
              </a:rPr>
              <a:t>особенностей и схем рационального </a:t>
            </a:r>
            <a:r>
              <a:rPr lang="ru-RU" b="1" dirty="0" smtClean="0">
                <a:latin typeface="Tw Cen MT" pitchFamily="34" charset="0"/>
              </a:rPr>
              <a:t>питания.</a:t>
            </a:r>
            <a:endParaRPr lang="ru-RU" b="1" dirty="0">
              <a:latin typeface="Tw Cen MT" pitchFamily="34" charset="0"/>
            </a:endParaRPr>
          </a:p>
        </p:txBody>
      </p:sp>
      <p:pic>
        <p:nvPicPr>
          <p:cNvPr id="12292" name="Picture 4" descr="H:\презент\Новая папка\s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857363"/>
            <a:ext cx="5643602" cy="5000637"/>
          </a:xfrm>
          <a:prstGeom prst="rect">
            <a:avLst/>
          </a:prstGeo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142872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02" y="1785926"/>
            <a:ext cx="150019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00702"/>
            <a:ext cx="143069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02" y="5500702"/>
            <a:ext cx="150019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14290"/>
            <a:ext cx="1000132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000108"/>
            <a:ext cx="6858016" cy="2010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Кабинет ОТКАЗА ОТ КУРЕНИЯ 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(т. 8-8184-56-64-38) </a:t>
            </a:r>
          </a:p>
          <a:p>
            <a:r>
              <a:rPr lang="ru-RU" b="1" dirty="0" smtClean="0">
                <a:latin typeface="+mn-lt"/>
              </a:rPr>
              <a:t>Организован с 01.04.15г.  Штатная численность работников – 1,0 ставки инструктора кабинета .</a:t>
            </a:r>
          </a:p>
          <a:p>
            <a:r>
              <a:rPr lang="ru-RU" b="1" dirty="0" smtClean="0">
                <a:latin typeface="+mn-lt"/>
              </a:rPr>
              <a:t>За </a:t>
            </a:r>
            <a:r>
              <a:rPr lang="ru-RU" b="1" dirty="0" smtClean="0">
                <a:latin typeface="+mn-lt"/>
              </a:rPr>
              <a:t>год работы за помощью обратились 64 человека. Бросили курить - 16 человек (25%).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Каб-409-3\Рабочий стол\i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00013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21429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Школы здоровья</a:t>
            </a:r>
            <a:endParaRPr lang="ru-RU" sz="40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714620"/>
            <a:ext cx="885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n-lt"/>
              </a:rPr>
              <a:t>        </a:t>
            </a:r>
            <a:r>
              <a:rPr lang="ru-RU" b="1" dirty="0" smtClean="0">
                <a:latin typeface="+mn-lt"/>
              </a:rPr>
              <a:t>Курс обучения рассчитан на 3 занятия (1 раз в неделю).</a:t>
            </a:r>
          </a:p>
          <a:p>
            <a:r>
              <a:rPr lang="ru-RU" b="1" dirty="0" smtClean="0">
                <a:latin typeface="+mn-lt"/>
              </a:rPr>
              <a:t>1 занятие – сбор информации (3 теста) и диагностика (</a:t>
            </a:r>
            <a:r>
              <a:rPr lang="ru-RU" b="1" dirty="0" err="1" smtClean="0">
                <a:latin typeface="+mn-lt"/>
              </a:rPr>
              <a:t>смокелайзер</a:t>
            </a:r>
            <a:r>
              <a:rPr lang="ru-RU" b="1" dirty="0" smtClean="0">
                <a:latin typeface="+mn-lt"/>
              </a:rPr>
              <a:t>).</a:t>
            </a:r>
          </a:p>
          <a:p>
            <a:r>
              <a:rPr lang="ru-RU" b="1" dirty="0" smtClean="0">
                <a:latin typeface="+mn-lt"/>
              </a:rPr>
              <a:t>2 занятие – мотивирование к принятию решения отказаться от  курения.</a:t>
            </a:r>
          </a:p>
          <a:p>
            <a:r>
              <a:rPr lang="ru-RU" b="1" dirty="0" smtClean="0">
                <a:latin typeface="+mn-lt"/>
              </a:rPr>
              <a:t>3 занятие – направлено на профилактику рецидива.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857628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Школа «АРТЕРИАЛЬНОЙ ГИПЕРТОНИИ»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(т. 58-72-11)</a:t>
            </a:r>
          </a:p>
          <a:p>
            <a:r>
              <a:rPr lang="ru-RU" b="1" dirty="0" smtClean="0">
                <a:latin typeface="+mn-lt"/>
              </a:rPr>
              <a:t>Обучены 1316 человек, имеющих  факторы риска развития </a:t>
            </a:r>
            <a:r>
              <a:rPr lang="ru-RU" b="1" dirty="0" err="1" smtClean="0">
                <a:latin typeface="+mn-lt"/>
              </a:rPr>
              <a:t>сердечно-сосудистых</a:t>
            </a:r>
            <a:r>
              <a:rPr lang="ru-RU" b="1" dirty="0" smtClean="0">
                <a:latin typeface="+mn-lt"/>
              </a:rPr>
              <a:t> заболеваний.  </a:t>
            </a:r>
          </a:p>
          <a:p>
            <a:endParaRPr lang="ru-RU" dirty="0"/>
          </a:p>
        </p:txBody>
      </p:sp>
      <p:pic>
        <p:nvPicPr>
          <p:cNvPr id="15" name="Рисунок 14" descr="C:\Documents and Settings\Каб-409-3\Рабочий стол\3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786190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Каб-409-3\Рабочий стол\7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5214950"/>
            <a:ext cx="221457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43108" y="5072074"/>
            <a:ext cx="70008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Школа «САХАРНОГО ДИАБЕТА»    (т.58-72-11)</a:t>
            </a:r>
          </a:p>
          <a:p>
            <a:r>
              <a:rPr lang="ru-RU" b="1" dirty="0" smtClean="0">
                <a:latin typeface="+mn-lt"/>
              </a:rPr>
              <a:t>     По направлению ЦЗ  прошли обучение 1117 человек.</a:t>
            </a:r>
          </a:p>
          <a:p>
            <a:endParaRPr lang="ru-RU" b="1" dirty="0" smtClean="0">
              <a:latin typeface="+mn-lt"/>
            </a:endParaRPr>
          </a:p>
          <a:p>
            <a:r>
              <a:rPr lang="ru-RU" b="1" dirty="0" smtClean="0">
                <a:latin typeface="+mn-lt"/>
              </a:rPr>
              <a:t>     Всего в школах здоровья обучено 2497 пациентов ЦЗ.</a:t>
            </a:r>
          </a:p>
          <a:p>
            <a:r>
              <a:rPr lang="ru-RU" b="1" dirty="0" smtClean="0">
                <a:latin typeface="+mn-lt"/>
              </a:rPr>
              <a:t>     По результатам диспансеризации -1236   человек (УПК).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</a:p>
          <a:p>
            <a:r>
              <a:rPr lang="ru-RU" b="1" dirty="0" smtClean="0"/>
              <a:t> 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univers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</Template>
  <TotalTime>2584</TotalTime>
  <Words>827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univers</vt:lpstr>
      <vt:lpstr>Слайд 1</vt:lpstr>
      <vt:lpstr>Слайд 2</vt:lpstr>
      <vt:lpstr> Основные цели деятельности  </vt:lpstr>
      <vt:lpstr>Контингент пациентов</vt:lpstr>
      <vt:lpstr>Слайд 5</vt:lpstr>
      <vt:lpstr> Учетная форма № 025 — ЦЗ/у «Медицинская карта Центра здоровья»   Учетная форма № 002 — ЦЗ/у «Карта здорового образа жизни»  Отчетная форма № 68 — «Сведения о деятельности Центра здоровья»   </vt:lpstr>
      <vt:lpstr>Слайд 7</vt:lpstr>
      <vt:lpstr>Слайд 8</vt:lpstr>
      <vt:lpstr>Слайд 9</vt:lpstr>
      <vt:lpstr>Итоги работы ЦЗ за 2010-2015г.г. </vt:lpstr>
      <vt:lpstr>Половозрастная  структура обратившихся в ЦЗ за 2010-2015г.г.</vt:lpstr>
      <vt:lpstr>Распределение пациентов  по группам здоровья</vt:lpstr>
      <vt:lpstr>Структура выявленных заболеваний по итогам работы за 2010-2015гг.</vt:lpstr>
      <vt:lpstr>Анализ повторных обращений </vt:lpstr>
      <vt:lpstr>Слайд 15</vt:lpstr>
      <vt:lpstr>Мы ждём Вас по адресу: г.Северодвинск, ул. Ломоносова, д. 47 ГБУЗ АО «Северодвинская городская больница № 1»  Поликлиника №1, 4  этаж, кабинет 405, запись по тел. 58-36-94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 «Северодвинская городская больница №1»</dc:title>
  <dc:creator>Nastya</dc:creator>
  <cp:lastModifiedBy>1</cp:lastModifiedBy>
  <cp:revision>282</cp:revision>
  <dcterms:created xsi:type="dcterms:W3CDTF">2010-03-29T08:42:05Z</dcterms:created>
  <dcterms:modified xsi:type="dcterms:W3CDTF">2016-03-30T07:08:17Z</dcterms:modified>
</cp:coreProperties>
</file>