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822" r:id="rId2"/>
  </p:sldMasterIdLst>
  <p:notesMasterIdLst>
    <p:notesMasterId r:id="rId39"/>
  </p:notesMasterIdLst>
  <p:sldIdLst>
    <p:sldId id="273" r:id="rId3"/>
    <p:sldId id="314" r:id="rId4"/>
    <p:sldId id="313" r:id="rId5"/>
    <p:sldId id="319" r:id="rId6"/>
    <p:sldId id="323" r:id="rId7"/>
    <p:sldId id="299" r:id="rId8"/>
    <p:sldId id="294" r:id="rId9"/>
    <p:sldId id="257" r:id="rId10"/>
    <p:sldId id="300" r:id="rId11"/>
    <p:sldId id="301" r:id="rId12"/>
    <p:sldId id="316" r:id="rId13"/>
    <p:sldId id="315" r:id="rId14"/>
    <p:sldId id="296" r:id="rId15"/>
    <p:sldId id="295" r:id="rId16"/>
    <p:sldId id="302" r:id="rId17"/>
    <p:sldId id="322" r:id="rId18"/>
    <p:sldId id="303" r:id="rId19"/>
    <p:sldId id="326" r:id="rId20"/>
    <p:sldId id="304" r:id="rId21"/>
    <p:sldId id="327" r:id="rId22"/>
    <p:sldId id="261" r:id="rId23"/>
    <p:sldId id="298" r:id="rId24"/>
    <p:sldId id="286" r:id="rId25"/>
    <p:sldId id="293" r:id="rId26"/>
    <p:sldId id="287" r:id="rId27"/>
    <p:sldId id="305" r:id="rId28"/>
    <p:sldId id="325" r:id="rId29"/>
    <p:sldId id="324" r:id="rId30"/>
    <p:sldId id="297" r:id="rId31"/>
    <p:sldId id="281" r:id="rId32"/>
    <p:sldId id="289" r:id="rId33"/>
    <p:sldId id="290" r:id="rId34"/>
    <p:sldId id="269" r:id="rId35"/>
    <p:sldId id="310" r:id="rId36"/>
    <p:sldId id="311" r:id="rId37"/>
    <p:sldId id="317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42C5"/>
    <a:srgbClr val="C80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3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88CAE-18D7-41F5-AC66-35F08EF9D80A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B692D-24E9-4CC9-8F36-0686900B3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374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9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3868-B127-4F30-9DF7-530F6E4CBEB6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438C-7E31-4FA9-8195-EF90B3950D7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7" y="3132294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3868-B127-4F30-9DF7-530F6E4CBEB6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438C-7E31-4FA9-8195-EF90B3950D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9" y="731524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3868-B127-4F30-9DF7-530F6E4CBEB6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438C-7E31-4FA9-8195-EF90B3950D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3868-B127-4F30-9DF7-530F6E4CBEB6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438C-7E31-4FA9-8195-EF90B3950D7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3868-B127-4F30-9DF7-530F6E4CBEB6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438C-7E31-4FA9-8195-EF90B3950D7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3868-B127-4F30-9DF7-530F6E4CBEB6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438C-7E31-4FA9-8195-EF90B3950D7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3868-B127-4F30-9DF7-530F6E4CBEB6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438C-7E31-4FA9-8195-EF90B3950D7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3868-B127-4F30-9DF7-530F6E4CBEB6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438C-7E31-4FA9-8195-EF90B3950D7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3868-B127-4F30-9DF7-530F6E4CBEB6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438C-7E31-4FA9-8195-EF90B3950D7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3868-B127-4F30-9DF7-530F6E4CBEB6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438C-7E31-4FA9-8195-EF90B3950D7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3868-B127-4F30-9DF7-530F6E4CBEB6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438C-7E31-4FA9-8195-EF90B3950D7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3868-B127-4F30-9DF7-530F6E4CBEB6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438C-7E31-4FA9-8195-EF90B3950D7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3868-B127-4F30-9DF7-530F6E4CBEB6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438C-7E31-4FA9-8195-EF90B3950D7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3868-B127-4F30-9DF7-530F6E4CBEB6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438C-7E31-4FA9-8195-EF90B3950D7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3868-B127-4F30-9DF7-530F6E4CBEB6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438C-7E31-4FA9-8195-EF90B3950D7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C6315-F507-4755-BD29-A1CA0C10CA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314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9"/>
            <a:ext cx="5966666" cy="2423347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3868-B127-4F30-9DF7-530F6E4CBEB6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438C-7E31-4FA9-8195-EF90B3950D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3868-B127-4F30-9DF7-530F6E4CBEB6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438C-7E31-4FA9-8195-EF90B3950D7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1"/>
            <a:ext cx="3346704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1"/>
            <a:ext cx="3346704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3868-B127-4F30-9DF7-530F6E4CBEB6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438C-7E31-4FA9-8195-EF90B3950D7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3868-B127-4F30-9DF7-530F6E4CBEB6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438C-7E31-4FA9-8195-EF90B3950D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3868-B127-4F30-9DF7-530F6E4CBEB6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438C-7E31-4FA9-8195-EF90B3950D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101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21" y="731521"/>
            <a:ext cx="4017085" cy="4894731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5"/>
            <a:ext cx="3388660" cy="21395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3868-B127-4F30-9DF7-530F6E4CBEB6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438C-7E31-4FA9-8195-EF90B3950D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3"/>
            <a:ext cx="41148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7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3868-B127-4F30-9DF7-530F6E4CBEB6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438C-7E31-4FA9-8195-EF90B3950D7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5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BCC3868-B127-4F30-9DF7-530F6E4CBEB6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5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31438C-7E31-4FA9-8195-EF90B3950D7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BCC3868-B127-4F30-9DF7-530F6E4CBEB6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031438C-7E31-4FA9-8195-EF90B3950D7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jpeg"/><Relationship Id="rId4" Type="http://schemas.openxmlformats.org/officeDocument/2006/relationships/image" Target="../media/image2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9512" y="3140968"/>
            <a:ext cx="8856984" cy="29623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16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ctr"/>
            <a:endParaRPr lang="ru-RU" sz="16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ctr"/>
            <a:endParaRPr lang="ru-RU" sz="16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ctr"/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B42C5"/>
                </a:solidFill>
              </a:rPr>
              <a:t>Муниципальное общеобразовательное учреждение </a:t>
            </a:r>
          </a:p>
          <a:p>
            <a:pPr algn="ctr"/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B42C5"/>
                </a:solidFill>
              </a:rPr>
              <a:t>муниципального образования «Город Архангельск» </a:t>
            </a:r>
          </a:p>
          <a:p>
            <a:pPr algn="ctr"/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B42C5"/>
                </a:solidFill>
              </a:rPr>
              <a:t>«Средняя школа №10»</a:t>
            </a:r>
            <a:endParaRPr lang="ru-RU" sz="11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B42C5"/>
              </a:solidFill>
            </a:endParaRPr>
          </a:p>
          <a:p>
            <a:pPr algn="ctr"/>
            <a:endParaRPr lang="ru-RU" sz="10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Программа</a:t>
            </a:r>
          </a:p>
          <a:p>
            <a:pPr algn="ctr"/>
            <a:r>
              <a:rPr lang="ru-RU" sz="28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«Школа – территория здоровья»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lum bright="-3000" contrast="3000"/>
          </a:blip>
          <a:srcRect/>
          <a:stretch>
            <a:fillRect/>
          </a:stretch>
        </p:blipFill>
        <p:spPr bwMode="auto">
          <a:xfrm>
            <a:off x="323528" y="0"/>
            <a:ext cx="8496944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45160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74345"/>
            <a:ext cx="85689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u="sng" dirty="0" smtClean="0"/>
              <a:t>МОДУЛЬ 2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r>
              <a:rPr lang="ru-RU" dirty="0"/>
              <a:t>К</a:t>
            </a:r>
            <a:r>
              <a:rPr lang="ru-RU" dirty="0" smtClean="0"/>
              <a:t>омплекс </a:t>
            </a:r>
            <a:r>
              <a:rPr lang="ru-RU" dirty="0"/>
              <a:t>мероприятий, позволяющих сформировать у учащихся: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 smtClean="0"/>
              <a:t>представление </a:t>
            </a:r>
            <a:r>
              <a:rPr lang="ru-RU" dirty="0"/>
              <a:t>о необходимой и достаточной двигательной активности, элементах и правилах закаливания, выбор соответствующих возрасту физических нагрузок и их видов;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 smtClean="0"/>
              <a:t>представление </a:t>
            </a:r>
            <a:r>
              <a:rPr lang="ru-RU" dirty="0"/>
              <a:t>о рисках для здоровья неадекватных нагрузок и использования биостимуляторов;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 smtClean="0"/>
              <a:t>потребность </a:t>
            </a:r>
            <a:r>
              <a:rPr lang="ru-RU" dirty="0"/>
              <a:t>в двигательной активности и ежедневных занятиях физической культурой;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 smtClean="0"/>
              <a:t>умение </a:t>
            </a:r>
            <a:r>
              <a:rPr lang="ru-RU" dirty="0"/>
              <a:t>осознанно выбирать индивидуальные программы двигательной активности, включающие малые виды физкультуры (зарядка) и регулярные занятия спортом.</a:t>
            </a:r>
          </a:p>
          <a:p>
            <a:pPr algn="just"/>
            <a:endParaRPr lang="ru-RU" dirty="0" smtClean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6632"/>
            <a:ext cx="2400267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120618"/>
            <a:ext cx="246697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Рисунок 4" descr="C:\Documents and Settings\Ученик\Local Settings\Temporary Internet Files\Content.IE5\853O1Y0I\MCj0318730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229200"/>
            <a:ext cx="1728192" cy="156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Barabutina\Desktop\для оформления\fdd799f1414b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5515"/>
            <a:ext cx="1865784" cy="104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841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757863" cy="1143000"/>
          </a:xfrm>
        </p:spPr>
        <p:txBody>
          <a:bodyPr/>
          <a:lstStyle/>
          <a:p>
            <a:pPr algn="ctr" eaLnBrk="1" hangingPunct="1"/>
            <a:r>
              <a:rPr lang="ru-RU" altLang="ru-RU" sz="2800" b="1" dirty="0" smtClean="0">
                <a:solidFill>
                  <a:srgbClr val="CC3300"/>
                </a:solidFill>
              </a:rPr>
              <a:t>Реализация ценности </a:t>
            </a:r>
            <a:br>
              <a:rPr lang="ru-RU" altLang="ru-RU" sz="2800" b="1" dirty="0" smtClean="0">
                <a:solidFill>
                  <a:srgbClr val="CC3300"/>
                </a:solidFill>
              </a:rPr>
            </a:br>
            <a:r>
              <a:rPr lang="ru-RU" altLang="ru-RU" sz="2800" b="1" dirty="0" smtClean="0">
                <a:solidFill>
                  <a:srgbClr val="CC3300"/>
                </a:solidFill>
              </a:rPr>
              <a:t>«ЗДОРОВЬЕ» </a:t>
            </a:r>
            <a:r>
              <a:rPr lang="ru-RU" altLang="ru-RU" sz="3200" dirty="0" smtClean="0"/>
              <a:t/>
            </a:r>
            <a:br>
              <a:rPr lang="ru-RU" altLang="ru-RU" sz="3200" dirty="0" smtClean="0"/>
            </a:br>
            <a:endParaRPr lang="ru-RU" altLang="ru-RU" sz="3200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2420938"/>
            <a:ext cx="8496300" cy="3705225"/>
          </a:xfrm>
        </p:spPr>
        <p:txBody>
          <a:bodyPr/>
          <a:lstStyle/>
          <a:p>
            <a:pPr eaLnBrk="1" hangingPunct="1"/>
            <a:endParaRPr lang="ru-RU" altLang="ru-RU" sz="3600" b="1" dirty="0" smtClean="0">
              <a:solidFill>
                <a:srgbClr val="CC3300"/>
              </a:solidFill>
            </a:endParaRPr>
          </a:p>
        </p:txBody>
      </p:sp>
      <p:pic>
        <p:nvPicPr>
          <p:cNvPr id="8196" name="Picture 5" descr="P101003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2188" y="0"/>
            <a:ext cx="3071812" cy="2305050"/>
          </a:xfrm>
        </p:spPr>
      </p:pic>
      <p:pic>
        <p:nvPicPr>
          <p:cNvPr id="8197" name="Picture 2" descr="C:\Documents and Settings\loginova.SCHOOL10\Мои документы\PRESENT\КОНКУРСЫ\Гошев а.в\IMG_035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3571875"/>
            <a:ext cx="4343400" cy="2989263"/>
          </a:xfrm>
        </p:spPr>
      </p:pic>
      <p:pic>
        <p:nvPicPr>
          <p:cNvPr id="8198" name="Picture 2" descr="C:\Documents and Settings\loginova.SCHOOL10\Мои документы\PRESENT\УЧАСТИЕ В ПРОЕКТЕ пав\Участие в проекте по профилактике ПАВ. Театр теней ЖИЗНЬ. С колледжем культуры\PB0300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3" y="3143250"/>
            <a:ext cx="43815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Documents and Settings\Вожатые\Рабочий стол\Девочкам\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9" y="1357298"/>
            <a:ext cx="328799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8200" name="Содержимое 4"/>
          <p:cNvPicPr>
            <a:picLocks noGrp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7625" y="1285875"/>
            <a:ext cx="1855788" cy="1685925"/>
          </a:xfrm>
        </p:spPr>
      </p:pic>
      <p:pic>
        <p:nvPicPr>
          <p:cNvPr id="8201" name="Содержимое 3"/>
          <p:cNvPicPr>
            <a:picLocks noGrp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214313"/>
            <a:ext cx="714375" cy="1000125"/>
          </a:xfrm>
        </p:spPr>
      </p:pic>
    </p:spTree>
    <p:extLst>
      <p:ext uri="{BB962C8B-B14F-4D97-AF65-F5344CB8AC3E}">
        <p14:creationId xmlns:p14="http://schemas.microsoft.com/office/powerpoint/2010/main" val="2868175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9219" name="Содержимое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15188" y="5214938"/>
            <a:ext cx="1517650" cy="1185862"/>
          </a:xfrm>
        </p:spPr>
      </p:pic>
      <p:pic>
        <p:nvPicPr>
          <p:cNvPr id="9220" name="Picture 2" descr="C:\Documents and Settings\loginova.SCHOOL10\Мои документы\PRESENT\КОНКУРСЫ\Гошев а.в\IMG_01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143250"/>
            <a:ext cx="447675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 descr="C:\Documents and Settings\loginova.SCHOOL10\Мои документы\PRESENT\КОНКУРСЫ\Гошев а.в\IMG_11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214313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Содержимое 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15716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2" descr="C:\Documents and Settings\loginova.SCHOOL10\Мои документы\PRESENT\КОНКУРСЫ\Гошев а.в\Лыжная эстафет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85750"/>
            <a:ext cx="33337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2857500"/>
            <a:ext cx="3414712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Содержимое 3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5357813"/>
            <a:ext cx="164306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680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72" y="0"/>
            <a:ext cx="9252672" cy="6858000"/>
          </a:xfrm>
        </p:spPr>
      </p:pic>
      <p:sp>
        <p:nvSpPr>
          <p:cNvPr id="2" name="TextBox 1"/>
          <p:cNvSpPr txBox="1"/>
          <p:nvPr/>
        </p:nvSpPr>
        <p:spPr>
          <a:xfrm>
            <a:off x="294754" y="370251"/>
            <a:ext cx="6624736" cy="5847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ru-RU" sz="3600" b="1" dirty="0" smtClean="0">
                <a:solidFill>
                  <a:srgbClr val="CAF278">
                    <a:lumMod val="75000"/>
                  </a:srgbClr>
                </a:solidFill>
              </a:rPr>
              <a:t>ДНИ ЗДОРОВЬЯ</a:t>
            </a:r>
            <a:endParaRPr lang="ru-RU" sz="3600" b="1" dirty="0">
              <a:solidFill>
                <a:srgbClr val="CAF278">
                  <a:lumMod val="75000"/>
                </a:srgbClr>
              </a:solidFill>
            </a:endParaRPr>
          </a:p>
        </p:txBody>
      </p:sp>
      <p:pic>
        <p:nvPicPr>
          <p:cNvPr id="3074" name="Picture 2" descr="C:\Users\Admin\Desktop\белая флешка\фото\20160916_1022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" t="18588" r="30801" b="4094"/>
          <a:stretch/>
        </p:blipFill>
        <p:spPr bwMode="auto">
          <a:xfrm rot="20907942">
            <a:off x="391116" y="713316"/>
            <a:ext cx="2931885" cy="1988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белая флешка\фото\20160916_1037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" t="11224" r="7265"/>
          <a:stretch/>
        </p:blipFill>
        <p:spPr bwMode="auto">
          <a:xfrm>
            <a:off x="5750465" y="260648"/>
            <a:ext cx="3367314" cy="1899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белая флешка\фото\20160916_13412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2"/>
          <a:stretch/>
        </p:blipFill>
        <p:spPr bwMode="auto">
          <a:xfrm>
            <a:off x="3339356" y="2114917"/>
            <a:ext cx="3498654" cy="171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6813" y="5141520"/>
            <a:ext cx="2113106" cy="1584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01531" y="3969471"/>
            <a:ext cx="2925153" cy="21929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Shape 9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8">
            <a:off x="287924" y="2978940"/>
            <a:ext cx="2384562" cy="1779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Shape 108"/>
          <p:cNvPicPr preferRelativeResize="0"/>
          <p:nvPr/>
        </p:nvPicPr>
        <p:blipFill rotWithShape="1">
          <a:blip r:embed="rId9">
            <a:alphaModFix/>
          </a:blip>
          <a:srcRect l="17053" t="21562"/>
          <a:stretch/>
        </p:blipFill>
        <p:spPr>
          <a:xfrm>
            <a:off x="3006246" y="3946310"/>
            <a:ext cx="2744219" cy="24043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930301" y="1840909"/>
            <a:ext cx="2927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УЧИМСЯ СТАВИТЬ ПАЛАТКУ…</a:t>
            </a:r>
            <a:endParaRPr lang="ru-RU" sz="1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8345" y="6417919"/>
            <a:ext cx="2662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КАКОЙ ПОХОД БЕЗ КОСТРА?</a:t>
            </a:r>
            <a:endParaRPr lang="ru-RU" sz="1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5006" y="4497091"/>
            <a:ext cx="20249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СИЛЬНЫЕ,СМЕЛЫЕ,</a:t>
            </a:r>
          </a:p>
          <a:p>
            <a:endParaRPr lang="ru-RU" sz="14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ЛОВКИЕ , УМЕЛЫЕ</a:t>
            </a:r>
            <a:endParaRPr lang="ru-RU" sz="1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39142" y="6202476"/>
            <a:ext cx="1849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ПРЕОДОЛЕВАТЬ </a:t>
            </a:r>
          </a:p>
          <a:p>
            <a:r>
              <a:rPr lang="ru-RU" sz="1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ПРЕПЯТСТВИЯ</a:t>
            </a:r>
            <a:endParaRPr lang="ru-RU" sz="1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19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672" cy="6858000"/>
          </a:xfrm>
        </p:spPr>
      </p:pic>
      <p:sp>
        <p:nvSpPr>
          <p:cNvPr id="2" name="TextBox 1"/>
          <p:cNvSpPr txBox="1"/>
          <p:nvPr/>
        </p:nvSpPr>
        <p:spPr>
          <a:xfrm>
            <a:off x="294754" y="370251"/>
            <a:ext cx="6624736" cy="5847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ru-RU" sz="3600" b="1" dirty="0" smtClean="0">
                <a:solidFill>
                  <a:srgbClr val="CAF278">
                    <a:lumMod val="75000"/>
                  </a:srgbClr>
                </a:solidFill>
              </a:rPr>
              <a:t>Спорт - это мы!</a:t>
            </a:r>
            <a:endParaRPr lang="ru-RU" sz="3600" b="1" dirty="0">
              <a:solidFill>
                <a:srgbClr val="CAF278">
                  <a:lumMod val="75000"/>
                </a:srgbClr>
              </a:solidFill>
            </a:endParaRPr>
          </a:p>
        </p:txBody>
      </p:sp>
      <p:pic>
        <p:nvPicPr>
          <p:cNvPr id="5122" name="Picture 2" descr="F:\зож 2015\антинаркоэстафета Мы Победители\20150227_1520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6" t="16630" r="20624" b="5854"/>
          <a:stretch/>
        </p:blipFill>
        <p:spPr bwMode="auto">
          <a:xfrm rot="21146672">
            <a:off x="435571" y="776405"/>
            <a:ext cx="2491506" cy="2306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F:\зож 2015\И в спорте мы впереди!\DSC083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8" r="8151"/>
          <a:stretch/>
        </p:blipFill>
        <p:spPr bwMode="auto">
          <a:xfrm>
            <a:off x="3831950" y="577942"/>
            <a:ext cx="2541846" cy="1782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Рисунок 9" descr="стоят в воде здоровый образ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9512" y="3044465"/>
            <a:ext cx="2174700" cy="1328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хоккеист_cr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17410" y="4615257"/>
            <a:ext cx="1646457" cy="1764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F:\зож 2015\И в спорте мы впереди!\DSC0867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4" r="20752" b="20144"/>
          <a:stretch/>
        </p:blipFill>
        <p:spPr bwMode="auto">
          <a:xfrm>
            <a:off x="3300496" y="2564904"/>
            <a:ext cx="2569810" cy="1540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Рисунок 12" descr="P3JeoofLHhE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251" y="4941168"/>
            <a:ext cx="2175299" cy="1631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1323410702_131698411892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9490" y="228551"/>
            <a:ext cx="2013949" cy="1452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Shape 107"/>
          <p:cNvPicPr preferRelativeResize="0"/>
          <p:nvPr/>
        </p:nvPicPr>
        <p:blipFill rotWithShape="1">
          <a:blip r:embed="rId10">
            <a:alphaModFix/>
          </a:blip>
          <a:srcRect t="4886" b="8105"/>
          <a:stretch/>
        </p:blipFill>
        <p:spPr>
          <a:xfrm>
            <a:off x="6919490" y="2147348"/>
            <a:ext cx="1944216" cy="3483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Shape 86"/>
          <p:cNvPicPr preferRelativeResize="0"/>
          <p:nvPr/>
        </p:nvPicPr>
        <p:blipFill rotWithShape="1">
          <a:blip r:embed="rId11">
            <a:alphaModFix/>
          </a:blip>
          <a:srcRect t="9452"/>
          <a:stretch/>
        </p:blipFill>
        <p:spPr>
          <a:xfrm>
            <a:off x="2784136" y="4604235"/>
            <a:ext cx="1812208" cy="1687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373796" y="1747238"/>
            <a:ext cx="2770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ТРАДИЦИОННАЯ ЛЕГКОАТЛЕТИЧЕСКАЯ ЭСТАФЕТА</a:t>
            </a:r>
            <a:endParaRPr lang="ru-RU" sz="1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7894" y="4155972"/>
            <a:ext cx="3013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ЕЖЕГОДНЫЕ ШКОЛЬНЫЕ СОРЕВНОВАНИЯ </a:t>
            </a:r>
          </a:p>
          <a:p>
            <a:pPr algn="ctr"/>
            <a:r>
              <a:rPr lang="ru-RU" sz="1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ПРЫЖКАМ НА СКАКАЛКЕ</a:t>
            </a:r>
            <a:endParaRPr lang="ru-RU" sz="1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910" y="4492146"/>
            <a:ext cx="25939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УРОКИ ФИЗКУЛЬТУРЫ В БАССЕЙНЕ</a:t>
            </a:r>
            <a:endParaRPr lang="ru-RU" sz="1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103855">
            <a:off x="256190" y="760432"/>
            <a:ext cx="25555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МАМА.ПАПА, Я-СПОРТИВНАЯ СЕМЬЯ</a:t>
            </a:r>
            <a:endParaRPr lang="ru-RU" sz="1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2873" y="6457890"/>
            <a:ext cx="1649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НАШИ ХОККЕИСТЫ-</a:t>
            </a:r>
          </a:p>
          <a:p>
            <a:pPr algn="ctr"/>
            <a:r>
              <a:rPr lang="ru-RU" sz="1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СПОРТИВНЫЙ КЛАСС</a:t>
            </a:r>
            <a:endParaRPr lang="ru-RU" sz="10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29642" y="6403669"/>
            <a:ext cx="1321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ЛЫЖНЯ РОССИИ</a:t>
            </a:r>
            <a:endParaRPr lang="ru-RU" sz="10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4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424936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u="sng" dirty="0"/>
              <a:t>МОДУЛЬ </a:t>
            </a:r>
            <a:r>
              <a:rPr lang="ru-RU" sz="3200" b="1" i="1" u="sng" dirty="0" smtClean="0"/>
              <a:t>3</a:t>
            </a:r>
          </a:p>
          <a:p>
            <a:endParaRPr lang="ru-RU" sz="2800" dirty="0"/>
          </a:p>
          <a:p>
            <a:endParaRPr lang="ru-RU" dirty="0" smtClean="0"/>
          </a:p>
          <a:p>
            <a:pPr algn="just"/>
            <a:r>
              <a:rPr lang="ru-RU" sz="2000" dirty="0"/>
              <a:t>К</a:t>
            </a:r>
            <a:r>
              <a:rPr lang="ru-RU" sz="2000" dirty="0" smtClean="0"/>
              <a:t>омплекс </a:t>
            </a:r>
            <a:r>
              <a:rPr lang="ru-RU" sz="2000" dirty="0"/>
              <a:t>мероприятий, позволяющих сформировать у учащихся: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/>
              <a:t>навыки </a:t>
            </a:r>
            <a:r>
              <a:rPr lang="ru-RU" sz="2000" dirty="0"/>
              <a:t>оценки собственного функционального состояния (напряжения, утомления, переутомления) по субъективным показателям (пульс, дыхание, состояние кожных покровов) с учётом собственных индивидуальных особенностей;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/>
              <a:t>навыки </a:t>
            </a:r>
            <a:r>
              <a:rPr lang="ru-RU" sz="2000" dirty="0"/>
              <a:t>работы в условиях стрессовых ситуаций;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/>
              <a:t>навыки саморегуляции </a:t>
            </a:r>
            <a:r>
              <a:rPr lang="ru-RU" sz="2000" dirty="0"/>
              <a:t>для снятия эмоционального и физического напряжения;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/>
              <a:t>навыки </a:t>
            </a:r>
            <a:r>
              <a:rPr lang="ru-RU" sz="2000" dirty="0"/>
              <a:t>самоконтроля за собственным состоянием, чувствами </a:t>
            </a:r>
            <a:r>
              <a:rPr lang="ru-RU" sz="2000" dirty="0" smtClean="0"/>
              <a:t>и поведением в </a:t>
            </a:r>
            <a:r>
              <a:rPr lang="ru-RU" sz="2000" dirty="0"/>
              <a:t>стрессовых ситуациях;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/>
              <a:t>представления </a:t>
            </a:r>
            <a:r>
              <a:rPr lang="ru-RU" sz="2000" dirty="0"/>
              <a:t>о влиянии позитивных и негативных эмоций на здоровье, факторах, их вызывающих, и условиях снижения риска негативных влияний;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/>
              <a:t>навыки </a:t>
            </a:r>
            <a:r>
              <a:rPr lang="ru-RU" sz="2000" dirty="0"/>
              <a:t>эмоциональной разгрузки и их использование в повседневной </a:t>
            </a:r>
            <a:r>
              <a:rPr lang="ru-RU" sz="2000" dirty="0" smtClean="0"/>
              <a:t>жизни.</a:t>
            </a:r>
            <a:endParaRPr lang="ru-RU" sz="2000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3" name="Picture 2" descr="C:\Users\Barabutina\Desktop\для оформления\fdd799f1414b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5515"/>
            <a:ext cx="1865784" cy="104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327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429684" cy="1143000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cap="none" dirty="0" err="1" smtClean="0">
                <a:ln/>
                <a:solidFill>
                  <a:srgbClr val="FF0000"/>
                </a:solidFill>
              </a:rPr>
              <a:t>Брейн-ринг</a:t>
            </a:r>
            <a:r>
              <a:rPr lang="ru-RU" sz="2800" b="1" cap="none" dirty="0" smtClean="0">
                <a:ln/>
                <a:solidFill>
                  <a:srgbClr val="FF0000"/>
                </a:solidFill>
              </a:rPr>
              <a:t> 5 апреля 2011 года</a:t>
            </a:r>
            <a:br>
              <a:rPr lang="ru-RU" sz="2800" b="1" cap="none" dirty="0" smtClean="0">
                <a:ln/>
                <a:solidFill>
                  <a:srgbClr val="FF0000"/>
                </a:solidFill>
              </a:rPr>
            </a:br>
            <a:r>
              <a:rPr lang="ru-RU" sz="2800" b="1" cap="none" dirty="0" smtClean="0">
                <a:ln/>
                <a:solidFill>
                  <a:srgbClr val="FF0000"/>
                </a:solidFill>
              </a:rPr>
              <a:t>МОУ СОШ №10 и МОУ СОШ № 27 </a:t>
            </a:r>
            <a:endParaRPr lang="ru-RU" sz="2800" b="1" cap="none" dirty="0">
              <a:ln/>
              <a:solidFill>
                <a:srgbClr val="FF0000"/>
              </a:solidFill>
            </a:endParaRPr>
          </a:p>
        </p:txBody>
      </p:sp>
      <p:pic>
        <p:nvPicPr>
          <p:cNvPr id="1026" name="Picture 2" descr="C:\Documents and Settings\barabutina.SCHOOL10\Рабочий стол\Здоровый стиль\Фото брейн-ринг шк. 10 и 27 05.04.2011\DSC0633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4143380"/>
            <a:ext cx="3429024" cy="2571768"/>
          </a:xfrm>
          <a:prstGeom prst="rect">
            <a:avLst/>
          </a:prstGeom>
          <a:noFill/>
        </p:spPr>
      </p:pic>
      <p:pic>
        <p:nvPicPr>
          <p:cNvPr id="6" name="Рисунок 5" descr="C:\Documents and Settings\barabutina.SCHOOL10\Рабочий стол\Здоровый стиль\Фото брейн-ринг шк. 10 и 27 05.04.2011\DSC063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84784"/>
            <a:ext cx="338437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barabutina.SCHOOL10\Рабочий стол\Здоровый стиль\Фото брейн-ринг шк. 10 и 27 05.04.2011\DSC0636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4286256"/>
            <a:ext cx="321471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barabutina.SCHOOL10\Рабочий стол\Здоровый стиль\Фото брейн-ринг шк. 10 и 27 05.04.2011\DSC0636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357298"/>
            <a:ext cx="3643338" cy="285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6772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97346"/>
            <a:ext cx="878497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u="sng" dirty="0"/>
              <a:t>МОДУЛЬ </a:t>
            </a:r>
            <a:r>
              <a:rPr lang="ru-RU" sz="3200" b="1" i="1" u="sng" dirty="0" smtClean="0"/>
              <a:t>4</a:t>
            </a:r>
            <a:endParaRPr lang="ru-RU" sz="3200" dirty="0" smtClean="0"/>
          </a:p>
          <a:p>
            <a:endParaRPr lang="ru-RU" dirty="0" smtClean="0"/>
          </a:p>
          <a:p>
            <a:endParaRPr lang="ru-RU" dirty="0" smtClean="0"/>
          </a:p>
          <a:p>
            <a:pPr algn="just"/>
            <a:r>
              <a:rPr lang="ru-RU" sz="2000" dirty="0"/>
              <a:t>К</a:t>
            </a:r>
            <a:r>
              <a:rPr lang="ru-RU" sz="2000" dirty="0" smtClean="0"/>
              <a:t>омплекс </a:t>
            </a:r>
            <a:r>
              <a:rPr lang="ru-RU" sz="2000" dirty="0"/>
              <a:t>мероприятий, позволяющих сформировать у учащихся: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/>
              <a:t>представление </a:t>
            </a:r>
            <a:r>
              <a:rPr lang="ru-RU" sz="2000" dirty="0"/>
              <a:t>о рациональном питании как важной составляющей части здорового образа жизни; знания о правилах питания, направленных на сохранение и укрепление здоровья; готовность соблюдать правила рационального питания;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/>
              <a:t>знание </a:t>
            </a:r>
            <a:r>
              <a:rPr lang="ru-RU" sz="2000" dirty="0"/>
              <a:t>правил этикета, </a:t>
            </a:r>
            <a:r>
              <a:rPr lang="ru-RU" sz="2000" dirty="0" smtClean="0"/>
              <a:t> как </a:t>
            </a:r>
            <a:r>
              <a:rPr lang="ru-RU" sz="2000" dirty="0"/>
              <a:t>неотъемлемой </a:t>
            </a:r>
            <a:r>
              <a:rPr lang="ru-RU" sz="2000" dirty="0" smtClean="0"/>
              <a:t>части </a:t>
            </a:r>
            <a:r>
              <a:rPr lang="ru-RU" sz="2000" dirty="0"/>
              <a:t>общей культуры личности;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/>
              <a:t>представление о социокультурных аспектах питания, его связи с культурой и историей народа;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/>
              <a:t>интерес </a:t>
            </a:r>
            <a:r>
              <a:rPr lang="ru-RU" sz="2000" dirty="0"/>
              <a:t>к народным традициям, связанным с питанием и </a:t>
            </a:r>
            <a:r>
              <a:rPr lang="ru-RU" sz="2000" dirty="0" smtClean="0"/>
              <a:t>здоровьем;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/>
              <a:t>чувство </a:t>
            </a:r>
            <a:r>
              <a:rPr lang="ru-RU" sz="2000" dirty="0"/>
              <a:t>уважения к культуре своего народа, культуре и традициям других народов.</a:t>
            </a:r>
          </a:p>
        </p:txBody>
      </p:sp>
      <p:pic>
        <p:nvPicPr>
          <p:cNvPr id="3" name="Picture 2" descr="C:\Users\Barabutina\Desktop\для оформления\fdd799f1414b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865784" cy="104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26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4" descr="C:\Documents and Settings\barabutina.SCHOOL10\Рабочий стол\Педсовет\гв для педсовета\IMG_39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28625"/>
            <a:ext cx="3857625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Рисунок 5" descr="C:\Documents and Settings\barabutina.SCHOOL10\Рабочий стол\Педсовет\гв для педсовета\IMG_39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428625"/>
            <a:ext cx="37147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Рисунок 6" descr="C:\Documents and Settings\barabutina.SCHOOL10\Рабочий стол\Педсовет\гв для педсовета\IMG_39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643313"/>
            <a:ext cx="4071938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Рисунок 7" descr="C:\Documents and Settings\barabutina.SCHOOL10\Рабочий стол\Педсовет\гв для педсовета\IMG_396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714750"/>
            <a:ext cx="3571875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5200" y="2726036"/>
            <a:ext cx="8612996" cy="1143000"/>
          </a:xfrm>
        </p:spPr>
        <p:txBody>
          <a:bodyPr rtlCol="0">
            <a:normAutofit/>
            <a:scene3d>
              <a:camera prst="isometricOffAxis1Right"/>
              <a:lightRig rig="threePt" dir="t"/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FF00"/>
                </a:solidFill>
                <a:latin typeface="Arial Black" pitchFamily="34" charset="0"/>
              </a:rPr>
              <a:t>КЛАСС «ЗДОРОВЫЙ СТИЛЬ»</a:t>
            </a:r>
            <a:endParaRPr lang="ru-RU" b="1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142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12968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u="sng" dirty="0"/>
              <a:t>МОДУЛЬ 5</a:t>
            </a:r>
            <a:r>
              <a:rPr lang="ru-RU" sz="3200" b="1" dirty="0"/>
              <a:t> </a:t>
            </a:r>
            <a:endParaRPr lang="ru-RU" sz="3200" b="1" dirty="0" smtClean="0"/>
          </a:p>
          <a:p>
            <a:r>
              <a:rPr lang="ru-RU" dirty="0" smtClean="0"/>
              <a:t>Комплекс </a:t>
            </a:r>
            <a:r>
              <a:rPr lang="ru-RU" dirty="0"/>
              <a:t>мероприятий, позволяющих провести профилактику разного рода зависимостей: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/>
              <a:t>развитие </a:t>
            </a:r>
            <a:r>
              <a:rPr lang="ru-RU" dirty="0"/>
              <a:t>представлений подростков о ценности здоровья, важности и необходимости бережного отношения к нему; расширение знаний учащихся о правилах здорового образа жизни, воспитание готовности соблюдать эти правила;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/>
              <a:t>формирование </a:t>
            </a:r>
            <a:r>
              <a:rPr lang="ru-RU" dirty="0"/>
              <a:t>адекватной самооценки, развитие навыков регуляции своего поведения, эмоционального состояния; формирование умений оценивать ситуацию и противостоять негативному давлению со стороны окружающих;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/>
              <a:t>формирование </a:t>
            </a:r>
            <a:r>
              <a:rPr lang="ru-RU" dirty="0"/>
              <a:t>представлений о наркотизации как поведении, опасном для здоровья, о неизбежных негативных последствиях наркотизации для творческих, интеллектуальных способностей человека, возможности самореализации, достижения социального успеха;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/>
              <a:t>включение </a:t>
            </a:r>
            <a:r>
              <a:rPr lang="ru-RU" dirty="0"/>
              <a:t>подростков в социально значимую деятельность, позволяющую им реализовать потребность в признании окружающих, проявить свои лучшие качества и способности;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/>
              <a:t>ознакомление </a:t>
            </a:r>
            <a:r>
              <a:rPr lang="ru-RU" dirty="0"/>
              <a:t>подростков с разнообразными формами проведения досуга; формирование умений рационально проводить </a:t>
            </a:r>
            <a:r>
              <a:rPr lang="ru-RU" dirty="0" smtClean="0"/>
              <a:t>свободное;</a:t>
            </a:r>
            <a:endParaRPr lang="ru-RU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/>
              <a:t>развитие </a:t>
            </a:r>
            <a:r>
              <a:rPr lang="ru-RU" dirty="0"/>
              <a:t>способности контролировать время, проведённое за компьютером.</a:t>
            </a:r>
          </a:p>
        </p:txBody>
      </p:sp>
    </p:spTree>
    <p:extLst>
      <p:ext uri="{BB962C8B-B14F-4D97-AF65-F5344CB8AC3E}">
        <p14:creationId xmlns:p14="http://schemas.microsoft.com/office/powerpoint/2010/main" val="662103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260648"/>
            <a:ext cx="8640960" cy="6264696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altLang="ru-RU" sz="2000" b="1" dirty="0" smtClean="0">
                <a:solidFill>
                  <a:srgbClr val="660066"/>
                </a:solidFill>
              </a:rPr>
              <a:t>Человек не воспитывается по частям, </a:t>
            </a:r>
            <a:br>
              <a:rPr lang="ru-RU" altLang="ru-RU" sz="2000" b="1" dirty="0" smtClean="0">
                <a:solidFill>
                  <a:srgbClr val="660066"/>
                </a:solidFill>
              </a:rPr>
            </a:br>
            <a:r>
              <a:rPr lang="ru-RU" altLang="ru-RU" sz="2000" b="1" dirty="0" smtClean="0">
                <a:solidFill>
                  <a:srgbClr val="660066"/>
                </a:solidFill>
              </a:rPr>
              <a:t>он создается синтетически всей суммой влияний, </a:t>
            </a:r>
            <a:br>
              <a:rPr lang="ru-RU" altLang="ru-RU" sz="2000" b="1" dirty="0" smtClean="0">
                <a:solidFill>
                  <a:srgbClr val="660066"/>
                </a:solidFill>
              </a:rPr>
            </a:br>
            <a:r>
              <a:rPr lang="ru-RU" altLang="ru-RU" sz="2000" b="1" dirty="0" smtClean="0">
                <a:solidFill>
                  <a:srgbClr val="660066"/>
                </a:solidFill>
              </a:rPr>
              <a:t>которым он подвергается. Поэтому отдельное средство всегда может быть и положительным и отрицательным, решающим моментом является не его прямая логика, </a:t>
            </a:r>
            <a:br>
              <a:rPr lang="ru-RU" altLang="ru-RU" sz="2000" b="1" dirty="0" smtClean="0">
                <a:solidFill>
                  <a:srgbClr val="660066"/>
                </a:solidFill>
              </a:rPr>
            </a:br>
            <a:r>
              <a:rPr lang="ru-RU" altLang="ru-RU" sz="2000" b="1" dirty="0" smtClean="0">
                <a:solidFill>
                  <a:srgbClr val="660066"/>
                </a:solidFill>
              </a:rPr>
              <a:t>а логика и действие всей суммы средств, </a:t>
            </a:r>
            <a:br>
              <a:rPr lang="ru-RU" altLang="ru-RU" sz="2000" b="1" dirty="0" smtClean="0">
                <a:solidFill>
                  <a:srgbClr val="660066"/>
                </a:solidFill>
              </a:rPr>
            </a:br>
            <a:r>
              <a:rPr lang="ru-RU" altLang="ru-RU" sz="2000" b="1" dirty="0" smtClean="0">
                <a:solidFill>
                  <a:srgbClr val="660066"/>
                </a:solidFill>
              </a:rPr>
              <a:t>гармонически организованных.</a:t>
            </a:r>
            <a:r>
              <a:rPr lang="ru-RU" altLang="ru-RU" sz="2400" b="1" dirty="0" smtClean="0">
                <a:solidFill>
                  <a:srgbClr val="660066"/>
                </a:solidFill>
              </a:rPr>
              <a:t/>
            </a:r>
            <a:br>
              <a:rPr lang="ru-RU" altLang="ru-RU" sz="2400" b="1" dirty="0" smtClean="0">
                <a:solidFill>
                  <a:srgbClr val="660066"/>
                </a:solidFill>
              </a:rPr>
            </a:br>
            <a:r>
              <a:rPr lang="ru-RU" altLang="ru-RU" sz="2000" b="1" dirty="0" smtClean="0">
                <a:solidFill>
                  <a:srgbClr val="660066"/>
                </a:solidFill>
              </a:rPr>
              <a:t/>
            </a:r>
            <a:br>
              <a:rPr lang="ru-RU" altLang="ru-RU" sz="2000" b="1" dirty="0" smtClean="0">
                <a:solidFill>
                  <a:srgbClr val="660066"/>
                </a:solidFill>
              </a:rPr>
            </a:br>
            <a:r>
              <a:rPr lang="ru-RU" altLang="ru-RU" sz="2000" b="1" dirty="0" smtClean="0">
                <a:solidFill>
                  <a:srgbClr val="660066"/>
                </a:solidFill>
              </a:rPr>
              <a:t>А.С. Макаренко</a:t>
            </a:r>
          </a:p>
        </p:txBody>
      </p:sp>
    </p:spTree>
    <p:extLst>
      <p:ext uri="{BB962C8B-B14F-4D97-AF65-F5344CB8AC3E}">
        <p14:creationId xmlns:p14="http://schemas.microsoft.com/office/powerpoint/2010/main" val="3775408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BarGV\Desktop\Классы Здоровый стиль\2014-2015\Фото мероприятий по ЗОЖ\20150227_15493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040560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BarGV\Desktop\Классы Здоровый стиль\2014-2015\Мы против СПИДа декабрь 2014г\IMG_497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65416"/>
            <a:ext cx="4972045" cy="3457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3861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74"/>
            <a:ext cx="9252672" cy="6858000"/>
          </a:xfrm>
        </p:spPr>
      </p:pic>
      <p:sp>
        <p:nvSpPr>
          <p:cNvPr id="5" name="TextBox 4"/>
          <p:cNvSpPr txBox="1"/>
          <p:nvPr/>
        </p:nvSpPr>
        <p:spPr>
          <a:xfrm>
            <a:off x="325636" y="301824"/>
            <a:ext cx="6840760" cy="5847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ru-RU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Пропаганда ЗОЖ среди учащихся школы</a:t>
            </a:r>
            <a:endParaRPr lang="ru-RU" sz="32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98" name="Picture 2" descr="F:\зож 2015\мы за зоровый образ жизни!\DSC084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0" b="6191"/>
          <a:stretch/>
        </p:blipFill>
        <p:spPr bwMode="auto">
          <a:xfrm rot="21236451">
            <a:off x="418312" y="824405"/>
            <a:ext cx="4491551" cy="2455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:\фото 1 класс\праздники\праздник осени\фото 08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6144" y="930946"/>
            <a:ext cx="3409119" cy="2642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C:\Users\Admin\Desktop\белая флешка\фото 5а 2015\агитбригада\DSC085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4" b="18930"/>
          <a:stretch/>
        </p:blipFill>
        <p:spPr bwMode="auto">
          <a:xfrm>
            <a:off x="2230361" y="4505370"/>
            <a:ext cx="4355975" cy="1857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белая флешка\фото 5а 2015\агитбригада\DSC0852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6" r="17266" b="11534"/>
          <a:stretch/>
        </p:blipFill>
        <p:spPr bwMode="auto">
          <a:xfrm>
            <a:off x="301249" y="3652078"/>
            <a:ext cx="1778974" cy="1959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белая флешка\фото 5а 2015\агитбригада\DSC0851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90" b="9369"/>
          <a:stretch/>
        </p:blipFill>
        <p:spPr bwMode="auto">
          <a:xfrm>
            <a:off x="3419872" y="3165890"/>
            <a:ext cx="1816272" cy="1466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teacher05\Desktop\творческие работы\img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96" y="4005064"/>
            <a:ext cx="1663123" cy="23582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86564" y="6305176"/>
            <a:ext cx="4843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Спектакли для учащихся начальной школы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82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50" y="0"/>
            <a:ext cx="9251950" cy="6858000"/>
          </a:xfrm>
        </p:spPr>
      </p:pic>
      <p:sp>
        <p:nvSpPr>
          <p:cNvPr id="2" name="TextBox 1"/>
          <p:cNvSpPr txBox="1"/>
          <p:nvPr/>
        </p:nvSpPr>
        <p:spPr>
          <a:xfrm>
            <a:off x="393118" y="404664"/>
            <a:ext cx="8352928" cy="64799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892702"/>
              </a:avLst>
            </a:prstTxWarp>
            <a:spAutoFit/>
          </a:bodyPr>
          <a:lstStyle/>
          <a:p>
            <a:r>
              <a:rPr lang="ru-RU" sz="3200" b="1" dirty="0" smtClean="0">
                <a:solidFill>
                  <a:srgbClr val="CAF278">
                    <a:lumMod val="75000"/>
                  </a:srgbClr>
                </a:solidFill>
              </a:rPr>
              <a:t>ШКОЛЬНЫЙ КОНКУРС ПЛАКАТА « СКАЖИ КУРЕНИЮ НЕТ!»</a:t>
            </a:r>
            <a:endParaRPr lang="ru-RU" sz="3200" b="1" dirty="0">
              <a:solidFill>
                <a:srgbClr val="CAF278">
                  <a:lumMod val="75000"/>
                </a:srgb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477" y="906185"/>
            <a:ext cx="3307523" cy="46416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4" y="878212"/>
            <a:ext cx="3954578" cy="26819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4" y="3584209"/>
            <a:ext cx="4583314" cy="30217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820">
            <a:off x="3142371" y="965575"/>
            <a:ext cx="2921305" cy="38037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1092">
            <a:off x="4825233" y="4030997"/>
            <a:ext cx="3369366" cy="24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8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48" y="0"/>
            <a:ext cx="920470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6616" y="401676"/>
            <a:ext cx="7992888" cy="654079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ru-RU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Областной конкурс агитбригад – </a:t>
            </a:r>
            <a:r>
              <a:rPr lang="ru-RU" sz="4000" b="1" dirty="0" smtClean="0">
                <a:solidFill>
                  <a:srgbClr val="FF0000"/>
                </a:solidFill>
              </a:rPr>
              <a:t>1 место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Admin\Desktop\белая флешка\фото 6а 2016\Фото агитбригада\20151127_1212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6" b="45882"/>
          <a:stretch/>
        </p:blipFill>
        <p:spPr bwMode="auto">
          <a:xfrm>
            <a:off x="179512" y="1006578"/>
            <a:ext cx="2459979" cy="1861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белая флешка\фото 6а 2016\Фото агитбригада\20151127_1220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4" r="18772" b="54231"/>
          <a:stretch/>
        </p:blipFill>
        <p:spPr bwMode="auto">
          <a:xfrm rot="482842">
            <a:off x="5420553" y="1264483"/>
            <a:ext cx="3133499" cy="2153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белая флешка\фото 6а 2016\Фото агитбригада\20151127_122120_0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" t="19797" r="-329" b="49359"/>
          <a:stretch/>
        </p:blipFill>
        <p:spPr bwMode="auto">
          <a:xfrm>
            <a:off x="179511" y="3073327"/>
            <a:ext cx="2874213" cy="1576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белая флешка\фото 6а 2016\Фото агитбригада\20151127_1354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4" t="7918" r="17224" b="33704"/>
          <a:stretch/>
        </p:blipFill>
        <p:spPr bwMode="auto">
          <a:xfrm>
            <a:off x="2639491" y="3984177"/>
            <a:ext cx="4047138" cy="1873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белая флешка\фото 6а 2016\Фото агитбригада\20151127_09474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48977"/>
          <a:stretch/>
        </p:blipFill>
        <p:spPr bwMode="auto">
          <a:xfrm>
            <a:off x="2896878" y="1347496"/>
            <a:ext cx="2297090" cy="17650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52810" y="6124654"/>
            <a:ext cx="2439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НОЯБРЬ 2015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teacher05\Desktop\творческие работы\img0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66" y="3861362"/>
            <a:ext cx="1781544" cy="2489731"/>
          </a:xfrm>
          <a:prstGeom prst="rect">
            <a:avLst/>
          </a:prstGeom>
          <a:ln w="381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25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9253538" cy="6858000"/>
          </a:xfrm>
        </p:spPr>
      </p:pic>
      <p:sp>
        <p:nvSpPr>
          <p:cNvPr id="2" name="TextBox 1"/>
          <p:cNvSpPr txBox="1"/>
          <p:nvPr/>
        </p:nvSpPr>
        <p:spPr>
          <a:xfrm>
            <a:off x="393118" y="404664"/>
            <a:ext cx="8352928" cy="64799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892702"/>
              </a:avLst>
            </a:prstTxWarp>
            <a:spAutoFit/>
          </a:bodyPr>
          <a:lstStyle/>
          <a:p>
            <a:r>
              <a:rPr lang="ru-RU" sz="3200" b="1" dirty="0" smtClean="0">
                <a:solidFill>
                  <a:srgbClr val="CAF278">
                    <a:lumMod val="75000"/>
                  </a:srgbClr>
                </a:solidFill>
              </a:rPr>
              <a:t>ТВОРЧЕСКИЕ РАБОТЫ УЧАЩИХСЯ</a:t>
            </a:r>
            <a:endParaRPr lang="ru-RU" sz="3200" b="1" dirty="0">
              <a:solidFill>
                <a:srgbClr val="CAF278">
                  <a:lumMod val="75000"/>
                </a:srgbClr>
              </a:solidFill>
            </a:endParaRPr>
          </a:p>
        </p:txBody>
      </p:sp>
      <p:pic>
        <p:nvPicPr>
          <p:cNvPr id="1026" name="Picture 2" descr="C:\Users\teacher05\Desktop\творческие работы\img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6809">
            <a:off x="516474" y="860916"/>
            <a:ext cx="1729701" cy="2437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eacher05\Desktop\творческие работы\img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2227">
            <a:off x="6668972" y="830145"/>
            <a:ext cx="1909169" cy="2911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eacher05\Desktop\творческие работы\img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614" y="652599"/>
            <a:ext cx="1935627" cy="2803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teacher05\Desktop\творческие работы\img0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04891">
            <a:off x="674229" y="3575710"/>
            <a:ext cx="2288987" cy="3096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teacher05\Desktop\творческие работы\img0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508" y="3996595"/>
            <a:ext cx="1922420" cy="2471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1003822">
            <a:off x="400512" y="3336380"/>
            <a:ext cx="2795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КОНКУРС «Рифмы о здоровье»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62146" y="3431158"/>
            <a:ext cx="2462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КОНКУРС ЛИСТОВОК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«Скажи наркотикам НЕТ!»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1299551">
            <a:off x="316962" y="6242870"/>
            <a:ext cx="348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КОНКУРС «Визитная карточка класса»</a:t>
            </a:r>
            <a:endParaRPr lang="ru-RU" sz="1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749216">
            <a:off x="6400802" y="3714742"/>
            <a:ext cx="1801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КОНКУРС ЛИСТОВОК</a:t>
            </a:r>
          </a:p>
          <a:p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 «Режим школьника»</a:t>
            </a:r>
            <a:endParaRPr lang="ru-RU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2200" y="6088981"/>
            <a:ext cx="2106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FFFF00"/>
                </a:solidFill>
              </a:rPr>
              <a:t>КОНКУРС ЛИСТОВОК</a:t>
            </a:r>
          </a:p>
          <a:p>
            <a:r>
              <a:rPr lang="ru-RU" sz="1400" b="1" i="1" dirty="0" smtClean="0">
                <a:solidFill>
                  <a:srgbClr val="FFFF00"/>
                </a:solidFill>
              </a:rPr>
              <a:t> «Сделай свой выбор»</a:t>
            </a:r>
            <a:endParaRPr lang="ru-RU" sz="1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672" cy="6858000"/>
          </a:xfrm>
        </p:spPr>
      </p:pic>
      <p:sp>
        <p:nvSpPr>
          <p:cNvPr id="5" name="TextBox 4"/>
          <p:cNvSpPr txBox="1"/>
          <p:nvPr/>
        </p:nvSpPr>
        <p:spPr>
          <a:xfrm>
            <a:off x="755576" y="799169"/>
            <a:ext cx="7776864" cy="5847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ru-RU" sz="3200" b="1" i="1" dirty="0" err="1" smtClean="0">
                <a:solidFill>
                  <a:srgbClr val="94C600">
                    <a:lumMod val="60000"/>
                    <a:lumOff val="40000"/>
                  </a:srgbClr>
                </a:solidFill>
              </a:rPr>
              <a:t>Антинаркоэстафета</a:t>
            </a:r>
            <a:r>
              <a:rPr lang="ru-RU" sz="3200" b="1" i="1" dirty="0" smtClean="0">
                <a:solidFill>
                  <a:srgbClr val="94C600">
                    <a:lumMod val="60000"/>
                    <a:lumOff val="40000"/>
                  </a:srgbClr>
                </a:solidFill>
              </a:rPr>
              <a:t> «МЫ ПОБЕДИТЕЛИ!»</a:t>
            </a:r>
          </a:p>
          <a:p>
            <a:r>
              <a:rPr lang="ru-RU" sz="3200" b="1" i="1" dirty="0">
                <a:solidFill>
                  <a:srgbClr val="94C600">
                    <a:lumMod val="60000"/>
                    <a:lumOff val="40000"/>
                  </a:srgbClr>
                </a:solidFill>
              </a:rPr>
              <a:t> </a:t>
            </a:r>
            <a:r>
              <a:rPr lang="ru-RU" sz="3200" b="1" i="1" dirty="0" smtClean="0">
                <a:solidFill>
                  <a:srgbClr val="94C600">
                    <a:lumMod val="60000"/>
                    <a:lumOff val="40000"/>
                  </a:srgbClr>
                </a:solidFill>
              </a:rPr>
              <a:t>             </a:t>
            </a:r>
            <a:r>
              <a:rPr lang="ru-RU" sz="3200" b="1" i="1" dirty="0">
                <a:solidFill>
                  <a:srgbClr val="FF0000"/>
                </a:solidFill>
              </a:rPr>
              <a:t>3</a:t>
            </a:r>
            <a:r>
              <a:rPr lang="ru-RU" sz="3200" b="1" i="1" dirty="0" smtClean="0">
                <a:solidFill>
                  <a:srgbClr val="FF0000"/>
                </a:solidFill>
              </a:rPr>
              <a:t> МЕСТО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10" name="Picture 4" descr="F:\зож 2015\антинаркоэстафета Мы Победители\20150227_1459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6" t="9090" r="20943" b="7301"/>
          <a:stretch/>
        </p:blipFill>
        <p:spPr bwMode="auto">
          <a:xfrm rot="548983">
            <a:off x="5517226" y="2750802"/>
            <a:ext cx="3407453" cy="23566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20150227_1549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02329">
            <a:off x="231858" y="1266254"/>
            <a:ext cx="3651740" cy="2054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C:\Users\Admin\Desktop\белая флешка\фото 6а 2016\наркоэстафета\20160301_14293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3" t="12877" r="3816" b="14542"/>
          <a:stretch/>
        </p:blipFill>
        <p:spPr bwMode="auto">
          <a:xfrm rot="677435">
            <a:off x="5865949" y="916487"/>
            <a:ext cx="3077028" cy="1553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белая флешка\фото 6а 2016\наркоэстафета\20160301_14343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r="42747"/>
          <a:stretch/>
        </p:blipFill>
        <p:spPr bwMode="auto">
          <a:xfrm>
            <a:off x="3993338" y="3884661"/>
            <a:ext cx="2423885" cy="2578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белая флешка\фото 6а 2016\наркоэстафета\20160301_13535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9"/>
          <a:stretch/>
        </p:blipFill>
        <p:spPr bwMode="auto">
          <a:xfrm rot="21004244">
            <a:off x="226604" y="3639572"/>
            <a:ext cx="3560467" cy="1831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6165304"/>
            <a:ext cx="2888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 МАРТА 2016 года</a:t>
            </a:r>
            <a:endParaRPr lang="ru-RU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teacher05\Desktop\творческие работы\img0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28665" y="937838"/>
            <a:ext cx="1631518" cy="25152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07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028343"/>
            <a:ext cx="856895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u="sng" dirty="0"/>
              <a:t>МОДУЛЬ 6</a:t>
            </a:r>
            <a:r>
              <a:rPr lang="ru-RU" sz="3200" b="1" dirty="0"/>
              <a:t> </a:t>
            </a:r>
          </a:p>
          <a:p>
            <a:endParaRPr lang="ru-RU" dirty="0" smtClean="0"/>
          </a:p>
          <a:p>
            <a:pPr algn="just"/>
            <a:r>
              <a:rPr lang="ru-RU" sz="2000" dirty="0" smtClean="0"/>
              <a:t>Комплекс </a:t>
            </a:r>
            <a:r>
              <a:rPr lang="ru-RU" sz="2000" dirty="0"/>
              <a:t>мероприятий, позволяющих овладеть основами позитивного коммуникативного общения: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 smtClean="0"/>
              <a:t>развитие </a:t>
            </a:r>
            <a:r>
              <a:rPr lang="ru-RU" sz="2000" dirty="0"/>
              <a:t>коммуникативных навыков подростков, умений эффективно взаимодействовать со сверстниками и взрослыми в повседневной жизни в разных ситуациях;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 smtClean="0"/>
              <a:t>развитие </a:t>
            </a:r>
            <a:r>
              <a:rPr lang="ru-RU" sz="2000" dirty="0"/>
              <a:t>умения бесконфликтного решения спорных вопросов;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 smtClean="0"/>
              <a:t>формирование </a:t>
            </a:r>
            <a:r>
              <a:rPr lang="ru-RU" sz="2000" dirty="0"/>
              <a:t>умения оценивать себя (своё состояние, поступки, поведение), а также поступки и поведение других людей.</a:t>
            </a:r>
          </a:p>
        </p:txBody>
      </p:sp>
    </p:spTree>
    <p:extLst>
      <p:ext uri="{BB962C8B-B14F-4D97-AF65-F5344CB8AC3E}">
        <p14:creationId xmlns:p14="http://schemas.microsoft.com/office/powerpoint/2010/main" val="31149582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85786" y="714356"/>
            <a:ext cx="7808548" cy="5162916"/>
            <a:chOff x="4916" y="-712"/>
            <a:chExt cx="12300" cy="7987"/>
          </a:xfrm>
        </p:grpSpPr>
        <p:pic>
          <p:nvPicPr>
            <p:cNvPr id="2052" name="Picture 4" descr="P523003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218" y="-712"/>
              <a:ext cx="5998" cy="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3" name="Picture 5" descr="DSC04005"/>
            <p:cNvPicPr preferRelativeResize="0"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16" y="-37"/>
              <a:ext cx="5401" cy="7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929066"/>
            <a:ext cx="4057656" cy="2714644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258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barabutina.SCHOOL10\Рабочий стол\Школа-территория здоровья\Спортивный класс\Фото спортивный класс\Фото Посади своё дерево 1в\IMGP08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45720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 descr="C:\Documents and Settings\barabutina.SCHOOL10\Рабочий стол\Школа-территория здоровья\Спортивный класс\Фото спортивный класс\Фото Посади своё дерево 1в\IMGP08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0575" y="142852"/>
            <a:ext cx="4543425" cy="3407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C:\Documents and Settings\barabutina.SCHOOL10\Рабочий стол\Школа-территория здоровья\Спортивный класс\Фото спортивный класс\Фото Посади своё дерево 1в\IMGP08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4752"/>
            <a:ext cx="3886200" cy="2914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Documents and Settings\barabutina.SCHOOL10\Рабочий стол\Школа-территория здоровья\Спортивный класс\Фото спортивный класс\Фото Посади своё дерево 1в\DSC0125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5300" y="3786190"/>
            <a:ext cx="4838700" cy="292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41645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" y="0"/>
            <a:ext cx="9252672" cy="6858000"/>
          </a:xfrm>
        </p:spPr>
      </p:pic>
      <p:sp>
        <p:nvSpPr>
          <p:cNvPr id="2" name="TextBox 1"/>
          <p:cNvSpPr txBox="1"/>
          <p:nvPr/>
        </p:nvSpPr>
        <p:spPr>
          <a:xfrm>
            <a:off x="294754" y="662638"/>
            <a:ext cx="6624736" cy="5847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ru-RU" sz="4000" b="1" dirty="0" smtClean="0">
                <a:solidFill>
                  <a:srgbClr val="CAF278">
                    <a:lumMod val="75000"/>
                  </a:srgbClr>
                </a:solidFill>
              </a:rPr>
              <a:t>МАСТЕР-КЛАСС ПО ОКАЗАНИЮ ПЕРВОЙ ПОМОЩИ</a:t>
            </a:r>
            <a:endParaRPr lang="ru-RU" sz="4000" b="1" dirty="0">
              <a:solidFill>
                <a:srgbClr val="CAF278">
                  <a:lumMod val="75000"/>
                </a:srgbClr>
              </a:solidFill>
            </a:endParaRPr>
          </a:p>
        </p:txBody>
      </p:sp>
      <p:pic>
        <p:nvPicPr>
          <p:cNvPr id="2050" name="Picture 2" descr="C:\Users\Admin\Desktop\белая флешка\фото\20160916_1015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t="7548" r="16393"/>
          <a:stretch/>
        </p:blipFill>
        <p:spPr bwMode="auto">
          <a:xfrm rot="21199548" flipH="1">
            <a:off x="539551" y="1128092"/>
            <a:ext cx="3454400" cy="22445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белая флешка\фото\20160916_1054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7" t="7401" r="9963"/>
          <a:stretch/>
        </p:blipFill>
        <p:spPr bwMode="auto">
          <a:xfrm rot="320437">
            <a:off x="5260703" y="1266818"/>
            <a:ext cx="3317574" cy="2077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белая флешка\фото\20160916_1128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3"/>
          <a:stretch/>
        </p:blipFill>
        <p:spPr bwMode="auto">
          <a:xfrm>
            <a:off x="4716016" y="3645024"/>
            <a:ext cx="3528392" cy="2243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белая флешка\фото\20160916_1309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1048"/>
            <a:ext cx="3466640" cy="1949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9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2267802" y="549274"/>
            <a:ext cx="6481390" cy="5904061"/>
            <a:chOff x="2368" y="954"/>
            <a:chExt cx="9180" cy="8640"/>
          </a:xfrm>
        </p:grpSpPr>
        <p:sp>
          <p:nvSpPr>
            <p:cNvPr id="5124" name="Oval 3"/>
            <p:cNvSpPr>
              <a:spLocks noChangeArrowheads="1"/>
            </p:cNvSpPr>
            <p:nvPr/>
          </p:nvSpPr>
          <p:spPr bwMode="auto">
            <a:xfrm>
              <a:off x="2781" y="2574"/>
              <a:ext cx="7380" cy="7020"/>
            </a:xfrm>
            <a:prstGeom prst="ellipse">
              <a:avLst/>
            </a:prstGeom>
            <a:solidFill>
              <a:srgbClr val="C1E0FF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grpSp>
          <p:nvGrpSpPr>
            <p:cNvPr id="5125" name="Group 4"/>
            <p:cNvGrpSpPr>
              <a:grpSpLocks/>
            </p:cNvGrpSpPr>
            <p:nvPr/>
          </p:nvGrpSpPr>
          <p:grpSpPr bwMode="auto">
            <a:xfrm>
              <a:off x="4041" y="4014"/>
              <a:ext cx="4782" cy="4474"/>
              <a:chOff x="3707" y="10340"/>
              <a:chExt cx="4782" cy="4474"/>
            </a:xfrm>
          </p:grpSpPr>
          <p:sp>
            <p:nvSpPr>
              <p:cNvPr id="5140" name="AutoShape 5"/>
              <p:cNvSpPr>
                <a:spLocks noChangeArrowheads="1"/>
              </p:cNvSpPr>
              <p:nvPr/>
            </p:nvSpPr>
            <p:spPr bwMode="auto">
              <a:xfrm>
                <a:off x="4401" y="12474"/>
                <a:ext cx="3420" cy="2340"/>
              </a:xfrm>
              <a:prstGeom prst="triangle">
                <a:avLst>
                  <a:gd name="adj" fmla="val 50000"/>
                </a:avLst>
              </a:prstGeom>
              <a:solidFill>
                <a:srgbClr val="FFE5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5141" name="AutoShape 6"/>
              <p:cNvSpPr>
                <a:spLocks noChangeArrowheads="1"/>
              </p:cNvSpPr>
              <p:nvPr/>
            </p:nvSpPr>
            <p:spPr bwMode="auto">
              <a:xfrm rot="4333864">
                <a:off x="3295" y="11652"/>
                <a:ext cx="3420" cy="2340"/>
              </a:xfrm>
              <a:prstGeom prst="triangle">
                <a:avLst>
                  <a:gd name="adj" fmla="val 50000"/>
                </a:avLst>
              </a:prstGeom>
              <a:solidFill>
                <a:srgbClr val="B7F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5142" name="AutoShape 7"/>
              <p:cNvSpPr>
                <a:spLocks noChangeArrowheads="1"/>
              </p:cNvSpPr>
              <p:nvPr/>
            </p:nvSpPr>
            <p:spPr bwMode="auto">
              <a:xfrm rot="-4349646">
                <a:off x="5509" y="11656"/>
                <a:ext cx="3420" cy="2340"/>
              </a:xfrm>
              <a:prstGeom prst="triangle">
                <a:avLst>
                  <a:gd name="adj" fmla="val 50000"/>
                </a:avLst>
              </a:prstGeom>
              <a:solidFill>
                <a:srgbClr val="FFFF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5143" name="AutoShape 8"/>
              <p:cNvSpPr>
                <a:spLocks noChangeArrowheads="1"/>
              </p:cNvSpPr>
              <p:nvPr/>
            </p:nvSpPr>
            <p:spPr bwMode="auto">
              <a:xfrm rot="8659538">
                <a:off x="3707" y="10340"/>
                <a:ext cx="3420" cy="2340"/>
              </a:xfrm>
              <a:prstGeom prst="triangle">
                <a:avLst>
                  <a:gd name="adj" fmla="val 50000"/>
                </a:avLst>
              </a:prstGeom>
              <a:solidFill>
                <a:srgbClr val="E1FF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5144" name="AutoShape 9"/>
              <p:cNvSpPr>
                <a:spLocks noChangeArrowheads="1"/>
              </p:cNvSpPr>
              <p:nvPr/>
            </p:nvSpPr>
            <p:spPr bwMode="auto">
              <a:xfrm rot="-8698308">
                <a:off x="5069" y="10353"/>
                <a:ext cx="3420" cy="2340"/>
              </a:xfrm>
              <a:prstGeom prst="triangle">
                <a:avLst>
                  <a:gd name="adj" fmla="val 50000"/>
                </a:avLst>
              </a:prstGeom>
              <a:solidFill>
                <a:srgbClr val="FFC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grpSp>
          <p:nvGrpSpPr>
            <p:cNvPr id="5126" name="Group 10"/>
            <p:cNvGrpSpPr>
              <a:grpSpLocks/>
            </p:cNvGrpSpPr>
            <p:nvPr/>
          </p:nvGrpSpPr>
          <p:grpSpPr bwMode="auto">
            <a:xfrm>
              <a:off x="4941" y="4713"/>
              <a:ext cx="3060" cy="3060"/>
              <a:chOff x="5121" y="3294"/>
              <a:chExt cx="3060" cy="3060"/>
            </a:xfrm>
          </p:grpSpPr>
          <p:sp>
            <p:nvSpPr>
              <p:cNvPr id="5134" name="Oval 11"/>
              <p:cNvSpPr>
                <a:spLocks noChangeArrowheads="1"/>
              </p:cNvSpPr>
              <p:nvPr/>
            </p:nvSpPr>
            <p:spPr bwMode="auto">
              <a:xfrm>
                <a:off x="5121" y="3294"/>
                <a:ext cx="3060" cy="3060"/>
              </a:xfrm>
              <a:prstGeom prst="ellipse">
                <a:avLst/>
              </a:prstGeom>
              <a:solidFill>
                <a:srgbClr val="E5FFE5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5135" name="Group 12"/>
              <p:cNvGrpSpPr>
                <a:grpSpLocks/>
              </p:cNvGrpSpPr>
              <p:nvPr/>
            </p:nvGrpSpPr>
            <p:grpSpPr bwMode="auto">
              <a:xfrm>
                <a:off x="5828" y="3951"/>
                <a:ext cx="1620" cy="1620"/>
                <a:chOff x="4581" y="4014"/>
                <a:chExt cx="1620" cy="1620"/>
              </a:xfrm>
            </p:grpSpPr>
            <p:sp>
              <p:nvSpPr>
                <p:cNvPr id="5138" name="Oval 13"/>
                <p:cNvSpPr>
                  <a:spLocks noChangeArrowheads="1"/>
                </p:cNvSpPr>
                <p:nvPr/>
              </p:nvSpPr>
              <p:spPr bwMode="auto">
                <a:xfrm>
                  <a:off x="4581" y="4014"/>
                  <a:ext cx="1620" cy="1620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5139" name="WordArt 14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802" y="4305"/>
                  <a:ext cx="1117" cy="1086"/>
                </a:xfrm>
                <a:prstGeom prst="rect">
                  <a:avLst/>
                </a:prstGeom>
              </p:spPr>
              <p:txBody>
                <a:bodyPr spcFirstLastPara="1" wrap="none" fromWordArt="1">
                  <a:prstTxWarp prst="textArchUp">
                    <a:avLst>
                      <a:gd name="adj" fmla="val 10800004"/>
                    </a:avLst>
                  </a:prstTxWarp>
                  <a:scene3d>
                    <a:camera prst="legacyObliqueTopRight"/>
                    <a:lightRig rig="legacyFlat4" dir="t"/>
                  </a:scene3d>
                  <a:sp3d extrusionH="100000" prstMaterial="legacyMatte">
                    <a:extrusionClr>
                      <a:srgbClr val="FF99CC"/>
                    </a:extrusionClr>
                  </a:sp3d>
                </a:bodyPr>
                <a:lstStyle/>
                <a:p>
                  <a:pPr algn="ctr"/>
                  <a:r>
                    <a:rPr lang="ru-RU" sz="3600" b="1" i="1" kern="10" dirty="0">
                      <a:ln w="9525">
                        <a:round/>
                        <a:headEnd/>
                        <a:tailEnd/>
                      </a:ln>
                      <a:solidFill>
                        <a:srgbClr val="0000FF"/>
                      </a:solidFill>
                      <a:latin typeface="Arial"/>
                      <a:cs typeface="Arial"/>
                    </a:rPr>
                    <a:t>ЛИЧНОСТЬ</a:t>
                  </a:r>
                </a:p>
              </p:txBody>
            </p:sp>
          </p:grpSp>
          <p:sp>
            <p:nvSpPr>
              <p:cNvPr id="5136" name="WordArt 15"/>
              <p:cNvSpPr>
                <a:spLocks noChangeArrowheads="1" noChangeShapeType="1" noTextEdit="1"/>
              </p:cNvSpPr>
              <p:nvPr/>
            </p:nvSpPr>
            <p:spPr bwMode="auto">
              <a:xfrm rot="624667">
                <a:off x="5301" y="3474"/>
                <a:ext cx="2700" cy="2700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Circle">
                  <a:avLst>
                    <a:gd name="adj" fmla="val 11294108"/>
                  </a:avLst>
                </a:prstTxWarp>
              </a:bodyPr>
              <a:lstStyle/>
              <a:p>
                <a:pPr algn="ctr"/>
                <a:r>
                  <a:rPr lang="ru-RU" sz="3600" i="1" kern="10"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  <a:solidFill>
                      <a:srgbClr val="000080"/>
                    </a:solidFill>
                    <a:effectLst>
                      <a:outerShdw dist="35921" dir="2700000" algn="ctr" rotWithShape="0">
                        <a:srgbClr val="808080">
                          <a:alpha val="79999"/>
                        </a:srgbClr>
                      </a:outerShdw>
                    </a:effectLst>
                    <a:latin typeface="Arial"/>
                    <a:cs typeface="Arial"/>
                  </a:rPr>
                  <a:t>Цель ВСШ:  Формирование свободной и ответственной личности способной </a:t>
                </a:r>
              </a:p>
            </p:txBody>
          </p:sp>
          <p:sp>
            <p:nvSpPr>
              <p:cNvPr id="5137" name="WordArt 16"/>
              <p:cNvSpPr>
                <a:spLocks noChangeArrowheads="1" noChangeShapeType="1" noTextEdit="1"/>
              </p:cNvSpPr>
              <p:nvPr/>
            </p:nvSpPr>
            <p:spPr bwMode="auto">
              <a:xfrm rot="2859442">
                <a:off x="5505" y="3706"/>
                <a:ext cx="2236" cy="2236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Circle">
                  <a:avLst>
                    <a:gd name="adj" fmla="val 12093676"/>
                  </a:avLst>
                </a:prstTxWarp>
              </a:bodyPr>
              <a:lstStyle/>
              <a:p>
                <a:pPr algn="ctr"/>
                <a:r>
                  <a:rPr lang="ru-RU" sz="3600" i="1" kern="10"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  <a:solidFill>
                      <a:srgbClr val="000080"/>
                    </a:solidFill>
                    <a:effectLst>
                      <a:outerShdw dist="35921" dir="2700000" algn="ctr" rotWithShape="0">
                        <a:srgbClr val="808080">
                          <a:alpha val="79999"/>
                        </a:srgbClr>
                      </a:outerShdw>
                    </a:effectLst>
                    <a:latin typeface="Arial"/>
                    <a:cs typeface="Arial"/>
                  </a:rPr>
                  <a:t>управлять процессами собственного развития и социализации.</a:t>
                </a:r>
              </a:p>
            </p:txBody>
          </p:sp>
        </p:grpSp>
        <p:sp>
          <p:nvSpPr>
            <p:cNvPr id="5127" name="WordArt 17"/>
            <p:cNvSpPr>
              <a:spLocks noChangeArrowheads="1" noChangeShapeType="1" noTextEdit="1"/>
            </p:cNvSpPr>
            <p:nvPr/>
          </p:nvSpPr>
          <p:spPr bwMode="auto">
            <a:xfrm rot="2137215">
              <a:off x="6375" y="4368"/>
              <a:ext cx="2375" cy="34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rial"/>
                  <a:cs typeface="Arial"/>
                </a:rPr>
                <a:t>Человек - Отечество</a:t>
              </a:r>
            </a:p>
          </p:txBody>
        </p:sp>
        <p:sp>
          <p:nvSpPr>
            <p:cNvPr id="5128" name="WordArt 18"/>
            <p:cNvSpPr>
              <a:spLocks noChangeArrowheads="1" noChangeShapeType="1" noTextEdit="1"/>
            </p:cNvSpPr>
            <p:nvPr/>
          </p:nvSpPr>
          <p:spPr bwMode="auto">
            <a:xfrm rot="6570684">
              <a:off x="7161" y="6492"/>
              <a:ext cx="2375" cy="36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>
                  <a:ln w="9525">
                    <a:solidFill>
                      <a:srgbClr val="3366FF"/>
                    </a:solidFill>
                    <a:round/>
                    <a:headEnd/>
                    <a:tailEnd/>
                  </a:ln>
                  <a:solidFill>
                    <a:srgbClr val="00CCFF"/>
                  </a:solidFill>
                  <a:latin typeface="Arial"/>
                  <a:cs typeface="Arial"/>
                </a:rPr>
                <a:t>Человек - семья</a:t>
              </a:r>
            </a:p>
          </p:txBody>
        </p:sp>
        <p:sp>
          <p:nvSpPr>
            <p:cNvPr id="5129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5301" y="7951"/>
              <a:ext cx="2375" cy="36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>
                  <a:ln w="9525">
                    <a:solidFill>
                      <a:srgbClr val="FF66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latin typeface="Arial"/>
                  <a:cs typeface="Arial"/>
                </a:rPr>
                <a:t>Человек - образование</a:t>
              </a:r>
            </a:p>
          </p:txBody>
        </p:sp>
        <p:sp>
          <p:nvSpPr>
            <p:cNvPr id="5130" name="WordArt 20"/>
            <p:cNvSpPr>
              <a:spLocks noChangeArrowheads="1" noChangeShapeType="1" noTextEdit="1"/>
            </p:cNvSpPr>
            <p:nvPr/>
          </p:nvSpPr>
          <p:spPr bwMode="auto">
            <a:xfrm rot="4262206">
              <a:off x="3392" y="6555"/>
              <a:ext cx="2375" cy="36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>
                  <a:ln w="12700">
                    <a:solidFill>
                      <a:srgbClr val="FF9900"/>
                    </a:solidFill>
                    <a:round/>
                    <a:headEnd/>
                    <a:tailEnd/>
                  </a:ln>
                  <a:solidFill>
                    <a:srgbClr val="FF9900"/>
                  </a:solidFill>
                  <a:latin typeface="Arial"/>
                  <a:cs typeface="Arial"/>
                </a:rPr>
                <a:t>Человек - культура</a:t>
              </a:r>
            </a:p>
          </p:txBody>
        </p:sp>
        <p:sp>
          <p:nvSpPr>
            <p:cNvPr id="5131" name="WordArt 21"/>
            <p:cNvSpPr>
              <a:spLocks noChangeArrowheads="1" noChangeShapeType="1" noTextEdit="1"/>
            </p:cNvSpPr>
            <p:nvPr/>
          </p:nvSpPr>
          <p:spPr bwMode="auto">
            <a:xfrm rot="-2125717">
              <a:off x="4041" y="4353"/>
              <a:ext cx="2375" cy="36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>
                  <a:ln w="9525">
                    <a:solidFill>
                      <a:srgbClr val="333300"/>
                    </a:solidFill>
                    <a:round/>
                    <a:headEnd/>
                    <a:tailEnd/>
                  </a:ln>
                  <a:solidFill>
                    <a:srgbClr val="008000"/>
                  </a:solidFill>
                  <a:latin typeface="Arial"/>
                  <a:cs typeface="Arial"/>
                </a:rPr>
                <a:t>Человек - здоровье</a:t>
              </a:r>
            </a:p>
          </p:txBody>
        </p:sp>
        <p:sp>
          <p:nvSpPr>
            <p:cNvPr id="5132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3234" y="2922"/>
              <a:ext cx="6480" cy="6314"/>
            </a:xfrm>
            <a:prstGeom prst="rect">
              <a:avLst/>
            </a:prstGeom>
          </p:spPr>
          <p:txBody>
            <a:bodyPr spcFirstLastPara="1" wrap="none" fromWordArt="1">
              <a:prstTxWarp prst="textCircle">
                <a:avLst>
                  <a:gd name="adj" fmla="val 11060308"/>
                </a:avLst>
              </a:prstTxWarp>
            </a:bodyPr>
            <a:lstStyle/>
            <a:p>
              <a:pPr algn="ctr"/>
              <a:r>
                <a:rPr lang="ru-RU" sz="3600" kern="10" dirty="0">
                  <a:ln w="9525">
                    <a:solidFill>
                      <a:srgbClr val="FF66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Человек - абсолютная ценность, "мера всех вещей" , цель, средство и результат воспитания. </a:t>
              </a:r>
            </a:p>
          </p:txBody>
        </p:sp>
        <p:sp>
          <p:nvSpPr>
            <p:cNvPr id="5133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2368" y="954"/>
              <a:ext cx="9180" cy="125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 dirty="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solidFill>
                    <a:srgbClr val="262673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/>
                </a:rPr>
                <a:t>Базовые ценности</a:t>
              </a:r>
            </a:p>
            <a:p>
              <a:pPr algn="ctr"/>
              <a:r>
                <a:rPr lang="ru-RU" sz="3600" kern="10" dirty="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solidFill>
                    <a:srgbClr val="262673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/>
                </a:rPr>
                <a:t>воспитательной </a:t>
              </a:r>
              <a:r>
                <a:rPr lang="ru-RU" sz="3600" kern="10" dirty="0" smtClean="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solidFill>
                    <a:srgbClr val="262673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/>
                </a:rPr>
                <a:t> системы  МБОУ СШ №10 </a:t>
              </a:r>
              <a:endParaRPr lang="ru-RU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262673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endParaRPr>
            </a:p>
          </p:txBody>
        </p:sp>
      </p:grpSp>
      <p:pic>
        <p:nvPicPr>
          <p:cNvPr id="5123" name="Picture 24" descr="embl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27" y="125140"/>
            <a:ext cx="1962738" cy="17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C:\Users\Barabutina\Desktop\для оформления\post-70101-1236449698_thum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900219"/>
            <a:ext cx="1872208" cy="189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Barabutina\Desktop\для оформления\1191269027_c41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57" y="2950475"/>
            <a:ext cx="1764308" cy="218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026467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50" y="0"/>
            <a:ext cx="925195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67544" y="548680"/>
            <a:ext cx="8208912" cy="94328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ru-RU" sz="3200" b="1" i="1" dirty="0" smtClean="0">
                <a:solidFill>
                  <a:srgbClr val="94C600">
                    <a:lumMod val="60000"/>
                    <a:lumOff val="40000"/>
                  </a:srgbClr>
                </a:solidFill>
              </a:rPr>
              <a:t>УЧАСТИЕ В ОБЛАСТНОМ КОНКУРСЕ  «ЗОЖ-КРОССВОРД»</a:t>
            </a:r>
            <a:endParaRPr lang="ru-RU" sz="3200" b="1" i="1" dirty="0">
              <a:solidFill>
                <a:srgbClr val="94C600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7217">
            <a:off x="411841" y="1179847"/>
            <a:ext cx="4176464" cy="44809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585">
            <a:off x="5242980" y="1336771"/>
            <a:ext cx="3131823" cy="41671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878769">
            <a:off x="1560071" y="1735361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ЗОЖ кроссворд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96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38" y="0"/>
            <a:ext cx="9253538" cy="6858000"/>
          </a:xfrm>
        </p:spPr>
      </p:pic>
      <p:sp>
        <p:nvSpPr>
          <p:cNvPr id="5" name="TextBox 4"/>
          <p:cNvSpPr txBox="1"/>
          <p:nvPr/>
        </p:nvSpPr>
        <p:spPr>
          <a:xfrm>
            <a:off x="971600" y="901306"/>
            <a:ext cx="7704856" cy="943287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757524"/>
              </a:avLst>
            </a:prstTxWarp>
            <a:spAutoFit/>
          </a:bodyPr>
          <a:lstStyle/>
          <a:p>
            <a:r>
              <a:rPr lang="ru-RU" sz="3200" b="1" i="1" dirty="0" smtClean="0">
                <a:solidFill>
                  <a:srgbClr val="94C600">
                    <a:lumMod val="60000"/>
                    <a:lumOff val="40000"/>
                  </a:srgbClr>
                </a:solidFill>
              </a:rPr>
              <a:t>РЕЗУЛЬТАТЫ УЧАСТИЯ</a:t>
            </a:r>
          </a:p>
          <a:p>
            <a:r>
              <a:rPr lang="ru-RU" sz="3200" b="1" i="1" dirty="0" smtClean="0">
                <a:solidFill>
                  <a:srgbClr val="94C600">
                    <a:lumMod val="60000"/>
                    <a:lumOff val="40000"/>
                  </a:srgbClr>
                </a:solidFill>
              </a:rPr>
              <a:t> В ОБЛАСТНОМ КОНКУРСЕ  «ЗОЖ-КРОССВОРД»</a:t>
            </a:r>
            <a:endParaRPr lang="ru-RU" sz="3200" b="1" i="1" dirty="0">
              <a:solidFill>
                <a:srgbClr val="94C600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0878769">
            <a:off x="1128024" y="1735361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946667"/>
              </p:ext>
            </p:extLst>
          </p:nvPr>
        </p:nvGraphicFramePr>
        <p:xfrm>
          <a:off x="298199" y="1844593"/>
          <a:ext cx="4035914" cy="2208276"/>
        </p:xfrm>
        <a:graphic>
          <a:graphicData uri="http://schemas.openxmlformats.org/drawingml/2006/table">
            <a:tbl>
              <a:tblPr firstRow="1" firstCol="1" bandRow="1"/>
              <a:tblGrid>
                <a:gridCol w="25456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903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672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Павлова 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Татьяна 6 </a:t>
                      </a:r>
                      <a:r>
                        <a:rPr lang="ru-RU" sz="1400" b="1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кл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40" marR="46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ПОБЕДИТЕЛЬ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40" marR="46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72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Бубнов 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Артем 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</a:t>
                      </a:r>
                      <a:r>
                        <a:rPr kumimoji="0" lang="ru-RU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кл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40" marR="46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ПРИЗЕР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40" marR="46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72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Панкратова 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Анастасия 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</a:t>
                      </a:r>
                      <a:r>
                        <a:rPr kumimoji="0" lang="ru-RU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кл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40" marR="46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ПРИЗЕР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40" marR="46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72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Просмыцкий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Матвей 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</a:t>
                      </a:r>
                      <a:r>
                        <a:rPr kumimoji="0" lang="ru-RU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кл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40" marR="46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участник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40" marR="46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72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Пьянкова 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Алена 5 </a:t>
                      </a:r>
                      <a:r>
                        <a:rPr lang="ru-RU" sz="1400" b="1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кл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40" marR="46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участник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40" marR="46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672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Шамсутдинов 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Ильдар 5 </a:t>
                      </a:r>
                      <a:r>
                        <a:rPr lang="ru-RU" sz="1400" b="1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кл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40" marR="46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участник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40" marR="46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672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Елисеев 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Иван 5 </a:t>
                      </a:r>
                      <a:r>
                        <a:rPr lang="ru-RU" sz="1400" b="1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кл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40" marR="46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участник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40" marR="46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672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Коробова 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Анастасия 5 </a:t>
                      </a:r>
                      <a:r>
                        <a:rPr lang="ru-RU" sz="1400" b="1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кл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40" marR="46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участник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40" marR="46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672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Якушев 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Михаил 6 </a:t>
                      </a:r>
                      <a:r>
                        <a:rPr lang="ru-RU" sz="1400" b="1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кл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40" marR="46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участник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40" marR="467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833076"/>
              </p:ext>
            </p:extLst>
          </p:nvPr>
        </p:nvGraphicFramePr>
        <p:xfrm>
          <a:off x="299932" y="4149080"/>
          <a:ext cx="4032448" cy="1760216"/>
        </p:xfrm>
        <a:graphic>
          <a:graphicData uri="http://schemas.openxmlformats.org/drawingml/2006/table">
            <a:tbl>
              <a:tblPr firstRow="1" firstCol="1" bandRow="1"/>
              <a:tblGrid>
                <a:gridCol w="25438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885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Барабутина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Мария 11 </a:t>
                      </a:r>
                      <a:r>
                        <a:rPr lang="ru-RU" sz="1400" b="1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кл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831" marR="44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ПОБЕДИТЕЛЬ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831" marR="44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11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Коллективная работа: Ровенская Полина, </a:t>
                      </a:r>
                      <a:r>
                        <a:rPr lang="ru-RU" sz="1400" b="1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Шихирина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Алина 11 </a:t>
                      </a:r>
                      <a:r>
                        <a:rPr lang="ru-RU" sz="1400" b="1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кл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831" marR="44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ПРИЗЕР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831" marR="44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11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Коллективная работа: Касьянова Анастасия, Васильева 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Александра 10 </a:t>
                      </a:r>
                      <a:r>
                        <a:rPr lang="ru-RU" sz="1400" b="1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кл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831" marR="44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участник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831" marR="44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097" name="Picture 1" descr="C:\Users\Admin\Desktop\kross-1024x6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70489"/>
            <a:ext cx="4552446" cy="3460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50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50" y="0"/>
            <a:ext cx="9251950" cy="6858000"/>
          </a:xfrm>
        </p:spPr>
      </p:pic>
      <p:sp>
        <p:nvSpPr>
          <p:cNvPr id="5" name="TextBox 4"/>
          <p:cNvSpPr txBox="1"/>
          <p:nvPr/>
        </p:nvSpPr>
        <p:spPr>
          <a:xfrm>
            <a:off x="971600" y="901306"/>
            <a:ext cx="7704856" cy="943287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757524"/>
              </a:avLst>
            </a:prstTxWarp>
            <a:spAutoFit/>
          </a:bodyPr>
          <a:lstStyle/>
          <a:p>
            <a:r>
              <a:rPr lang="ru-RU" sz="2800" b="1" i="1" dirty="0" smtClean="0">
                <a:solidFill>
                  <a:srgbClr val="94C600">
                    <a:lumMod val="60000"/>
                    <a:lumOff val="40000"/>
                  </a:srgbClr>
                </a:solidFill>
              </a:rPr>
              <a:t>РЕЗУЛЬТАТЫ УЧАСТИЯ</a:t>
            </a:r>
          </a:p>
          <a:p>
            <a:r>
              <a:rPr lang="ru-RU" sz="2800" b="1" i="1" dirty="0" smtClean="0">
                <a:solidFill>
                  <a:srgbClr val="94C600">
                    <a:lumMod val="60000"/>
                    <a:lumOff val="40000"/>
                  </a:srgbClr>
                </a:solidFill>
              </a:rPr>
              <a:t> В ОБЛАСТНОМ КОНКУРСЕ НАСТОЛЬНЫХ ИГР</a:t>
            </a:r>
            <a:endParaRPr lang="ru-RU" sz="2800" b="1" i="1" dirty="0">
              <a:solidFill>
                <a:srgbClr val="94C600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0878769">
            <a:off x="1128024" y="1735361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193159"/>
              </p:ext>
            </p:extLst>
          </p:nvPr>
        </p:nvGraphicFramePr>
        <p:xfrm>
          <a:off x="467544" y="1855880"/>
          <a:ext cx="4032448" cy="3154680"/>
        </p:xfrm>
        <a:graphic>
          <a:graphicData uri="http://schemas.openxmlformats.org/drawingml/2006/table">
            <a:tbl>
              <a:tblPr firstRow="1" firstCol="1" bandRow="1"/>
              <a:tblGrid>
                <a:gridCol w="22725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5985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213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Семья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Косицыной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Екатерины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 класс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ПРИЗЕР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Семья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Гулевич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Павла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класс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участник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6" name="Picture 2" descr="C:\Users\Admin\Desktop\IMG_1678-1024x6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45" y="1844593"/>
            <a:ext cx="4048071" cy="2696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24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672" cy="6858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6" y="1268763"/>
            <a:ext cx="6690847" cy="46747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0169" y="260648"/>
            <a:ext cx="7344816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u="sng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Присоединяйтесь к нам!</a:t>
            </a:r>
            <a:endParaRPr lang="ru-RU" sz="4400" b="1" u="sng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0069" y="6237312"/>
            <a:ext cx="4745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Творческая работа Ворониной А. 11 а класс</a:t>
            </a:r>
            <a:endParaRPr lang="ru-RU" b="1" i="1" u="sn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11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Дополнительное образование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Содержимое 3" descr="C:\Documents and Settings\barabutina.SCHOOL10\Рабочий стол\Фото Моделиста 2009\10 Обл ракетные июнь\SN851899.JPG"/>
          <p:cNvPicPr>
            <a:picLocks noGrp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28670"/>
            <a:ext cx="3429024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Documents and Settings\barabutina.SCHOOL10\Рабочий стол\Фото Моделиста 2009\62 Летние июнь\SN8520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143380"/>
            <a:ext cx="3500462" cy="2478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285720" y="3429000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Клуб спортивно-технического моделирования «Моделист»</a:t>
            </a:r>
            <a:endParaRPr lang="ru-RU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6" name="Picture 2" descr="D:\Фото и видеоматериалы\Конкурсы 2008-2009\Фото и видео Беркут\S73009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928670"/>
            <a:ext cx="3509970" cy="2632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3" name="Picture 1" descr="DSC04967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7" y="4139978"/>
            <a:ext cx="3429024" cy="2575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5000628" y="3643314"/>
            <a:ext cx="3722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Военно-спортивный клуб «Беркут»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532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0118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5002" r="4630"/>
          <a:stretch>
            <a:fillRect/>
          </a:stretch>
        </p:blipFill>
        <p:spPr bwMode="auto">
          <a:xfrm>
            <a:off x="285720" y="3714752"/>
            <a:ext cx="4360863" cy="2714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4" descr="P01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4191029" cy="3143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DSC0016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14290"/>
            <a:ext cx="4352925" cy="2943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4" descr="DSC0017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3548061"/>
            <a:ext cx="3143272" cy="3309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6551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274638"/>
            <a:ext cx="6778625" cy="11430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2291" name="Picture 4" descr="DSC03130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292" name="WordArt 10"/>
          <p:cNvSpPr>
            <a:spLocks noChangeArrowheads="1" noChangeShapeType="1" noTextEdit="1"/>
          </p:cNvSpPr>
          <p:nvPr/>
        </p:nvSpPr>
        <p:spPr bwMode="auto">
          <a:xfrm>
            <a:off x="2286000" y="500063"/>
            <a:ext cx="6456363" cy="10001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 spc="72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Спасибо за внимание!</a:t>
            </a:r>
          </a:p>
        </p:txBody>
      </p:sp>
      <p:pic>
        <p:nvPicPr>
          <p:cNvPr id="12293" name="Рисунок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Рисунок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3571875"/>
            <a:ext cx="21431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743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3" y="285750"/>
            <a:ext cx="8534400" cy="2495178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Комплексная профилактическая программа 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Архангельской области  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«Здоровые дети – здоровое общество»</a:t>
            </a:r>
            <a:r>
              <a:rPr lang="ru-RU" altLang="ru-RU" sz="2800" dirty="0"/>
              <a:t> </a:t>
            </a:r>
            <a:r>
              <a:rPr lang="ru-RU" altLang="ru-RU" sz="2800" dirty="0" smtClean="0"/>
              <a:t/>
            </a:r>
            <a:br>
              <a:rPr lang="ru-RU" altLang="ru-RU" sz="2800" dirty="0" smtClean="0"/>
            </a:br>
            <a:r>
              <a:rPr lang="ru-RU" altLang="ru-RU" sz="2800" dirty="0"/>
              <a:t/>
            </a:r>
            <a:br>
              <a:rPr lang="ru-RU" altLang="ru-RU" sz="2800" dirty="0"/>
            </a:br>
            <a:r>
              <a:rPr lang="ru-RU" altLang="ru-RU" sz="2000" dirty="0" smtClean="0"/>
              <a:t>Архангельский </a:t>
            </a:r>
            <a:r>
              <a:rPr lang="ru-RU" altLang="ru-RU" sz="2000" dirty="0"/>
              <a:t>областной </a:t>
            </a:r>
            <a:r>
              <a:rPr lang="ru-RU" altLang="ru-RU" sz="2000" dirty="0" smtClean="0"/>
              <a:t>центр медицинской </a:t>
            </a:r>
            <a:r>
              <a:rPr lang="ru-RU" altLang="ru-RU" sz="2000" dirty="0"/>
              <a:t>профилактики</a:t>
            </a:r>
            <a:r>
              <a:rPr lang="ru-RU" altLang="ru-RU" sz="2800" dirty="0">
                <a:solidFill>
                  <a:srgbClr val="FF0000"/>
                </a:solidFill>
                <a:latin typeface="Georgia" panose="02040502050405020303" pitchFamily="18" charset="0"/>
              </a:rPr>
              <a:t/>
            </a:r>
            <a:br>
              <a:rPr lang="ru-RU" altLang="ru-RU" sz="2800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028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323528" y="2852936"/>
            <a:ext cx="8640960" cy="3672408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endParaRPr lang="ru-RU" altLang="ru-RU" sz="2000" b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endParaRPr lang="ru-RU" altLang="ru-RU" sz="20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/>
            <a:endParaRPr lang="ru-RU" alt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284984"/>
            <a:ext cx="58681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2010 </a:t>
            </a:r>
            <a:r>
              <a:rPr lang="ru-RU" alt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год  </a:t>
            </a:r>
            <a:r>
              <a:rPr lang="ru-RU" alt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ru-RU" alt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СОЗДАНИЕ  В МБОУ СШ №10 КЛАССОВ  </a:t>
            </a:r>
            <a:r>
              <a:rPr lang="ru-RU" alt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«ЗДОРОВЫЙ СТИЛЬ»</a:t>
            </a:r>
          </a:p>
          <a:p>
            <a:pPr algn="ctr"/>
            <a:r>
              <a:rPr lang="ru-RU" sz="24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Наш </a:t>
            </a:r>
            <a:r>
              <a:rPr lang="ru-RU" sz="24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девиз: </a:t>
            </a:r>
            <a:br>
              <a:rPr lang="ru-RU" sz="24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</a:br>
            <a:r>
              <a:rPr lang="ru-RU" sz="2400" i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«Дружно, </a:t>
            </a:r>
            <a:r>
              <a:rPr lang="ru-RU" sz="2400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смело, с  </a:t>
            </a:r>
            <a:r>
              <a:rPr lang="ru-RU" sz="2400" i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оптимизмом </a:t>
            </a:r>
            <a:br>
              <a:rPr lang="ru-RU" sz="2400" i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</a:br>
            <a:r>
              <a:rPr lang="ru-RU" sz="2400" i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за здоровый образ жизни»</a:t>
            </a:r>
            <a:endParaRPr lang="ru-RU" sz="2400" dirty="0"/>
          </a:p>
        </p:txBody>
      </p:sp>
      <p:pic>
        <p:nvPicPr>
          <p:cNvPr id="3077" name="Picture 5" descr="Рисунок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r="6667"/>
          <a:stretch>
            <a:fillRect/>
          </a:stretch>
        </p:blipFill>
        <p:spPr bwMode="auto">
          <a:xfrm>
            <a:off x="5868144" y="3683062"/>
            <a:ext cx="286893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03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C:\Documents and Settings\barabutina.SCHOOL10\Мои документы\Педсоветы и совещания по ОТ\Педсовет-конференция  05.12.09\Фото педсовета 05.12.09\PC050120.JPG"/>
          <p:cNvPicPr>
            <a:picLocks noGrp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571876"/>
            <a:ext cx="4000500" cy="2928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Documents and Settings\barabutina.SCHOOL10\Мои документы\Педсоветы и совещания по ОТ\Педсовет-конференция  05.12.09\Фото педсовета 05.12.09\PC05008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143375" cy="3107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Documents and Settings\barabutina.SCHOOL10\Мои документы\Педсоветы и совещания по ОТ\Педсовет-конференция  05.12.09\Фото педсовета 05.12.09\PC05007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20" y="357166"/>
            <a:ext cx="4286280" cy="3071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C:\Documents and Settings\barabutina.SCHOOL10\Мои документы\Педсоветы и совещания по ОТ\Педсовет-конференция  05.12.09\Фото педсовета 05.12.09\PC0501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500438"/>
            <a:ext cx="3929090" cy="3143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33336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000" b="1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осознание учащимися ценности человеческой жизни, формирование умения противостоять в пределах своих возможностей действиям и влияниям, представляющим угрозу для жизни, физического и нравственного здоровья, духовной безопасности личности,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формирование основ экологической грамотности и экологического сознания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6344" y="2492896"/>
            <a:ext cx="85689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b="1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здоровьесберегающей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инфраструктуры школы;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области формирования личностной культуры: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экологической культуры, культуры здорового и безопасного образа жизни.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В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 формирования социальной культуры: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у подростков социальных компетенций, необходимых для конструктивного, успешного и ответственного поведения в обществе;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В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 формирования семейной культуры: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начального опыта заботы о социально-психологическом благополучии своей семьи;</a:t>
            </a:r>
          </a:p>
        </p:txBody>
      </p:sp>
    </p:spTree>
    <p:extLst>
      <p:ext uri="{BB962C8B-B14F-4D97-AF65-F5344CB8AC3E}">
        <p14:creationId xmlns:p14="http://schemas.microsoft.com/office/powerpoint/2010/main" val="122162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" y="0"/>
            <a:ext cx="9252672" cy="6858000"/>
          </a:xfrm>
        </p:spPr>
      </p:pic>
      <p:sp>
        <p:nvSpPr>
          <p:cNvPr id="5" name="TextBox 4"/>
          <p:cNvSpPr txBox="1"/>
          <p:nvPr/>
        </p:nvSpPr>
        <p:spPr>
          <a:xfrm>
            <a:off x="683568" y="450251"/>
            <a:ext cx="7626470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ru-RU" sz="2800" b="1" dirty="0" smtClean="0">
                <a:solidFill>
                  <a:srgbClr val="CAF278">
                    <a:lumMod val="75000"/>
                  </a:srgbClr>
                </a:solidFill>
              </a:rPr>
              <a:t>Открытие КЛУБА «ЗДОРОВЫЙ СТИЛЬ»</a:t>
            </a:r>
            <a:endParaRPr lang="ru-RU" sz="2800" b="1" dirty="0">
              <a:solidFill>
                <a:srgbClr val="CAF278">
                  <a:lumMod val="75000"/>
                </a:srgbClr>
              </a:solidFill>
            </a:endParaRPr>
          </a:p>
        </p:txBody>
      </p:sp>
      <p:pic>
        <p:nvPicPr>
          <p:cNvPr id="6146" name="Picture 2" descr="F:\зож 2015\открытие клуба Здоровый стиль\DSC083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0"/>
          <a:stretch/>
        </p:blipFill>
        <p:spPr bwMode="auto">
          <a:xfrm rot="21409174">
            <a:off x="606607" y="884665"/>
            <a:ext cx="3576397" cy="25165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зож 2015\открытие клуба Здоровый стиль\DSC083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396">
            <a:off x="5211672" y="773885"/>
            <a:ext cx="3474535" cy="2605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зож 2015\открытие клуба Здоровый стиль\DSC083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3"/>
            <a:ext cx="2891098" cy="21683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F:\зож 2015\открытие клуба Здоровый стиль\DSC0835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1" t="21617" r="25302" b="10383"/>
          <a:stretch/>
        </p:blipFill>
        <p:spPr bwMode="auto">
          <a:xfrm>
            <a:off x="6372200" y="3855270"/>
            <a:ext cx="2020956" cy="24379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:\зож 2015\открытие клуба Здоровый стиль\DSC0837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372" y="3554998"/>
            <a:ext cx="2496278" cy="18722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57322" y="6293250"/>
            <a:ext cx="3167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 ОКТЯБРЯ 2015 года</a:t>
            </a:r>
            <a:endParaRPr lang="ru-RU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03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470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1192396"/>
            <a:ext cx="7992888" cy="79644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ru-RU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Школьная агитбригада «Радуга»</a:t>
            </a:r>
            <a:endParaRPr lang="ru-RU" sz="4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F:\зож 2015\мы за зоровый образ жизни!\DSC0848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0" t="7827" r="3288" b="-7827"/>
          <a:stretch/>
        </p:blipFill>
        <p:spPr bwMode="auto">
          <a:xfrm rot="21238031">
            <a:off x="305054" y="1979354"/>
            <a:ext cx="4031533" cy="3492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F:\зож 2015\мы за зоровый образ жизни!\DSC0849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b="3501"/>
          <a:stretch/>
        </p:blipFill>
        <p:spPr bwMode="auto">
          <a:xfrm rot="258540">
            <a:off x="4630770" y="2501328"/>
            <a:ext cx="4181559" cy="3284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 descr="F:\материалы для зож против курения\e6523e76f16dc37c5e948d5c77fbc586-rainbow-clip-art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12" l="2653" r="91512">
                        <a14:backgroundMark x1="78780" y1="1412" x2="78780" y2="1412"/>
                        <a14:backgroundMark x1="77454" y1="1412" x2="77454" y2="1412"/>
                        <a14:backgroundMark x1="79045" y1="2824" x2="79045" y2="2824"/>
                        <a14:backgroundMark x1="81167" y1="4706" x2="81167" y2="4706"/>
                        <a14:backgroundMark x1="81432" y1="4706" x2="81432" y2="4706"/>
                        <a14:backgroundMark x1="82228" y1="4941" x2="83554" y2="5647"/>
                        <a14:backgroundMark x1="84615" y1="5647" x2="84615" y2="5647"/>
                        <a14:backgroundMark x1="84615" y1="5647" x2="84615" y2="5647"/>
                        <a14:backgroundMark x1="85942" y1="6824" x2="85942" y2="6824"/>
                        <a14:backgroundMark x1="83820" y1="13412" x2="83820" y2="13412"/>
                        <a14:backgroundMark x1="83820" y1="13412" x2="83820" y2="13412"/>
                        <a14:backgroundMark x1="83820" y1="13882" x2="83820" y2="13882"/>
                        <a14:backgroundMark x1="83820" y1="14824" x2="83820" y2="14824"/>
                        <a14:backgroundMark x1="82228" y1="16706" x2="68435" y2="24000"/>
                        <a14:backgroundMark x1="59947" y1="31765" x2="59947" y2="31765"/>
                        <a14:backgroundMark x1="50928" y1="44941" x2="50928" y2="44941"/>
                        <a14:backgroundMark x1="44828" y1="58353" x2="44828" y2="58353"/>
                        <a14:backgroundMark x1="40584" y1="67765" x2="40584" y2="67765"/>
                        <a14:backgroundMark x1="36870" y1="78824" x2="36870" y2="78824"/>
                        <a14:backgroundMark x1="36074" y1="86118" x2="36074" y2="86118"/>
                        <a14:backgroundMark x1="88594" y1="7765" x2="88594" y2="7765"/>
                        <a14:backgroundMark x1="87798" y1="14118" x2="87798" y2="14118"/>
                        <a14:backgroundMark x1="89920" y1="11294" x2="89920" y2="11294"/>
                        <a14:backgroundMark x1="3979" y1="92941" x2="3979" y2="92941"/>
                        <a14:backgroundMark x1="5570" y1="92941" x2="7427" y2="92941"/>
                        <a14:backgroundMark x1="9019" y1="92471" x2="9019" y2="92471"/>
                        <a14:backgroundMark x1="10610" y1="92471" x2="10610" y2="92471"/>
                        <a14:backgroundMark x1="12202" y1="93647" x2="12202" y2="93647"/>
                        <a14:backgroundMark x1="15119" y1="95294" x2="15119" y2="95294"/>
                        <a14:backgroundMark x1="16180" y1="96000" x2="16180" y2="96000"/>
                        <a14:backgroundMark x1="19894" y1="96000" x2="21485" y2="95765"/>
                        <a14:backgroundMark x1="24138" y1="95294" x2="24138" y2="95294"/>
                        <a14:backgroundMark x1="25464" y1="95294" x2="25464" y2="95294"/>
                        <a14:backgroundMark x1="30239" y1="95765" x2="30239" y2="95765"/>
                        <a14:backgroundMark x1="35809" y1="95294" x2="35809" y2="95294"/>
                        <a14:backgroundMark x1="61273" y1="2588" x2="61273" y2="2588"/>
                        <a14:backgroundMark x1="65252" y1="1882" x2="65252" y2="1882"/>
                        <a14:backgroundMark x1="63926" y1="2118" x2="64456" y2="0"/>
                        <a14:backgroundMark x1="57294" y1="3529" x2="57294" y2="3529"/>
                        <a14:backgroundMark x1="55703" y1="3294" x2="55703" y2="3294"/>
                        <a14:backgroundMark x1="54907" y1="3294" x2="54907" y2="3294"/>
                        <a14:backgroundMark x1="53581" y1="3294" x2="53581" y2="3294"/>
                        <a14:backgroundMark x1="52785" y1="5647" x2="52785" y2="5647"/>
                        <a14:backgroundMark x1="44828" y1="10353" x2="44828" y2="10353"/>
                        <a14:backgroundMark x1="32891" y1="17412" x2="32891" y2="17412"/>
                        <a14:backgroundMark x1="24138" y1="27529" x2="24138" y2="27529"/>
                        <a14:backgroundMark x1="16976" y1="38588" x2="16976" y2="38588"/>
                        <a14:backgroundMark x1="9549" y1="55529" x2="9549" y2="55529"/>
                        <a14:backgroundMark x1="5570" y1="66824" x2="5570" y2="66824"/>
                        <a14:backgroundMark x1="4244" y1="78118" x2="4244" y2="78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4009">
            <a:off x="6569020" y="-448146"/>
            <a:ext cx="2044881" cy="266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32418" y="6118787"/>
            <a:ext cx="3718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ГОД ОСНОВАНИЯ - 2014</a:t>
            </a:r>
            <a:endParaRPr lang="ru-RU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34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878497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u="sng" dirty="0"/>
              <a:t>МОДУЛЬ </a:t>
            </a:r>
            <a:r>
              <a:rPr lang="ru-RU" sz="3200" b="1" i="1" u="sng" dirty="0" smtClean="0"/>
              <a:t>1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just"/>
            <a:r>
              <a:rPr lang="ru-RU" dirty="0" smtClean="0"/>
              <a:t>	</a:t>
            </a:r>
            <a:r>
              <a:rPr lang="ru-RU" sz="2000" dirty="0" smtClean="0"/>
              <a:t>Комплекс </a:t>
            </a:r>
            <a:r>
              <a:rPr lang="ru-RU" sz="2000" dirty="0"/>
              <a:t>мероприятий, позволяющих сформировать у </a:t>
            </a:r>
            <a:r>
              <a:rPr lang="ru-RU" sz="2000" dirty="0" smtClean="0"/>
              <a:t>учащихся знание </a:t>
            </a:r>
            <a:r>
              <a:rPr lang="ru-RU" sz="2000" dirty="0"/>
              <a:t>основ профилактики переутомления и </a:t>
            </a:r>
            <a:r>
              <a:rPr lang="ru-RU" sz="2000" dirty="0" smtClean="0"/>
              <a:t>перенапряжения</a:t>
            </a:r>
            <a:r>
              <a:rPr lang="ru-RU" sz="2000" dirty="0"/>
              <a:t>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 smtClean="0"/>
              <a:t>способность </a:t>
            </a:r>
            <a:r>
              <a:rPr lang="ru-RU" sz="2000" dirty="0"/>
              <a:t>составлять рациональный режим дня и отдыха; следовать рациональному режиму дня и отдыха на основе знаний о </a:t>
            </a:r>
            <a:r>
              <a:rPr lang="ru-RU" sz="2000" dirty="0" smtClean="0"/>
              <a:t>динамике работоспособности</a:t>
            </a:r>
            <a:r>
              <a:rPr lang="ru-RU" sz="2000" dirty="0"/>
              <a:t>, утомляемости, напряжённости разных видов </a:t>
            </a:r>
            <a:r>
              <a:rPr lang="ru-RU" sz="2000" dirty="0" smtClean="0"/>
              <a:t>деятельности;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 smtClean="0"/>
              <a:t>выбирать </a:t>
            </a:r>
            <a:r>
              <a:rPr lang="ru-RU" sz="2000" dirty="0"/>
              <a:t>оптимальный режим дня с учётом учебных и </a:t>
            </a:r>
            <a:r>
              <a:rPr lang="ru-RU" sz="2000" dirty="0" err="1"/>
              <a:t>внеучебных</a:t>
            </a:r>
            <a:r>
              <a:rPr lang="ru-RU" sz="2000" dirty="0"/>
              <a:t> нагрузок;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 smtClean="0"/>
              <a:t>умение </a:t>
            </a:r>
            <a:r>
              <a:rPr lang="ru-RU" sz="2000" dirty="0"/>
              <a:t>планировать и рационально распределять учебные нагрузки и отдых в период подготовки к экзаменам; знание и умение </a:t>
            </a:r>
            <a:r>
              <a:rPr lang="ru-RU" sz="2000" dirty="0" smtClean="0"/>
              <a:t>эффективного использования </a:t>
            </a:r>
            <a:r>
              <a:rPr lang="ru-RU" sz="2000" dirty="0"/>
              <a:t>индивидуальных особенностей работоспособности</a:t>
            </a:r>
            <a:r>
              <a:rPr lang="ru-RU" sz="2000" dirty="0" smtClean="0"/>
              <a:t>;</a:t>
            </a:r>
            <a:endParaRPr lang="ru-RU" sz="2000" dirty="0"/>
          </a:p>
        </p:txBody>
      </p:sp>
      <p:pic>
        <p:nvPicPr>
          <p:cNvPr id="3" name="Picture 4" descr="D:\Documents\ГРАМОТЫ\для оформления\post-70101-1236449698_thum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869160"/>
            <a:ext cx="1872208" cy="189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Barabutina\Desktop\для оформления\fdd799f1414b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5515"/>
            <a:ext cx="1865784" cy="104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92430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1398</TotalTime>
  <Words>987</Words>
  <Application>Microsoft Office PowerPoint</Application>
  <PresentationFormat>Экран (4:3)</PresentationFormat>
  <Paragraphs>172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Воздушный поток</vt:lpstr>
      <vt:lpstr>Spring</vt:lpstr>
      <vt:lpstr>Презентация PowerPoint</vt:lpstr>
      <vt:lpstr>Человек не воспитывается по частям,  он создается синтетически всей суммой влияний,  которым он подвергается. Поэтому отдельное средство всегда может быть и положительным и отрицательным, решающим моментом является не его прямая логика,  а логика и действие всей суммы средств,  гармонически организованных.  А.С. Макаренко</vt:lpstr>
      <vt:lpstr>Презентация PowerPoint</vt:lpstr>
      <vt:lpstr> Комплексная профилактическая программа  Архангельской области   «Здоровые дети – здоровое общество»   Архангельский областной центр медицинской профилактики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Реализация ценности  «ЗДОРОВЬЕ»  </vt:lpstr>
      <vt:lpstr>Презентация PowerPoint</vt:lpstr>
      <vt:lpstr>Презентация PowerPoint</vt:lpstr>
      <vt:lpstr>Презентация PowerPoint</vt:lpstr>
      <vt:lpstr>Презентация PowerPoint</vt:lpstr>
      <vt:lpstr>Брейн-ринг 5 апреля 2011 года МОУ СОШ №10 и МОУ СОШ № 27 </vt:lpstr>
      <vt:lpstr>Презентация PowerPoint</vt:lpstr>
      <vt:lpstr>КЛАСС «ЗДОРОВЫЙ СТИЛЬ»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Дополнительное образование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Барабутина Галина Валентиновна</cp:lastModifiedBy>
  <cp:revision>91</cp:revision>
  <dcterms:created xsi:type="dcterms:W3CDTF">2015-11-18T11:31:45Z</dcterms:created>
  <dcterms:modified xsi:type="dcterms:W3CDTF">2017-04-11T14:37:46Z</dcterms:modified>
</cp:coreProperties>
</file>