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3"/>
  </p:handoutMasterIdLst>
  <p:sldIdLst>
    <p:sldId id="256" r:id="rId2"/>
    <p:sldId id="257" r:id="rId3"/>
    <p:sldId id="260" r:id="rId4"/>
    <p:sldId id="261" r:id="rId5"/>
    <p:sldId id="259" r:id="rId6"/>
    <p:sldId id="280" r:id="rId7"/>
    <p:sldId id="263" r:id="rId8"/>
    <p:sldId id="266" r:id="rId9"/>
    <p:sldId id="279" r:id="rId10"/>
    <p:sldId id="267" r:id="rId11"/>
    <p:sldId id="276" r:id="rId12"/>
    <p:sldId id="278" r:id="rId13"/>
    <p:sldId id="270" r:id="rId14"/>
    <p:sldId id="273" r:id="rId15"/>
    <p:sldId id="262" r:id="rId16"/>
    <p:sldId id="265" r:id="rId17"/>
    <p:sldId id="258" r:id="rId18"/>
    <p:sldId id="268" r:id="rId19"/>
    <p:sldId id="269" r:id="rId20"/>
    <p:sldId id="272" r:id="rId21"/>
    <p:sldId id="274" r:id="rId22"/>
  </p:sldIdLst>
  <p:sldSz cx="9144000" cy="6858000" type="screen4x3"/>
  <p:notesSz cx="9947275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CC0099"/>
    <a:srgbClr val="00FF00"/>
    <a:srgbClr val="800000"/>
    <a:srgbClr val="DAFDFE"/>
    <a:srgbClr val="BBFBFD"/>
    <a:srgbClr val="99FFCC"/>
    <a:srgbClr val="E5F5F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'по возрасту'!$A$8</c:f>
              <c:strCache>
                <c:ptCount val="1"/>
                <c:pt idx="0">
                  <c:v>низкий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'по возрасту'!$B$6:$E$7</c:f>
              <c:multiLvlStrCache>
                <c:ptCount val="4"/>
                <c:lvl>
                  <c:pt idx="0">
                    <c:v>До 5 лет</c:v>
                  </c:pt>
                  <c:pt idx="1">
                    <c:v>До 20 лет</c:v>
                  </c:pt>
                  <c:pt idx="2">
                    <c:v>До 30 лет</c:v>
                  </c:pt>
                  <c:pt idx="3">
                    <c:v>Более 30 лет</c:v>
                  </c:pt>
                </c:lvl>
                <c:lvl>
                  <c:pt idx="0">
                    <c:v>КОЛ.ЧЕЛОВЕК</c:v>
                  </c:pt>
                </c:lvl>
              </c:multiLvlStrCache>
            </c:multiLvlStrRef>
          </c:cat>
          <c:val>
            <c:numRef>
              <c:f>'по возрасту'!$B$8:$E$8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'по возрасту'!$A$9</c:f>
              <c:strCache>
                <c:ptCount val="1"/>
                <c:pt idx="0">
                  <c:v>средний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'по возрасту'!$B$6:$E$7</c:f>
              <c:multiLvlStrCache>
                <c:ptCount val="4"/>
                <c:lvl>
                  <c:pt idx="0">
                    <c:v>До 5 лет</c:v>
                  </c:pt>
                  <c:pt idx="1">
                    <c:v>До 20 лет</c:v>
                  </c:pt>
                  <c:pt idx="2">
                    <c:v>До 30 лет</c:v>
                  </c:pt>
                  <c:pt idx="3">
                    <c:v>Более 30 лет</c:v>
                  </c:pt>
                </c:lvl>
                <c:lvl>
                  <c:pt idx="0">
                    <c:v>КОЛ.ЧЕЛОВЕК</c:v>
                  </c:pt>
                </c:lvl>
              </c:multiLvlStrCache>
            </c:multiLvlStrRef>
          </c:cat>
          <c:val>
            <c:numRef>
              <c:f>'по возрасту'!$B$9:$E$9</c:f>
              <c:numCache>
                <c:formatCode>General</c:formatCode>
                <c:ptCount val="4"/>
                <c:pt idx="0">
                  <c:v>1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</c:numCache>
            </c:numRef>
          </c:val>
        </c:ser>
        <c:ser>
          <c:idx val="2"/>
          <c:order val="2"/>
          <c:tx>
            <c:strRef>
              <c:f>'по возрасту'!$A$10</c:f>
              <c:strCache>
                <c:ptCount val="1"/>
                <c:pt idx="0">
                  <c:v>высокий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'по возрасту'!$B$6:$E$7</c:f>
              <c:multiLvlStrCache>
                <c:ptCount val="4"/>
                <c:lvl>
                  <c:pt idx="0">
                    <c:v>До 5 лет</c:v>
                  </c:pt>
                  <c:pt idx="1">
                    <c:v>До 20 лет</c:v>
                  </c:pt>
                  <c:pt idx="2">
                    <c:v>До 30 лет</c:v>
                  </c:pt>
                  <c:pt idx="3">
                    <c:v>Более 30 лет</c:v>
                  </c:pt>
                </c:lvl>
                <c:lvl>
                  <c:pt idx="0">
                    <c:v>КОЛ.ЧЕЛОВЕК</c:v>
                  </c:pt>
                </c:lvl>
              </c:multiLvlStrCache>
            </c:multiLvlStrRef>
          </c:cat>
          <c:val>
            <c:numRef>
              <c:f>'по возрасту'!$B$10:$E$10</c:f>
              <c:numCache>
                <c:formatCode>General</c:formatCode>
                <c:ptCount val="4"/>
                <c:pt idx="0">
                  <c:v>6</c:v>
                </c:pt>
                <c:pt idx="1">
                  <c:v>13</c:v>
                </c:pt>
                <c:pt idx="2">
                  <c:v>8</c:v>
                </c:pt>
                <c:pt idx="3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5562624"/>
        <c:axId val="35564160"/>
        <c:axId val="0"/>
      </c:bar3DChart>
      <c:catAx>
        <c:axId val="355626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35564160"/>
        <c:crosses val="autoZero"/>
        <c:auto val="1"/>
        <c:lblAlgn val="ctr"/>
        <c:lblOffset val="100"/>
        <c:noMultiLvlLbl val="0"/>
      </c:catAx>
      <c:valAx>
        <c:axId val="355641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556262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ysClr val="window" lastClr="FFFFFF"/>
    </a:solidFill>
    <a:ln w="25400" cap="flat" cmpd="sng" algn="ctr">
      <a:solidFill>
        <a:srgbClr val="4F81BD"/>
      </a:solidFill>
      <a:prstDash val="solid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036987665883855"/>
          <c:y val="4.07946923301254E-2"/>
          <c:w val="0.71520851335570623"/>
          <c:h val="0.526262758821813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'по МО'!$B$117:$B$118</c:f>
              <c:strCache>
                <c:ptCount val="1"/>
                <c:pt idx="0">
                  <c:v>Степень выгорания низкая</c:v>
                </c:pt>
              </c:strCache>
            </c:strRef>
          </c:tx>
          <c:invertIfNegative val="0"/>
          <c:cat>
            <c:strRef>
              <c:f>'по МО'!$A$119:$A$125</c:f>
              <c:strCache>
                <c:ptCount val="7"/>
                <c:pt idx="0">
                  <c:v>Иностранного языка</c:v>
                </c:pt>
                <c:pt idx="1">
                  <c:v>Естественного цикла и истории</c:v>
                </c:pt>
                <c:pt idx="2">
                  <c:v>ФК</c:v>
                </c:pt>
                <c:pt idx="3">
                  <c:v>Эстетического цикла</c:v>
                </c:pt>
                <c:pt idx="4">
                  <c:v>Русского языка и литературы</c:v>
                </c:pt>
                <c:pt idx="5">
                  <c:v>Математики и информатики</c:v>
                </c:pt>
                <c:pt idx="6">
                  <c:v>Начальной школы</c:v>
                </c:pt>
              </c:strCache>
            </c:strRef>
          </c:cat>
          <c:val>
            <c:numRef>
              <c:f>'по МО'!$B$119:$B$125</c:f>
              <c:numCache>
                <c:formatCode>General</c:formatCode>
                <c:ptCount val="7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</c:numCache>
            </c:numRef>
          </c:val>
        </c:ser>
        <c:ser>
          <c:idx val="1"/>
          <c:order val="1"/>
          <c:tx>
            <c:strRef>
              <c:f>'по МО'!$C$117:$C$118</c:f>
              <c:strCache>
                <c:ptCount val="1"/>
                <c:pt idx="0">
                  <c:v>Степень выгорания средняя</c:v>
                </c:pt>
              </c:strCache>
            </c:strRef>
          </c:tx>
          <c:invertIfNegative val="0"/>
          <c:cat>
            <c:strRef>
              <c:f>'по МО'!$A$119:$A$125</c:f>
              <c:strCache>
                <c:ptCount val="7"/>
                <c:pt idx="0">
                  <c:v>Иностранного языка</c:v>
                </c:pt>
                <c:pt idx="1">
                  <c:v>Естественного цикла и истории</c:v>
                </c:pt>
                <c:pt idx="2">
                  <c:v>ФК</c:v>
                </c:pt>
                <c:pt idx="3">
                  <c:v>Эстетического цикла</c:v>
                </c:pt>
                <c:pt idx="4">
                  <c:v>Русского языка и литературы</c:v>
                </c:pt>
                <c:pt idx="5">
                  <c:v>Математики и информатики</c:v>
                </c:pt>
                <c:pt idx="6">
                  <c:v>Начальной школы</c:v>
                </c:pt>
              </c:strCache>
            </c:strRef>
          </c:cat>
          <c:val>
            <c:numRef>
              <c:f>'по МО'!$C$119:$C$125</c:f>
              <c:numCache>
                <c:formatCode>General</c:formatCode>
                <c:ptCount val="7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1</c:v>
                </c:pt>
                <c:pt idx="4">
                  <c:v>2</c:v>
                </c:pt>
                <c:pt idx="5">
                  <c:v>2</c:v>
                </c:pt>
                <c:pt idx="6">
                  <c:v>3</c:v>
                </c:pt>
              </c:numCache>
            </c:numRef>
          </c:val>
        </c:ser>
        <c:ser>
          <c:idx val="2"/>
          <c:order val="2"/>
          <c:tx>
            <c:strRef>
              <c:f>'по МО'!$D$117:$D$118</c:f>
              <c:strCache>
                <c:ptCount val="1"/>
                <c:pt idx="0">
                  <c:v>Степень выгорания высокая</c:v>
                </c:pt>
              </c:strCache>
            </c:strRef>
          </c:tx>
          <c:invertIfNegative val="0"/>
          <c:cat>
            <c:strRef>
              <c:f>'по МО'!$A$119:$A$125</c:f>
              <c:strCache>
                <c:ptCount val="7"/>
                <c:pt idx="0">
                  <c:v>Иностранного языка</c:v>
                </c:pt>
                <c:pt idx="1">
                  <c:v>Естественного цикла и истории</c:v>
                </c:pt>
                <c:pt idx="2">
                  <c:v>ФК</c:v>
                </c:pt>
                <c:pt idx="3">
                  <c:v>Эстетического цикла</c:v>
                </c:pt>
                <c:pt idx="4">
                  <c:v>Русского языка и литературы</c:v>
                </c:pt>
                <c:pt idx="5">
                  <c:v>Математики и информатики</c:v>
                </c:pt>
                <c:pt idx="6">
                  <c:v>Начальной школы</c:v>
                </c:pt>
              </c:strCache>
            </c:strRef>
          </c:cat>
          <c:val>
            <c:numRef>
              <c:f>'по МО'!$D$119:$D$125</c:f>
              <c:numCache>
                <c:formatCode>General</c:formatCode>
                <c:ptCount val="7"/>
                <c:pt idx="0">
                  <c:v>3</c:v>
                </c:pt>
                <c:pt idx="1">
                  <c:v>7</c:v>
                </c:pt>
                <c:pt idx="3">
                  <c:v>4</c:v>
                </c:pt>
                <c:pt idx="4">
                  <c:v>4</c:v>
                </c:pt>
                <c:pt idx="5">
                  <c:v>6</c:v>
                </c:pt>
                <c:pt idx="6">
                  <c:v>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10593920"/>
        <c:axId val="110595456"/>
        <c:axId val="0"/>
      </c:bar3DChart>
      <c:catAx>
        <c:axId val="1105939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0595456"/>
        <c:crosses val="autoZero"/>
        <c:auto val="1"/>
        <c:lblAlgn val="ctr"/>
        <c:lblOffset val="100"/>
        <c:noMultiLvlLbl val="0"/>
      </c:catAx>
      <c:valAx>
        <c:axId val="1105954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05939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485208236827599"/>
          <c:y val="0.76323666583342586"/>
          <c:w val="0.29773646549560334"/>
          <c:h val="0.17001959273043735"/>
        </c:manualLayout>
      </c:layout>
      <c:overlay val="0"/>
    </c:legend>
    <c:plotVisOnly val="1"/>
    <c:dispBlanksAs val="gap"/>
    <c:showDLblsOverMax val="0"/>
  </c:chart>
  <c:spPr>
    <a:solidFill>
      <a:sysClr val="window" lastClr="FFFFFF"/>
    </a:solidFill>
    <a:ln w="25400" cap="flat" cmpd="sng" algn="ctr">
      <a:solidFill>
        <a:srgbClr val="4F81BD"/>
      </a:solidFill>
      <a:prstDash val="solid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>
                <a:solidFill>
                  <a:sysClr val="windowText" lastClr="000000"/>
                </a:solidFill>
              </a:defRPr>
            </a:pPr>
            <a:r>
              <a:rPr lang="ru-RU" sz="1800" dirty="0">
                <a:solidFill>
                  <a:sysClr val="windowText" lastClr="000000"/>
                </a:solidFill>
              </a:rPr>
              <a:t>Эмоциональное истощение учителей начальных классов</a:t>
            </a: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40305952435629205"/>
          <c:w val="0.74573407848354334"/>
          <c:h val="0.52485515410977313"/>
        </c:manualLayout>
      </c:layout>
      <c:pie3DChart>
        <c:varyColors val="1"/>
        <c:ser>
          <c:idx val="0"/>
          <c:order val="0"/>
          <c:tx>
            <c:strRef>
              <c:f>нач!$B$2</c:f>
              <c:strCache>
                <c:ptCount val="1"/>
                <c:pt idx="0">
                  <c:v>КОЛ.ЧЕЛОВЕК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3.5288988458032702E-2"/>
                  <c:y val="-2.4600235971765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8026444393195619E-2"/>
                  <c:y val="-0.288657338920890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5665667314598228E-2"/>
                  <c:y val="-0.123747195103373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ysClr val="windowText" lastClr="0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нач!$A$3:$A$5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нач!$B$3:$B$5</c:f>
              <c:numCache>
                <c:formatCode>General</c:formatCode>
                <c:ptCount val="3"/>
                <c:pt idx="0">
                  <c:v>1</c:v>
                </c:pt>
                <c:pt idx="1">
                  <c:v>6</c:v>
                </c:pt>
                <c:pt idx="2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800">
              <a:solidFill>
                <a:sysClr val="windowText" lastClr="000000"/>
              </a:solidFill>
            </a:defRPr>
          </a:pPr>
          <a:endParaRPr lang="ru-RU"/>
        </a:p>
      </c:txPr>
    </c:legend>
    <c:plotVisOnly val="1"/>
    <c:dispBlanksAs val="zero"/>
    <c:showDLblsOverMax val="0"/>
  </c:chart>
  <c:spPr>
    <a:solidFill>
      <a:srgbClr val="FFFFFF"/>
    </a:solidFill>
    <a:ln w="25400" cap="flat" cmpd="sng" algn="ctr">
      <a:solidFill>
        <a:srgbClr val="4E5798"/>
      </a:solidFill>
      <a:prstDash val="solid"/>
    </a:ln>
    <a:effectLst/>
  </c:spPr>
  <c:txPr>
    <a:bodyPr/>
    <a:lstStyle/>
    <a:p>
      <a:pPr>
        <a:defRPr>
          <a:solidFill>
            <a:srgbClr val="374C81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>
                <a:solidFill>
                  <a:sysClr val="windowText" lastClr="000000"/>
                </a:solidFill>
              </a:defRPr>
            </a:pPr>
            <a:r>
              <a:rPr lang="ru-RU" sz="1800" dirty="0">
                <a:solidFill>
                  <a:sysClr val="windowText" lastClr="000000"/>
                </a:solidFill>
              </a:rPr>
              <a:t>Редукция </a:t>
            </a:r>
            <a:r>
              <a:rPr lang="ru-RU" sz="1800" dirty="0" smtClean="0">
                <a:solidFill>
                  <a:sysClr val="windowText" lastClr="000000"/>
                </a:solidFill>
              </a:rPr>
              <a:t>личных</a:t>
            </a:r>
            <a:r>
              <a:rPr lang="ru-RU" sz="1800" baseline="0" dirty="0" smtClean="0">
                <a:solidFill>
                  <a:sysClr val="windowText" lastClr="000000"/>
                </a:solidFill>
              </a:rPr>
              <a:t> </a:t>
            </a:r>
            <a:r>
              <a:rPr lang="ru-RU" sz="1800" dirty="0" smtClean="0">
                <a:solidFill>
                  <a:sysClr val="windowText" lastClr="000000"/>
                </a:solidFill>
              </a:rPr>
              <a:t>достижений </a:t>
            </a:r>
            <a:r>
              <a:rPr lang="ru-RU" sz="1800" dirty="0">
                <a:solidFill>
                  <a:sysClr val="windowText" lastClr="000000"/>
                </a:solidFill>
              </a:rPr>
              <a:t>учителей физической </a:t>
            </a:r>
            <a:r>
              <a:rPr lang="ru-RU" sz="1800" dirty="0" smtClean="0">
                <a:solidFill>
                  <a:sysClr val="windowText" lastClr="000000"/>
                </a:solidFill>
              </a:rPr>
              <a:t>культуры</a:t>
            </a:r>
          </a:p>
        </c:rich>
      </c:tx>
      <c:layout>
        <c:manualLayout>
          <c:xMode val="edge"/>
          <c:yMode val="edge"/>
          <c:x val="0.193011609821131"/>
          <c:y val="5.6690157785125948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4013415176091546"/>
          <c:w val="0.71638845683812913"/>
          <c:h val="0.50432570984176361"/>
        </c:manualLayout>
      </c:layout>
      <c:pie3DChart>
        <c:varyColors val="1"/>
        <c:ser>
          <c:idx val="0"/>
          <c:order val="0"/>
          <c:tx>
            <c:strRef>
              <c:f>ФК!$B$34</c:f>
              <c:strCache>
                <c:ptCount val="1"/>
                <c:pt idx="0">
                  <c:v>КОЛ.ЧЕЛОВЕК</c:v>
                </c:pt>
              </c:strCache>
            </c:strRef>
          </c:tx>
          <c:explosion val="25"/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0.1804584939434872"/>
                  <c:y val="-0.5459580292059429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ysClr val="windowText" lastClr="0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ФК!$A$35:$A$37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ФК!$B$35:$B$37</c:f>
              <c:numCache>
                <c:formatCode>General</c:formatCode>
                <c:ptCount val="3"/>
                <c:pt idx="2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800">
              <a:solidFill>
                <a:sysClr val="windowText" lastClr="000000"/>
              </a:solidFill>
            </a:defRPr>
          </a:pPr>
          <a:endParaRPr lang="ru-RU"/>
        </a:p>
      </c:txPr>
    </c:legend>
    <c:plotVisOnly val="1"/>
    <c:dispBlanksAs val="zero"/>
    <c:showDLblsOverMax val="0"/>
  </c:chart>
  <c:spPr>
    <a:solidFill>
      <a:srgbClr val="FFFFFF"/>
    </a:solidFill>
    <a:ln w="25400" cap="flat" cmpd="sng" algn="ctr">
      <a:solidFill>
        <a:srgbClr val="4E5798"/>
      </a:solidFill>
      <a:prstDash val="solid"/>
    </a:ln>
    <a:effectLst/>
  </c:spPr>
  <c:txPr>
    <a:bodyPr/>
    <a:lstStyle/>
    <a:p>
      <a:pPr>
        <a:defRPr>
          <a:solidFill>
            <a:srgbClr val="374C81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>
              <a:defRPr sz="1400">
                <a:solidFill>
                  <a:sysClr val="windowText" lastClr="000000"/>
                </a:solidFill>
              </a:defRPr>
            </a:pPr>
            <a:r>
              <a:rPr lang="ru-RU" sz="1800" dirty="0">
                <a:solidFill>
                  <a:sysClr val="windowText" lastClr="000000"/>
                </a:solidFill>
              </a:rPr>
              <a:t>Степень профессионального выгорания </a:t>
            </a:r>
            <a:r>
              <a:rPr lang="ru-RU" sz="1800" dirty="0" smtClean="0">
                <a:solidFill>
                  <a:sysClr val="windowText" lastClr="000000"/>
                </a:solidFill>
              </a:rPr>
              <a:t>учителей </a:t>
            </a:r>
            <a:r>
              <a:rPr lang="ru-RU" sz="1800" baseline="0" dirty="0" smtClean="0">
                <a:solidFill>
                  <a:sysClr val="windowText" lastClr="000000"/>
                </a:solidFill>
              </a:rPr>
              <a:t> </a:t>
            </a:r>
            <a:r>
              <a:rPr lang="ru-RU" sz="1800" dirty="0" smtClean="0">
                <a:solidFill>
                  <a:sysClr val="windowText" lastClr="000000"/>
                </a:solidFill>
              </a:rPr>
              <a:t>в целом по школе </a:t>
            </a:r>
            <a:endParaRPr lang="ru-RU" sz="1800" dirty="0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10438883967771952"/>
          <c:y val="1.209214020408105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37472257107464851"/>
          <c:w val="0.83377006640038664"/>
          <c:h val="0.60697069036599194"/>
        </c:manualLayout>
      </c:layout>
      <c:pie3DChart>
        <c:varyColors val="1"/>
        <c:ser>
          <c:idx val="0"/>
          <c:order val="0"/>
          <c:tx>
            <c:strRef>
              <c:f>'средн знач'!$B$61</c:f>
              <c:strCache>
                <c:ptCount val="1"/>
                <c:pt idx="0">
                  <c:v>КОЛ.ЧЕЛОВЕК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-4.0399387576552918E-2"/>
                  <c:y val="-2.4376410990584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781605424321959E-2"/>
                  <c:y val="-2.0179138446854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1459973753280849E-3"/>
                  <c:y val="-0.21517354037039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solidFill>
                      <a:sysClr val="windowText" lastClr="000000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'средн знач'!$A$62:$A$64</c:f>
              <c:strCache>
                <c:ptCount val="3"/>
                <c:pt idx="0">
                  <c:v>низкий</c:v>
                </c:pt>
                <c:pt idx="1">
                  <c:v>средний</c:v>
                </c:pt>
                <c:pt idx="2">
                  <c:v>высокий</c:v>
                </c:pt>
              </c:strCache>
            </c:strRef>
          </c:cat>
          <c:val>
            <c:numRef>
              <c:f>'средн знач'!$B$62:$B$64</c:f>
              <c:numCache>
                <c:formatCode>General</c:formatCode>
                <c:ptCount val="3"/>
                <c:pt idx="0">
                  <c:v>5</c:v>
                </c:pt>
                <c:pt idx="1">
                  <c:v>16</c:v>
                </c:pt>
                <c:pt idx="2">
                  <c:v>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600">
              <a:solidFill>
                <a:sysClr val="windowText" lastClr="000000"/>
              </a:solidFill>
            </a:defRPr>
          </a:pPr>
          <a:endParaRPr lang="ru-RU"/>
        </a:p>
      </c:txPr>
    </c:legend>
    <c:plotVisOnly val="1"/>
    <c:dispBlanksAs val="zero"/>
    <c:showDLblsOverMax val="0"/>
  </c:chart>
  <c:spPr>
    <a:solidFill>
      <a:srgbClr val="FFFFFF"/>
    </a:solidFill>
    <a:ln w="25400" cap="flat" cmpd="sng" algn="ctr">
      <a:solidFill>
        <a:srgbClr val="4E5798"/>
      </a:solidFill>
      <a:prstDash val="solid"/>
    </a:ln>
    <a:effectLst/>
  </c:spPr>
  <c:txPr>
    <a:bodyPr/>
    <a:lstStyle/>
    <a:p>
      <a:pPr>
        <a:defRPr>
          <a:solidFill>
            <a:srgbClr val="374C81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4487" y="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98D08-9CCA-46D6-A631-A651A1DAB557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4487" y="6513910"/>
            <a:ext cx="4310486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BE9DBE-7CDD-4592-BD2D-EE81C333AC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244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F8A-CA46-46D8-BC6D-D3D541072936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C3FBD-68EF-41E9-A4F0-78717A513B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220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F8A-CA46-46D8-BC6D-D3D541072936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C3FBD-68EF-41E9-A4F0-78717A513B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232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F8A-CA46-46D8-BC6D-D3D541072936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C3FBD-68EF-41E9-A4F0-78717A513B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203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F8A-CA46-46D8-BC6D-D3D541072936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C3FBD-68EF-41E9-A4F0-78717A513B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81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F8A-CA46-46D8-BC6D-D3D541072936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C3FBD-68EF-41E9-A4F0-78717A513B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062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F8A-CA46-46D8-BC6D-D3D541072936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C3FBD-68EF-41E9-A4F0-78717A513B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8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F8A-CA46-46D8-BC6D-D3D541072936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C3FBD-68EF-41E9-A4F0-78717A513B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994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F8A-CA46-46D8-BC6D-D3D541072936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C3FBD-68EF-41E9-A4F0-78717A513B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352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F8A-CA46-46D8-BC6D-D3D541072936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C3FBD-68EF-41E9-A4F0-78717A513B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5356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F8A-CA46-46D8-BC6D-D3D541072936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C3FBD-68EF-41E9-A4F0-78717A513B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8342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17F8A-CA46-46D8-BC6D-D3D541072936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C3FBD-68EF-41E9-A4F0-78717A513B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958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FD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17F8A-CA46-46D8-BC6D-D3D541072936}" type="datetimeFigureOut">
              <a:rPr lang="ru-RU" smtClean="0"/>
              <a:t>11.04.2017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C3FBD-68EF-41E9-A4F0-78717A513B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071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openxmlformats.org/officeDocument/2006/relationships/image" Target="../media/image85.pn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12" Type="http://schemas.openxmlformats.org/officeDocument/2006/relationships/image" Target="../media/image84.jpeg"/><Relationship Id="rId2" Type="http://schemas.openxmlformats.org/officeDocument/2006/relationships/image" Target="../media/image74.jpeg"/><Relationship Id="rId16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11" Type="http://schemas.openxmlformats.org/officeDocument/2006/relationships/image" Target="../media/image83.jpeg"/><Relationship Id="rId5" Type="http://schemas.openxmlformats.org/officeDocument/2006/relationships/image" Target="../media/image77.jpeg"/><Relationship Id="rId15" Type="http://schemas.openxmlformats.org/officeDocument/2006/relationships/image" Target="../media/image87.pn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Relationship Id="rId14" Type="http://schemas.openxmlformats.org/officeDocument/2006/relationships/image" Target="../media/image8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3010" y="198369"/>
            <a:ext cx="66889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ea typeface="Times New Roman"/>
              </a:rPr>
              <a:t>Муниципальное бюджетное общеобразовательное учреждение</a:t>
            </a:r>
            <a:endParaRPr lang="ru-RU" sz="1600" b="1" dirty="0" smtClean="0">
              <a:solidFill>
                <a:srgbClr val="002060"/>
              </a:solidFill>
              <a:effectLst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ea typeface="Times New Roman"/>
              </a:rPr>
              <a:t>муниципального образования «Город Архангельск» </a:t>
            </a:r>
          </a:p>
          <a:p>
            <a:pPr algn="ctr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effectLst/>
                <a:ea typeface="Times New Roman"/>
              </a:rPr>
              <a:t> «Средняя школа № 17»</a:t>
            </a:r>
            <a:endParaRPr lang="ru-RU" sz="1600" b="1" dirty="0">
              <a:solidFill>
                <a:srgbClr val="002060"/>
              </a:solidFill>
              <a:effectLst/>
              <a:ea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0957" y="1103608"/>
            <a:ext cx="78249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 smtClean="0">
                <a:solidFill>
                  <a:srgbClr val="FF0000"/>
                </a:solidFill>
                <a:effectLst/>
                <a:ea typeface="Times New Roman"/>
              </a:rPr>
              <a:t>Профилактика синдрома </a:t>
            </a:r>
          </a:p>
          <a:p>
            <a:pPr algn="ctr">
              <a:spcAft>
                <a:spcPts val="0"/>
              </a:spcAft>
            </a:pPr>
            <a:r>
              <a:rPr lang="ru-RU" sz="3200" b="1" dirty="0" smtClean="0">
                <a:solidFill>
                  <a:srgbClr val="FF0000"/>
                </a:solidFill>
                <a:effectLst/>
                <a:ea typeface="Times New Roman"/>
              </a:rPr>
              <a:t>профессионального выгорания</a:t>
            </a:r>
            <a:endParaRPr lang="ru-RU" sz="3200" dirty="0" smtClean="0">
              <a:solidFill>
                <a:srgbClr val="FF0000"/>
              </a:solidFill>
              <a:effectLst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dirty="0" smtClean="0">
                <a:solidFill>
                  <a:srgbClr val="FF0000"/>
                </a:solidFill>
                <a:effectLst/>
                <a:ea typeface="Times New Roman"/>
              </a:rPr>
              <a:t>(из опыта работы административной команды </a:t>
            </a:r>
          </a:p>
          <a:p>
            <a:pPr algn="ctr">
              <a:spcAft>
                <a:spcPts val="0"/>
              </a:spcAft>
            </a:pPr>
            <a:r>
              <a:rPr lang="ru-RU" dirty="0" smtClean="0">
                <a:solidFill>
                  <a:srgbClr val="FF0000"/>
                </a:solidFill>
                <a:effectLst/>
                <a:ea typeface="Times New Roman"/>
              </a:rPr>
              <a:t>МБОУ СШ №17 г. Архангельска)</a:t>
            </a:r>
            <a:endParaRPr lang="ru-RU" dirty="0">
              <a:solidFill>
                <a:srgbClr val="FF0000"/>
              </a:solidFill>
              <a:effectLst/>
              <a:ea typeface="Times New Roman"/>
            </a:endParaRPr>
          </a:p>
        </p:txBody>
      </p:sp>
      <p:pic>
        <p:nvPicPr>
          <p:cNvPr id="1027" name="Picture 3" descr="D:\Диск D\D\фото школы\IMG_20150603_1428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34824"/>
            <a:ext cx="6272276" cy="3977944"/>
          </a:xfrm>
          <a:prstGeom prst="rect">
            <a:avLst/>
          </a:prstGeom>
          <a:ln w="38100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Диск D\D\фото школы\эмблема школы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013175"/>
            <a:ext cx="2191722" cy="178193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81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Диск D\D\семинары педсоветы совещания\выгорание 2015\DSCN19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95" y="1317045"/>
            <a:ext cx="2651873" cy="1807703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135664"/>
            <a:ext cx="6958020" cy="8450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ea typeface="Calibri"/>
              </a:rPr>
              <a:t>Наряду </a:t>
            </a:r>
            <a:r>
              <a:rPr lang="ru-RU" dirty="0">
                <a:ea typeface="Calibri"/>
              </a:rPr>
              <a:t>с серьёзными вопросами, коллективу предлагаются </a:t>
            </a:r>
            <a:endParaRPr lang="ru-RU" dirty="0" smtClean="0">
              <a:ea typeface="Calibri"/>
            </a:endParaRPr>
          </a:p>
          <a:p>
            <a:pPr algn="ctr"/>
            <a:r>
              <a:rPr lang="ru-RU" dirty="0" smtClean="0">
                <a:ea typeface="Calibri"/>
              </a:rPr>
              <a:t> </a:t>
            </a:r>
            <a:r>
              <a:rPr lang="ru-RU" dirty="0">
                <a:ea typeface="Calibri"/>
              </a:rPr>
              <a:t>задания творческие, </a:t>
            </a:r>
            <a:r>
              <a:rPr lang="ru-RU" dirty="0" smtClean="0">
                <a:ea typeface="Calibri"/>
              </a:rPr>
              <a:t>эмоциональные</a:t>
            </a:r>
            <a:endParaRPr lang="ru-RU" dirty="0"/>
          </a:p>
        </p:txBody>
      </p:sp>
      <p:pic>
        <p:nvPicPr>
          <p:cNvPr id="7" name="Picture 3" descr="D:\D\КОНКУРСЫ\обл конкурс публичных докладов\Наши учителя\Учительская Веснянка 2011 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2591" y="1754305"/>
            <a:ext cx="2941451" cy="1962727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Диск D\D\семинары педсоветы совещания\педсовет март 2016\педсовет 2016 март\IMG_20160328_1154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060" y="4352480"/>
            <a:ext cx="2905571" cy="1976402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13806" y="11417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1" name="Picture 3" descr="D:\Диск D\D\УЧИТЕЛЯ\педсовет март 2016\DSCN43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0" y="3861048"/>
            <a:ext cx="2759720" cy="2104386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319717" y="6165304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Стрелка вправо 9"/>
          <p:cNvSpPr/>
          <p:nvPr/>
        </p:nvSpPr>
        <p:spPr>
          <a:xfrm>
            <a:off x="4070341" y="2723688"/>
            <a:ext cx="1774807" cy="801840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600" dirty="0" smtClean="0">
                <a:solidFill>
                  <a:prstClr val="black"/>
                </a:solidFill>
              </a:rPr>
              <a:t>«Собери </a:t>
            </a:r>
            <a:r>
              <a:rPr lang="ru-RU" sz="1600" dirty="0" err="1" smtClean="0">
                <a:solidFill>
                  <a:prstClr val="black"/>
                </a:solidFill>
              </a:rPr>
              <a:t>пазл</a:t>
            </a:r>
            <a:r>
              <a:rPr lang="ru-RU" sz="1600" dirty="0" smtClean="0">
                <a:solidFill>
                  <a:prstClr val="black"/>
                </a:solidFill>
              </a:rPr>
              <a:t>»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3" name="Стрелка влево 12"/>
          <p:cNvSpPr/>
          <p:nvPr/>
        </p:nvSpPr>
        <p:spPr>
          <a:xfrm>
            <a:off x="2930027" y="1304925"/>
            <a:ext cx="2544137" cy="1418763"/>
          </a:xfrm>
          <a:prstGeom prst="leftArrow">
            <a:avLst>
              <a:gd name="adj1" fmla="val 50000"/>
              <a:gd name="adj2" fmla="val 27753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«Определение биологического возраста»</a:t>
            </a:r>
            <a:endParaRPr lang="ru-RU" sz="1600" dirty="0"/>
          </a:p>
        </p:txBody>
      </p:sp>
      <p:sp>
        <p:nvSpPr>
          <p:cNvPr id="14" name="Стрелка влево 13"/>
          <p:cNvSpPr/>
          <p:nvPr/>
        </p:nvSpPr>
        <p:spPr>
          <a:xfrm flipH="1">
            <a:off x="3451612" y="5517203"/>
            <a:ext cx="2530448" cy="896462"/>
          </a:xfrm>
          <a:prstGeom prst="leftArrow">
            <a:avLst>
              <a:gd name="adj1" fmla="val 50000"/>
              <a:gd name="adj2" fmla="val 2979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dirty="0" smtClean="0">
                <a:solidFill>
                  <a:prstClr val="black"/>
                </a:solidFill>
              </a:rPr>
              <a:t>«Отгадай</a:t>
            </a:r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sz="1600" dirty="0" smtClean="0">
                <a:solidFill>
                  <a:prstClr val="black"/>
                </a:solidFill>
              </a:rPr>
              <a:t> кроссворд»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16" name="Стрелка вправо 15"/>
          <p:cNvSpPr/>
          <p:nvPr/>
        </p:nvSpPr>
        <p:spPr>
          <a:xfrm flipH="1">
            <a:off x="3020801" y="3995352"/>
            <a:ext cx="2505111" cy="844672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</a:rPr>
              <a:t>«</a:t>
            </a:r>
            <a:r>
              <a:rPr lang="ru-RU" sz="1600" dirty="0" err="1" smtClean="0">
                <a:solidFill>
                  <a:prstClr val="black"/>
                </a:solidFill>
              </a:rPr>
              <a:t>Лазертаг</a:t>
            </a:r>
            <a:r>
              <a:rPr lang="ru-RU" sz="1600" dirty="0" smtClean="0">
                <a:solidFill>
                  <a:prstClr val="black"/>
                </a:solidFill>
              </a:rPr>
              <a:t>»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61537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F:\для статьи\Веснянка 2011 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8621"/>
            <a:ext cx="3084927" cy="2164922"/>
          </a:xfrm>
          <a:prstGeom prst="rect">
            <a:avLst/>
          </a:prstGeom>
          <a:ln>
            <a:solidFill>
              <a:srgbClr val="CC00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для статьи\Веснянка 2011 0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26" y="4522804"/>
            <a:ext cx="3446668" cy="2170475"/>
          </a:xfrm>
          <a:prstGeom prst="rect">
            <a:avLst/>
          </a:prstGeom>
          <a:ln>
            <a:solidFill>
              <a:srgbClr val="CC00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ьная выноска 1"/>
          <p:cNvSpPr/>
          <p:nvPr/>
        </p:nvSpPr>
        <p:spPr>
          <a:xfrm>
            <a:off x="3851921" y="4522804"/>
            <a:ext cx="5173158" cy="2335196"/>
          </a:xfrm>
          <a:prstGeom prst="wedgeEllipseCallout">
            <a:avLst>
              <a:gd name="adj1" fmla="val -62932"/>
              <a:gd name="adj2" fmla="val 1772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i="1" u="sng" dirty="0" smtClean="0">
                <a:solidFill>
                  <a:srgbClr val="00B050"/>
                </a:solidFill>
                <a:ea typeface="Times New Roman"/>
              </a:rPr>
              <a:t>Станция </a:t>
            </a:r>
            <a:r>
              <a:rPr lang="ru-RU" sz="1600" b="1" i="1" u="sng" dirty="0">
                <a:solidFill>
                  <a:srgbClr val="00B050"/>
                </a:solidFill>
                <a:ea typeface="Times New Roman"/>
              </a:rPr>
              <a:t>«Игра в бирюльки</a:t>
            </a:r>
            <a:r>
              <a:rPr lang="ru-RU" sz="1600" b="1" i="1" u="sng" dirty="0" smtClean="0">
                <a:solidFill>
                  <a:srgbClr val="00B050"/>
                </a:solidFill>
                <a:ea typeface="Times New Roman"/>
              </a:rPr>
              <a:t>»</a:t>
            </a:r>
            <a:endParaRPr lang="ru-RU" sz="1600" dirty="0">
              <a:solidFill>
                <a:srgbClr val="00B050"/>
              </a:solidFill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600" dirty="0">
                <a:ea typeface="Times New Roman"/>
              </a:rPr>
              <a:t>Каждый член команды выбирает для себя коробку с </a:t>
            </a:r>
            <a:r>
              <a:rPr lang="ru-RU" sz="1600" dirty="0" err="1">
                <a:ea typeface="Times New Roman"/>
              </a:rPr>
              <a:t>пазлами</a:t>
            </a:r>
            <a:r>
              <a:rPr lang="ru-RU" sz="1600" dirty="0">
                <a:ea typeface="Times New Roman"/>
              </a:rPr>
              <a:t> и </a:t>
            </a:r>
            <a:r>
              <a:rPr lang="ru-RU" sz="1600" dirty="0" smtClean="0">
                <a:ea typeface="Times New Roman"/>
              </a:rPr>
              <a:t>складывает картинку</a:t>
            </a:r>
            <a:r>
              <a:rPr lang="ru-RU" sz="1600" dirty="0">
                <a:ea typeface="Times New Roman"/>
              </a:rPr>
              <a:t>. Если кто-то составил быстрее остальных, помогает коллегам. </a:t>
            </a:r>
            <a:r>
              <a:rPr lang="ru-RU" sz="1600" dirty="0" smtClean="0">
                <a:ea typeface="Times New Roman"/>
              </a:rPr>
              <a:t>Возможны </a:t>
            </a:r>
            <a:r>
              <a:rPr lang="ru-RU" sz="1600" dirty="0">
                <a:ea typeface="Times New Roman"/>
              </a:rPr>
              <a:t>варианты: собирать картины вдвоём, </a:t>
            </a:r>
            <a:r>
              <a:rPr lang="ru-RU" sz="1600" dirty="0" smtClean="0">
                <a:ea typeface="Times New Roman"/>
              </a:rPr>
              <a:t>втроём, всей </a:t>
            </a:r>
            <a:r>
              <a:rPr lang="ru-RU" sz="1600" dirty="0">
                <a:ea typeface="Times New Roman"/>
              </a:rPr>
              <a:t>командой.</a:t>
            </a:r>
          </a:p>
          <a:p>
            <a:pPr algn="ctr">
              <a:spcAft>
                <a:spcPts val="0"/>
              </a:spcAft>
            </a:pPr>
            <a:r>
              <a:rPr lang="ru-RU" sz="1600" b="1" dirty="0">
                <a:ea typeface="Times New Roman"/>
              </a:rPr>
              <a:t>Задача: Собрать как можно больше картин.</a:t>
            </a:r>
            <a:endParaRPr lang="ru-RU" sz="1600" dirty="0">
              <a:effectLst/>
              <a:ea typeface="Times New Roman"/>
            </a:endParaRPr>
          </a:p>
        </p:txBody>
      </p:sp>
      <p:sp>
        <p:nvSpPr>
          <p:cNvPr id="8" name="Овальная выноска 7"/>
          <p:cNvSpPr/>
          <p:nvPr/>
        </p:nvSpPr>
        <p:spPr>
          <a:xfrm>
            <a:off x="0" y="0"/>
            <a:ext cx="5148064" cy="2492896"/>
          </a:xfrm>
          <a:prstGeom prst="wedgeEllipseCallout">
            <a:avLst>
              <a:gd name="adj1" fmla="val 76339"/>
              <a:gd name="adj2" fmla="val 27905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i="1" u="sng" dirty="0">
                <a:solidFill>
                  <a:srgbClr val="FF0000"/>
                </a:solidFill>
                <a:ea typeface="Times New Roman"/>
              </a:rPr>
              <a:t>Станция «Пресс-центр</a:t>
            </a:r>
            <a:r>
              <a:rPr lang="ru-RU" sz="1600" b="1" i="1" u="sng" dirty="0" smtClean="0">
                <a:solidFill>
                  <a:srgbClr val="FF0000"/>
                </a:solidFill>
                <a:ea typeface="Times New Roman"/>
              </a:rPr>
              <a:t>»</a:t>
            </a:r>
            <a:r>
              <a:rPr lang="ru-RU" sz="1600" b="1" dirty="0">
                <a:solidFill>
                  <a:srgbClr val="FF0000"/>
                </a:solidFill>
                <a:ea typeface="Times New Roman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ru-RU" sz="1600" dirty="0">
                <a:ea typeface="Times New Roman"/>
              </a:rPr>
              <a:t>Набрать печатный текст обращения (варианты: призыв, жалоба, просьба, </a:t>
            </a:r>
            <a:r>
              <a:rPr lang="ru-RU" sz="1600" dirty="0" smtClean="0">
                <a:ea typeface="Times New Roman"/>
              </a:rPr>
              <a:t>объявление, поздравление) </a:t>
            </a:r>
          </a:p>
          <a:p>
            <a:pPr algn="ctr">
              <a:spcAft>
                <a:spcPts val="0"/>
              </a:spcAft>
            </a:pPr>
            <a:r>
              <a:rPr lang="ru-RU" sz="1600" dirty="0" smtClean="0">
                <a:ea typeface="Times New Roman"/>
              </a:rPr>
              <a:t>к </a:t>
            </a:r>
            <a:r>
              <a:rPr lang="ru-RU" sz="1600" dirty="0">
                <a:ea typeface="Times New Roman"/>
              </a:rPr>
              <a:t>коллегам из предложенных заголовков газет, отрывков из текстов.</a:t>
            </a:r>
          </a:p>
          <a:p>
            <a:pPr algn="ctr">
              <a:spcAft>
                <a:spcPts val="0"/>
              </a:spcAft>
            </a:pPr>
            <a:r>
              <a:rPr lang="ru-RU" sz="1600" b="1" dirty="0">
                <a:ea typeface="Times New Roman"/>
              </a:rPr>
              <a:t>Задача: Обращение должно быть оригинальным, юмористичным, лаконичным.</a:t>
            </a:r>
            <a:endParaRPr lang="ru-RU" sz="1600" dirty="0"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1400" dirty="0">
                <a:ea typeface="Times New Roman"/>
              </a:rPr>
              <a:t> </a:t>
            </a:r>
            <a:endParaRPr lang="ru-RU" sz="1400" dirty="0">
              <a:effectLst/>
              <a:ea typeface="Times New Roman"/>
            </a:endParaRPr>
          </a:p>
        </p:txBody>
      </p:sp>
      <p:pic>
        <p:nvPicPr>
          <p:cNvPr id="5122" name="Picture 2" descr="F:\для статьи\Веснянка 2011 0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04" y="2060848"/>
            <a:ext cx="3461182" cy="2304256"/>
          </a:xfrm>
          <a:prstGeom prst="rect">
            <a:avLst/>
          </a:prstGeom>
          <a:ln>
            <a:solidFill>
              <a:srgbClr val="CC00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08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F:\для статьи\Учительская Веснянка 2011 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1" y="350661"/>
            <a:ext cx="3048333" cy="2286251"/>
          </a:xfrm>
          <a:prstGeom prst="rect">
            <a:avLst/>
          </a:prstGeom>
          <a:ln>
            <a:solidFill>
              <a:srgbClr val="CC00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ьная выноска 1"/>
          <p:cNvSpPr/>
          <p:nvPr/>
        </p:nvSpPr>
        <p:spPr>
          <a:xfrm>
            <a:off x="3707904" y="194786"/>
            <a:ext cx="5202887" cy="1728193"/>
          </a:xfrm>
          <a:prstGeom prst="wedgeEllipseCallout">
            <a:avLst>
              <a:gd name="adj1" fmla="val -55672"/>
              <a:gd name="adj2" fmla="val 42186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i="1" u="sng" dirty="0">
                <a:solidFill>
                  <a:srgbClr val="0070C0"/>
                </a:solidFill>
                <a:ea typeface="Times New Roman"/>
              </a:rPr>
              <a:t>Станция «Буквоеды</a:t>
            </a:r>
            <a:r>
              <a:rPr lang="ru-RU" sz="1600" b="1" i="1" u="sng" dirty="0" smtClean="0">
                <a:solidFill>
                  <a:srgbClr val="0070C0"/>
                </a:solidFill>
                <a:ea typeface="Times New Roman"/>
              </a:rPr>
              <a:t>»</a:t>
            </a:r>
            <a:endParaRPr lang="ru-RU" sz="1600" dirty="0">
              <a:solidFill>
                <a:srgbClr val="0070C0"/>
              </a:solidFill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600" dirty="0">
                <a:ea typeface="Times New Roman"/>
              </a:rPr>
              <a:t>Из предложенных частей правильно составить пословицы и поговорки.</a:t>
            </a:r>
          </a:p>
          <a:p>
            <a:pPr algn="ctr">
              <a:spcAft>
                <a:spcPts val="0"/>
              </a:spcAft>
            </a:pPr>
            <a:r>
              <a:rPr lang="ru-RU" sz="1600" b="1" dirty="0">
                <a:ea typeface="Times New Roman"/>
              </a:rPr>
              <a:t>Задача: Правильно составить как можно больше пословиц и поговорок.</a:t>
            </a:r>
            <a:endParaRPr lang="ru-RU" sz="1600" dirty="0">
              <a:effectLst/>
              <a:ea typeface="Times New Roman"/>
            </a:endParaRPr>
          </a:p>
        </p:txBody>
      </p:sp>
      <p:sp>
        <p:nvSpPr>
          <p:cNvPr id="4" name="Овальная выноска 3"/>
          <p:cNvSpPr/>
          <p:nvPr/>
        </p:nvSpPr>
        <p:spPr>
          <a:xfrm>
            <a:off x="179512" y="4655540"/>
            <a:ext cx="4554760" cy="1957097"/>
          </a:xfrm>
          <a:prstGeom prst="wedgeEllipseCallout">
            <a:avLst>
              <a:gd name="adj1" fmla="val 60512"/>
              <a:gd name="adj2" fmla="val -2317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i="1" u="sng" dirty="0">
                <a:ea typeface="Times New Roman"/>
              </a:rPr>
              <a:t>Станция «Фотосессия</a:t>
            </a:r>
            <a:r>
              <a:rPr lang="ru-RU" sz="1600" b="1" i="1" u="sng" dirty="0" smtClean="0">
                <a:ea typeface="Times New Roman"/>
              </a:rPr>
              <a:t>»</a:t>
            </a:r>
            <a:endParaRPr lang="ru-RU" sz="1600" dirty="0"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600" dirty="0">
                <a:ea typeface="Times New Roman"/>
              </a:rPr>
              <a:t>1. Фото команды.</a:t>
            </a:r>
          </a:p>
          <a:p>
            <a:pPr algn="ctr">
              <a:spcAft>
                <a:spcPts val="0"/>
              </a:spcAft>
            </a:pPr>
            <a:r>
              <a:rPr lang="ru-RU" sz="1600" dirty="0">
                <a:ea typeface="Times New Roman"/>
              </a:rPr>
              <a:t>2. Фото всех по отдельности в выбранных костюмах или головных уборах.</a:t>
            </a:r>
          </a:p>
          <a:p>
            <a:pPr algn="ctr">
              <a:spcAft>
                <a:spcPts val="0"/>
              </a:spcAft>
            </a:pPr>
            <a:r>
              <a:rPr lang="ru-RU" sz="1600" b="1" dirty="0">
                <a:ea typeface="Times New Roman"/>
              </a:rPr>
              <a:t>Задача: Как можно артистичнее </a:t>
            </a:r>
            <a:endParaRPr lang="ru-RU" sz="1600" b="1" dirty="0" smtClean="0"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600" b="1" dirty="0" smtClean="0">
                <a:ea typeface="Times New Roman"/>
              </a:rPr>
              <a:t>подать </a:t>
            </a:r>
            <a:r>
              <a:rPr lang="ru-RU" sz="1600" b="1" dirty="0">
                <a:ea typeface="Times New Roman"/>
              </a:rPr>
              <a:t>свой образ.</a:t>
            </a:r>
            <a:endParaRPr lang="ru-RU" sz="1600" dirty="0">
              <a:effectLst/>
              <a:ea typeface="Times New Roman"/>
            </a:endParaRPr>
          </a:p>
        </p:txBody>
      </p:sp>
      <p:pic>
        <p:nvPicPr>
          <p:cNvPr id="6146" name="Picture 2" descr="G:\учительская Веснянка\Веснянка 2011 1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574149"/>
            <a:ext cx="1893928" cy="2421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учительская Веснянка\Веснянка 2011 1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289034"/>
            <a:ext cx="1921450" cy="2375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Диск D\D\УЧИТЕЛЯ\Морозова ВВ\Веснянка 2011 0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483" y="4365104"/>
            <a:ext cx="1969798" cy="2303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54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D:\Диск D\D\УЧИТЕЛЯ\Веснянка 2015\20130325_115658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714" y="501610"/>
            <a:ext cx="3606837" cy="2495342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Штриховая стрелка вправо 1"/>
          <p:cNvSpPr/>
          <p:nvPr/>
        </p:nvSpPr>
        <p:spPr>
          <a:xfrm>
            <a:off x="194865" y="1"/>
            <a:ext cx="5555882" cy="1520114"/>
          </a:xfrm>
          <a:prstGeom prst="stripedRightArrow">
            <a:avLst>
              <a:gd name="adj1" fmla="val 50000"/>
              <a:gd name="adj2" fmla="val 2861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dirty="0">
                <a:ea typeface="Calibri"/>
                <a:cs typeface="Times New Roman"/>
              </a:rPr>
              <a:t>Традиционно заключительным этапом этого активного дня является чаепитие </a:t>
            </a:r>
            <a:r>
              <a:rPr lang="ru-RU" dirty="0" smtClean="0">
                <a:ea typeface="Calibri"/>
                <a:cs typeface="Times New Roman"/>
              </a:rPr>
              <a:t> с </a:t>
            </a:r>
            <a:r>
              <a:rPr lang="ru-RU" dirty="0">
                <a:ea typeface="Calibri"/>
                <a:cs typeface="Times New Roman"/>
              </a:rPr>
              <a:t>пирогами из школьной столовой.</a:t>
            </a:r>
            <a:endParaRPr lang="ru-RU" dirty="0">
              <a:effectLst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3683" y="3933056"/>
            <a:ext cx="8705344" cy="12241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ru-RU" dirty="0">
                <a:ea typeface="Calibri"/>
                <a:cs typeface="Times New Roman"/>
              </a:rPr>
              <a:t>Результаты </a:t>
            </a:r>
            <a:r>
              <a:rPr lang="ru-RU" dirty="0" smtClean="0">
                <a:ea typeface="Calibri"/>
                <a:cs typeface="Times New Roman"/>
              </a:rPr>
              <a:t>«Веснянок</a:t>
            </a:r>
            <a:r>
              <a:rPr lang="ru-RU" dirty="0">
                <a:ea typeface="Calibri"/>
                <a:cs typeface="Times New Roman"/>
              </a:rPr>
              <a:t>» видны сразу: эмоциональный подъем, заряд энергией, позитивное видение окружающего мира, улыбки, повышение самооценки и, самое главное, педагог чувствует свою сопричастность и значимость в коллективе.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> </a:t>
            </a:r>
            <a:endParaRPr lang="ru-RU" dirty="0">
              <a:effectLst/>
              <a:ea typeface="Times New Roman"/>
            </a:endParaRPr>
          </a:p>
        </p:txBody>
      </p:sp>
      <p:pic>
        <p:nvPicPr>
          <p:cNvPr id="5122" name="Picture 2" descr="C:\Users\36\Pictures\x_2e66ae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7709">
            <a:off x="505282" y="5119917"/>
            <a:ext cx="2093837" cy="140861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Диск D\D\семинары педсоветы совещания\выгорание 2015\DSCN19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831" y="1340768"/>
            <a:ext cx="2994113" cy="2376264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D:\Диск D\D\УЧИТЕЛЯ\учителя1\Полоскова ТР\IMG_05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783">
            <a:off x="2675633" y="5068080"/>
            <a:ext cx="2096793" cy="1562461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учительская Веснянка\S630528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1381">
            <a:off x="4748508" y="5026923"/>
            <a:ext cx="2114848" cy="1626579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учительская Веснянка\лыжи 2011 0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4804">
            <a:off x="6837954" y="5147720"/>
            <a:ext cx="2046994" cy="1396808"/>
          </a:xfrm>
          <a:prstGeom prst="rect">
            <a:avLst/>
          </a:prstGeom>
          <a:noFill/>
          <a:ln w="19050">
            <a:solidFill>
              <a:srgbClr val="66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08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49" y="888884"/>
            <a:ext cx="3378439" cy="2188412"/>
          </a:xfrm>
          <a:prstGeom prst="rect">
            <a:avLst/>
          </a:prstGeom>
          <a:ln>
            <a:solidFill>
              <a:srgbClr val="00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30529" y="134635"/>
            <a:ext cx="8697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Педагоги – непременные активные участники 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большинства школьных мероприятий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6" y="37890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4188" y="3072277"/>
            <a:ext cx="4263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Команда  «Одуванчик» - призер 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финала школьных игр «Что? Где? Когда?»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C:\Users\Роман\Desktop\ещё школа\IMG_782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65631"/>
            <a:ext cx="2928815" cy="2048509"/>
          </a:xfrm>
          <a:prstGeom prst="rect">
            <a:avLst/>
          </a:prstGeom>
          <a:ln>
            <a:solidFill>
              <a:srgbClr val="00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Рисунок 221" descr="Описание: Описание: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03" y="3948720"/>
            <a:ext cx="3024330" cy="2303935"/>
          </a:xfrm>
          <a:prstGeom prst="rect">
            <a:avLst/>
          </a:prstGeom>
          <a:ln>
            <a:solidFill>
              <a:srgbClr val="00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03081" y="1328165"/>
            <a:ext cx="15121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rgbClr val="00B050"/>
                </a:solidFill>
              </a:rPr>
              <a:t>Стартин</a:t>
            </a:r>
            <a:r>
              <a:rPr lang="ru-RU" sz="2000" dirty="0" smtClean="0">
                <a:solidFill>
                  <a:srgbClr val="00B050"/>
                </a:solidFill>
              </a:rPr>
              <a:t>. </a:t>
            </a:r>
          </a:p>
          <a:p>
            <a:pPr algn="ctr"/>
            <a:r>
              <a:rPr lang="ru-RU" sz="2000" dirty="0" smtClean="0">
                <a:solidFill>
                  <a:srgbClr val="00B050"/>
                </a:solidFill>
              </a:rPr>
              <a:t>Учителя </a:t>
            </a:r>
          </a:p>
          <a:p>
            <a:pPr algn="ctr"/>
            <a:r>
              <a:rPr lang="ru-RU" sz="2000" dirty="0" smtClean="0">
                <a:solidFill>
                  <a:srgbClr val="00B050"/>
                </a:solidFill>
              </a:rPr>
              <a:t>не отстают </a:t>
            </a:r>
          </a:p>
          <a:p>
            <a:pPr algn="ctr"/>
            <a:r>
              <a:rPr lang="ru-RU" sz="2000" dirty="0" smtClean="0">
                <a:solidFill>
                  <a:srgbClr val="00B050"/>
                </a:solidFill>
              </a:rPr>
              <a:t>от ребят.</a:t>
            </a:r>
            <a:endParaRPr lang="ru-RU" sz="2000" dirty="0">
              <a:solidFill>
                <a:srgbClr val="00B050"/>
              </a:solidFill>
            </a:endParaRPr>
          </a:p>
        </p:txBody>
      </p:sp>
      <p:pic>
        <p:nvPicPr>
          <p:cNvPr id="2051" name="Picture 3" descr="D:\Диск D\D\УЧИТЕЛЯ\Веснянка 2015\IMG_3204 - копи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657" y="3106316"/>
            <a:ext cx="2087766" cy="2664296"/>
          </a:xfrm>
          <a:prstGeom prst="rect">
            <a:avLst/>
          </a:prstGeom>
          <a:ln>
            <a:solidFill>
              <a:srgbClr val="00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0529" y="5517232"/>
            <a:ext cx="85567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r"/>
            <a:r>
              <a:rPr lang="ru-RU" dirty="0" smtClean="0">
                <a:solidFill>
                  <a:srgbClr val="6600CC"/>
                </a:solidFill>
              </a:rPr>
              <a:t>Непременный участник новогодних праздников </a:t>
            </a:r>
          </a:p>
          <a:p>
            <a:pPr algn="r"/>
            <a:r>
              <a:rPr lang="ru-RU" dirty="0" smtClean="0">
                <a:solidFill>
                  <a:srgbClr val="6600CC"/>
                </a:solidFill>
              </a:rPr>
              <a:t>– Дед Мороз… , по совместительству учитель истории</a:t>
            </a:r>
            <a:r>
              <a:rPr lang="ru-RU" dirty="0">
                <a:solidFill>
                  <a:srgbClr val="6600CC"/>
                </a:solidFill>
              </a:rPr>
              <a:t> </a:t>
            </a:r>
            <a:r>
              <a:rPr lang="ru-RU" dirty="0" smtClean="0">
                <a:solidFill>
                  <a:srgbClr val="6600CC"/>
                </a:solidFill>
              </a:rPr>
              <a:t> </a:t>
            </a:r>
            <a:endParaRPr lang="ru-RU" dirty="0">
              <a:solidFill>
                <a:srgbClr val="6600CC"/>
              </a:solidFill>
            </a:endParaRPr>
          </a:p>
          <a:p>
            <a:r>
              <a:rPr lang="ru-RU" dirty="0" smtClean="0">
                <a:solidFill>
                  <a:srgbClr val="6600CC"/>
                </a:solidFill>
              </a:rPr>
              <a:t>… </a:t>
            </a:r>
            <a:r>
              <a:rPr lang="ru-RU" dirty="0" smtClean="0">
                <a:solidFill>
                  <a:srgbClr val="800000"/>
                </a:solidFill>
              </a:rPr>
              <a:t>и веселая хозяйка Зеленой ярмарки, она же учитель начальных классов</a:t>
            </a:r>
            <a:endParaRPr lang="ru-RU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43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Диск D\D\УЧИТЕЛЯ\коллаж\S63053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9" y="3431048"/>
            <a:ext cx="3717513" cy="2643292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5147" y="6227058"/>
            <a:ext cx="255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Театральный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</a:rPr>
              <a:t>к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</a:rPr>
              <a:t>апустник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7170" name="Picture 2" descr="C:\Users\36\Pictures\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710" y="246064"/>
            <a:ext cx="4199101" cy="2376264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32693" y="2630717"/>
            <a:ext cx="4758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Танец учителей на школьном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фестивале «Фантазия». 2016г.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171" name="Picture 3" descr="C:\Users\36\Pictures\jUt6NC4imm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426" y="3429000"/>
            <a:ext cx="3997386" cy="2645340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20072" y="6273225"/>
            <a:ext cx="3855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Клумба во дворе школы – творение 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рук наших учителей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172" name="Picture 4" descr="C:\Users\36\Pictures\UEs9ANz6E0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7" y="246064"/>
            <a:ext cx="3789523" cy="2536605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4387" y="2782669"/>
            <a:ext cx="2715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Выступление учителей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на юбилее школы. 2015г.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60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для конкурса\профс.сор\P10901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3" y="618214"/>
            <a:ext cx="2304255" cy="157641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D:\D\КОНКУРСЫ\Чижова НВ\общие фото\SDC175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8577" y="618214"/>
            <a:ext cx="1452813" cy="105319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Диск D\D\УЧИТЕЛЯ\день учителя 2013\SDC175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962" y="436309"/>
            <a:ext cx="1547885" cy="104847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8" y="1185856"/>
            <a:ext cx="21122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Школьная команда, </a:t>
            </a:r>
          </a:p>
          <a:p>
            <a:pPr algn="ctr"/>
            <a:r>
              <a:rPr lang="ru-RU" sz="1600" b="1" dirty="0" smtClean="0"/>
              <a:t>защищающая честь </a:t>
            </a:r>
          </a:p>
          <a:p>
            <a:pPr algn="ctr"/>
            <a:r>
              <a:rPr lang="ru-RU" sz="1600" b="1" dirty="0" smtClean="0"/>
              <a:t>коллектива на соревнованиях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300192" y="1671405"/>
            <a:ext cx="2567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Школьные соревнования </a:t>
            </a:r>
          </a:p>
          <a:p>
            <a:pPr algn="ctr"/>
            <a:r>
              <a:rPr lang="ru-RU" sz="1600" b="1" dirty="0" smtClean="0"/>
              <a:t>по волейболу</a:t>
            </a:r>
            <a:endParaRPr lang="ru-RU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555652" y="3867490"/>
            <a:ext cx="1028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Занятия «Супер-фигура»</a:t>
            </a:r>
            <a:endParaRPr lang="ru-RU" sz="1600" b="1" dirty="0"/>
          </a:p>
        </p:txBody>
      </p:sp>
      <p:pic>
        <p:nvPicPr>
          <p:cNvPr id="10" name="Picture 2" descr="D:\Диск D\D\УЧИТЕЛЯ\день учителя 2013\SDC175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390" y="2276066"/>
            <a:ext cx="1515609" cy="923274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98059" y="3209022"/>
            <a:ext cx="20938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/>
              <a:t>Соревнования по </a:t>
            </a:r>
          </a:p>
          <a:p>
            <a:pPr algn="ctr"/>
            <a:r>
              <a:rPr lang="ru-RU" sz="1600" b="1" dirty="0" smtClean="0"/>
              <a:t>настольному теннису</a:t>
            </a:r>
            <a:endParaRPr lang="ru-RU" sz="1600" b="1" dirty="0"/>
          </a:p>
        </p:txBody>
      </p:sp>
      <p:pic>
        <p:nvPicPr>
          <p:cNvPr id="4098" name="Picture 2" descr="D:\Диск D\D\УЧИТЕЛЯ\день учителя 2013\IMG_00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805" y="4810515"/>
            <a:ext cx="1269279" cy="1507634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982296" y="6302973"/>
            <a:ext cx="2899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Окружные </a:t>
            </a:r>
          </a:p>
          <a:p>
            <a:pPr algn="ctr"/>
            <a:r>
              <a:rPr lang="ru-RU" sz="1600" b="1" dirty="0" smtClean="0"/>
              <a:t>соревнования по боулингу</a:t>
            </a:r>
            <a:endParaRPr lang="ru-RU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20811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Спорт и здоровый образ жизни – лучший пример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для наших учащихся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2" name="Загнутый угол 11"/>
          <p:cNvSpPr/>
          <p:nvPr/>
        </p:nvSpPr>
        <p:spPr>
          <a:xfrm>
            <a:off x="227658" y="2276065"/>
            <a:ext cx="6255336" cy="4611683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ru-RU" sz="1600" b="1" i="1" dirty="0" smtClean="0">
                <a:ea typeface="Calibri"/>
              </a:rPr>
              <a:t>С 2006 года команды педагогов активные участники городских соревнований по волейболу, баскетболу, боулингу, </a:t>
            </a:r>
          </a:p>
          <a:p>
            <a:pPr algn="ctr"/>
            <a:r>
              <a:rPr lang="ru-RU" sz="1600" b="1" i="1" dirty="0" smtClean="0">
                <a:ea typeface="Calibri"/>
              </a:rPr>
              <a:t>настольному теннису.</a:t>
            </a:r>
            <a:endParaRPr lang="ru-RU" sz="1400" b="1" i="1" dirty="0" smtClean="0"/>
          </a:p>
          <a:p>
            <a:pPr algn="ctr"/>
            <a:r>
              <a:rPr lang="ru-RU" sz="1400" b="1" i="1" dirty="0" smtClean="0"/>
              <a:t>Некоторые наши результаты: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 smtClean="0"/>
              <a:t> </a:t>
            </a:r>
            <a:r>
              <a:rPr lang="ru-RU" sz="1400" dirty="0" smtClean="0">
                <a:ea typeface="Calibri"/>
                <a:cs typeface="Times New Roman"/>
              </a:rPr>
              <a:t>городские профсоюзные  соревнования</a:t>
            </a:r>
            <a:r>
              <a:rPr lang="ru-RU" sz="1400" b="1" dirty="0" smtClean="0">
                <a:ea typeface="Calibri"/>
                <a:cs typeface="Times New Roman"/>
              </a:rPr>
              <a:t> по</a:t>
            </a:r>
            <a:r>
              <a:rPr lang="ru-RU" sz="1400" dirty="0" smtClean="0">
                <a:ea typeface="Calibri"/>
                <a:cs typeface="Times New Roman"/>
              </a:rPr>
              <a:t> </a:t>
            </a:r>
            <a:r>
              <a:rPr lang="ru-RU" sz="1400" b="1" dirty="0" smtClean="0">
                <a:ea typeface="Calibri"/>
                <a:cs typeface="Times New Roman"/>
              </a:rPr>
              <a:t>лыжным гонкам</a:t>
            </a:r>
            <a:r>
              <a:rPr lang="ru-RU" sz="1400" dirty="0" smtClean="0">
                <a:ea typeface="Calibri"/>
                <a:cs typeface="Times New Roman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ea typeface="Calibri"/>
                <a:cs typeface="Times New Roman"/>
              </a:rPr>
              <a:t>I </a:t>
            </a:r>
            <a:r>
              <a:rPr lang="ru-RU" sz="1400" b="1" dirty="0" smtClean="0">
                <a:solidFill>
                  <a:srgbClr val="FF0000"/>
                </a:solidFill>
                <a:ea typeface="Calibri"/>
                <a:cs typeface="Times New Roman"/>
              </a:rPr>
              <a:t>и </a:t>
            </a:r>
            <a:r>
              <a:rPr lang="en-US" sz="1400" b="1" dirty="0" smtClean="0">
                <a:solidFill>
                  <a:srgbClr val="FF0000"/>
                </a:solidFill>
                <a:ea typeface="Calibri"/>
                <a:cs typeface="Times New Roman"/>
              </a:rPr>
              <a:t>II</a:t>
            </a:r>
            <a:r>
              <a:rPr lang="ru-RU" sz="1400" b="1" dirty="0" smtClean="0">
                <a:solidFill>
                  <a:srgbClr val="FF0000"/>
                </a:solidFill>
                <a:ea typeface="Calibri"/>
                <a:cs typeface="Times New Roman"/>
              </a:rPr>
              <a:t> место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 smtClean="0">
                <a:ea typeface="Calibri"/>
                <a:cs typeface="Times New Roman"/>
              </a:rPr>
              <a:t> городские профсоюзные соревнования</a:t>
            </a:r>
            <a:r>
              <a:rPr lang="ru-RU" sz="1400" b="1" dirty="0" smtClean="0">
                <a:ea typeface="Calibri"/>
                <a:cs typeface="Times New Roman"/>
              </a:rPr>
              <a:t> по стрельбе </a:t>
            </a:r>
            <a:r>
              <a:rPr lang="en-US" sz="1400" b="1" dirty="0" smtClean="0">
                <a:solidFill>
                  <a:srgbClr val="FF0000"/>
                </a:solidFill>
                <a:ea typeface="Calibri"/>
                <a:cs typeface="Times New Roman"/>
              </a:rPr>
              <a:t>II </a:t>
            </a:r>
            <a:r>
              <a:rPr lang="ru-RU" sz="1400" b="1" dirty="0" smtClean="0">
                <a:solidFill>
                  <a:srgbClr val="FF0000"/>
                </a:solidFill>
                <a:ea typeface="Calibri"/>
                <a:cs typeface="Times New Roman"/>
              </a:rPr>
              <a:t>место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>
                <a:ea typeface="Calibri"/>
                <a:cs typeface="Times New Roman"/>
              </a:rPr>
              <a:t>городские  </a:t>
            </a:r>
            <a:r>
              <a:rPr lang="ru-RU" sz="1400" dirty="0" smtClean="0">
                <a:ea typeface="Calibri"/>
                <a:cs typeface="Times New Roman"/>
              </a:rPr>
              <a:t>профсоюзные соревнования </a:t>
            </a:r>
            <a:r>
              <a:rPr lang="ru-RU" sz="1400" b="1" dirty="0">
                <a:ea typeface="Calibri"/>
                <a:cs typeface="Times New Roman"/>
              </a:rPr>
              <a:t>по настольному </a:t>
            </a:r>
            <a:r>
              <a:rPr lang="ru-RU" sz="1400" b="1" dirty="0" smtClean="0">
                <a:ea typeface="Calibri"/>
                <a:cs typeface="Times New Roman"/>
              </a:rPr>
              <a:t>теннису</a:t>
            </a:r>
            <a:r>
              <a:rPr lang="ru-RU" sz="1400" dirty="0" smtClean="0">
                <a:ea typeface="Calibri"/>
                <a:cs typeface="Times New Roman"/>
              </a:rPr>
              <a:t> </a:t>
            </a:r>
            <a:r>
              <a:rPr lang="en-US" sz="1400" b="1" dirty="0">
                <a:solidFill>
                  <a:srgbClr val="FF0000"/>
                </a:solidFill>
                <a:ea typeface="Calibri"/>
                <a:cs typeface="Times New Roman"/>
              </a:rPr>
              <a:t>I</a:t>
            </a:r>
            <a:r>
              <a:rPr lang="ru-RU" sz="1400" b="1" dirty="0">
                <a:solidFill>
                  <a:srgbClr val="FF0000"/>
                </a:solidFill>
                <a:ea typeface="Calibri"/>
                <a:cs typeface="Times New Roman"/>
              </a:rPr>
              <a:t> и </a:t>
            </a:r>
            <a:r>
              <a:rPr lang="en-US" sz="1400" b="1" dirty="0" smtClean="0">
                <a:solidFill>
                  <a:srgbClr val="FF0000"/>
                </a:solidFill>
                <a:ea typeface="Calibri"/>
                <a:cs typeface="Times New Roman"/>
              </a:rPr>
              <a:t>II </a:t>
            </a:r>
            <a:r>
              <a:rPr lang="ru-RU" sz="1400" b="1" dirty="0" smtClean="0">
                <a:solidFill>
                  <a:srgbClr val="FF0000"/>
                </a:solidFill>
                <a:ea typeface="Calibri"/>
                <a:cs typeface="Times New Roman"/>
              </a:rPr>
              <a:t>место</a:t>
            </a:r>
            <a:endParaRPr lang="en-US" sz="1400" b="1" dirty="0" smtClean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>
                <a:ea typeface="Calibri"/>
                <a:cs typeface="Times New Roman"/>
              </a:rPr>
              <a:t>зональные соревнования </a:t>
            </a:r>
            <a:r>
              <a:rPr lang="ru-RU" sz="1400" b="1" dirty="0">
                <a:ea typeface="Calibri"/>
                <a:cs typeface="Times New Roman"/>
              </a:rPr>
              <a:t>по волейболу</a:t>
            </a:r>
            <a:r>
              <a:rPr lang="ru-RU" sz="1400" dirty="0">
                <a:ea typeface="Calibri"/>
                <a:cs typeface="Times New Roman"/>
              </a:rPr>
              <a:t> среди работников образования и науки </a:t>
            </a:r>
            <a:r>
              <a:rPr lang="ru-RU" sz="1400" dirty="0" smtClean="0">
                <a:ea typeface="Calibri"/>
                <a:cs typeface="Times New Roman"/>
              </a:rPr>
              <a:t>РФ</a:t>
            </a:r>
            <a:r>
              <a:rPr lang="en-US" sz="1400" dirty="0" smtClean="0">
                <a:ea typeface="Calibri"/>
                <a:cs typeface="Times New Roman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ea typeface="Calibri"/>
                <a:cs typeface="Times New Roman"/>
              </a:rPr>
              <a:t>III</a:t>
            </a:r>
            <a:r>
              <a:rPr lang="ru-RU" sz="1400" b="1" dirty="0" smtClean="0">
                <a:solidFill>
                  <a:srgbClr val="FF0000"/>
                </a:solidFill>
                <a:ea typeface="Calibri"/>
                <a:cs typeface="Times New Roman"/>
              </a:rPr>
              <a:t> место</a:t>
            </a:r>
            <a:endParaRPr lang="en-US" sz="1400" b="1" dirty="0" smtClean="0">
              <a:solidFill>
                <a:srgbClr val="FF0000"/>
              </a:solidFill>
              <a:ea typeface="Calibri"/>
              <a:cs typeface="Times New Roman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>
                <a:ea typeface="Calibri"/>
                <a:cs typeface="Times New Roman"/>
              </a:rPr>
              <a:t>зональные соревнования </a:t>
            </a:r>
            <a:r>
              <a:rPr lang="ru-RU" sz="1400" b="1" dirty="0">
                <a:ea typeface="Calibri"/>
                <a:cs typeface="Times New Roman"/>
              </a:rPr>
              <a:t>по настольному теннису</a:t>
            </a:r>
            <a:r>
              <a:rPr lang="ru-RU" sz="1400" dirty="0">
                <a:ea typeface="Calibri"/>
                <a:cs typeface="Times New Roman"/>
              </a:rPr>
              <a:t> среди работников образования и </a:t>
            </a:r>
            <a:r>
              <a:rPr lang="ru-RU" sz="1400" dirty="0" smtClean="0">
                <a:ea typeface="Calibri"/>
                <a:cs typeface="Times New Roman"/>
              </a:rPr>
              <a:t>науки</a:t>
            </a:r>
            <a:r>
              <a:rPr lang="en-US" sz="1400" dirty="0" smtClean="0">
                <a:ea typeface="Calibri"/>
                <a:cs typeface="Times New Roman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ea typeface="Calibri"/>
                <a:cs typeface="Times New Roman"/>
              </a:rPr>
              <a:t>III </a:t>
            </a:r>
            <a:r>
              <a:rPr lang="ru-RU" sz="1400" b="1" dirty="0">
                <a:solidFill>
                  <a:srgbClr val="FF0000"/>
                </a:solidFill>
                <a:ea typeface="Calibri"/>
                <a:cs typeface="Times New Roman"/>
              </a:rPr>
              <a:t>место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>
                <a:ea typeface="Calibri"/>
                <a:cs typeface="Times New Roman"/>
              </a:rPr>
              <a:t>открытое первенство </a:t>
            </a:r>
            <a:r>
              <a:rPr lang="ru-RU" sz="1400" b="1" dirty="0">
                <a:ea typeface="Calibri"/>
                <a:cs typeface="Times New Roman"/>
              </a:rPr>
              <a:t>по настольному теннису</a:t>
            </a:r>
            <a:r>
              <a:rPr lang="ru-RU" sz="1400" dirty="0">
                <a:ea typeface="Calibri"/>
                <a:cs typeface="Times New Roman"/>
              </a:rPr>
              <a:t>, посвящённому Дню </a:t>
            </a:r>
            <a:r>
              <a:rPr lang="ru-RU" sz="1400" dirty="0" smtClean="0">
                <a:ea typeface="Calibri"/>
                <a:cs typeface="Times New Roman"/>
              </a:rPr>
              <a:t>учителя</a:t>
            </a:r>
            <a:r>
              <a:rPr lang="en-US" sz="1400" dirty="0" smtClean="0">
                <a:ea typeface="Calibri"/>
                <a:cs typeface="Times New Roman"/>
              </a:rPr>
              <a:t>   </a:t>
            </a:r>
            <a:r>
              <a:rPr lang="en-US" sz="1400" b="1" dirty="0" smtClean="0">
                <a:solidFill>
                  <a:srgbClr val="FF0000"/>
                </a:solidFill>
                <a:ea typeface="Calibri"/>
                <a:cs typeface="Times New Roman"/>
              </a:rPr>
              <a:t>I</a:t>
            </a:r>
            <a:r>
              <a:rPr lang="en-US" sz="1400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ru-RU" sz="1400" b="1" dirty="0">
                <a:solidFill>
                  <a:srgbClr val="FF0000"/>
                </a:solidFill>
                <a:ea typeface="Calibri"/>
                <a:cs typeface="Times New Roman"/>
              </a:rPr>
              <a:t>и</a:t>
            </a:r>
            <a:r>
              <a:rPr lang="ru-RU" sz="1400" b="1" dirty="0" smtClean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sz="1400" b="1" dirty="0">
                <a:solidFill>
                  <a:srgbClr val="FF0000"/>
                </a:solidFill>
                <a:ea typeface="Calibri"/>
                <a:cs typeface="Times New Roman"/>
              </a:rPr>
              <a:t>II</a:t>
            </a:r>
            <a:r>
              <a:rPr lang="ru-RU" sz="1400" b="1" dirty="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ru-RU" sz="1400" b="1" dirty="0" smtClean="0">
                <a:solidFill>
                  <a:srgbClr val="FF0000"/>
                </a:solidFill>
                <a:ea typeface="Calibri"/>
                <a:cs typeface="Times New Roman"/>
              </a:rPr>
              <a:t>место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400" dirty="0">
                <a:ea typeface="Calibri"/>
                <a:cs typeface="Times New Roman"/>
              </a:rPr>
              <a:t>зональные соревнования </a:t>
            </a:r>
            <a:r>
              <a:rPr lang="ru-RU" sz="1400" b="1" dirty="0">
                <a:ea typeface="Calibri"/>
                <a:cs typeface="Times New Roman"/>
              </a:rPr>
              <a:t>по волейболу</a:t>
            </a:r>
            <a:r>
              <a:rPr lang="ru-RU" sz="1400" dirty="0">
                <a:ea typeface="Calibri"/>
                <a:cs typeface="Times New Roman"/>
              </a:rPr>
              <a:t> среди женских команд Спартакиады работников образования и науки Архангельской области: </a:t>
            </a:r>
            <a:r>
              <a:rPr lang="en-US" sz="1400" b="1" dirty="0" smtClean="0">
                <a:solidFill>
                  <a:srgbClr val="FF0000"/>
                </a:solidFill>
                <a:ea typeface="Calibri"/>
                <a:cs typeface="Times New Roman"/>
              </a:rPr>
              <a:t>II </a:t>
            </a:r>
            <a:r>
              <a:rPr lang="ru-RU" sz="1400" b="1" dirty="0" smtClean="0">
                <a:solidFill>
                  <a:srgbClr val="FF0000"/>
                </a:solidFill>
                <a:ea typeface="Calibri"/>
                <a:cs typeface="Times New Roman"/>
              </a:rPr>
              <a:t> место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400" dirty="0">
                <a:ea typeface="Calibri"/>
                <a:cs typeface="Times New Roman"/>
              </a:rPr>
              <a:t>соревнования </a:t>
            </a:r>
            <a:r>
              <a:rPr lang="ru-RU" sz="1400" b="1" dirty="0">
                <a:ea typeface="Calibri"/>
                <a:cs typeface="Times New Roman"/>
              </a:rPr>
              <a:t>по настольному теннису</a:t>
            </a:r>
            <a:r>
              <a:rPr lang="ru-RU" sz="1400" dirty="0">
                <a:ea typeface="Calibri"/>
                <a:cs typeface="Times New Roman"/>
              </a:rPr>
              <a:t> среди женщин в рамках Спартакиады работников образования г. Архангельска: </a:t>
            </a:r>
            <a:r>
              <a:rPr lang="en-US" sz="1400" b="1" dirty="0" smtClean="0">
                <a:solidFill>
                  <a:srgbClr val="FF0000"/>
                </a:solidFill>
                <a:ea typeface="Calibri"/>
                <a:cs typeface="Times New Roman"/>
              </a:rPr>
              <a:t>I </a:t>
            </a:r>
            <a:r>
              <a:rPr lang="ru-RU" sz="1400" b="1" dirty="0" smtClean="0">
                <a:solidFill>
                  <a:srgbClr val="FF0000"/>
                </a:solidFill>
                <a:ea typeface="Calibri"/>
                <a:cs typeface="Times New Roman"/>
              </a:rPr>
              <a:t>и </a:t>
            </a:r>
            <a:r>
              <a:rPr lang="en-US" sz="1400" b="1" dirty="0" smtClean="0">
                <a:solidFill>
                  <a:srgbClr val="FF0000"/>
                </a:solidFill>
                <a:ea typeface="Calibri"/>
                <a:cs typeface="Times New Roman"/>
              </a:rPr>
              <a:t>III</a:t>
            </a:r>
            <a:r>
              <a:rPr lang="ru-RU" sz="1400" b="1" dirty="0" smtClean="0">
                <a:solidFill>
                  <a:srgbClr val="FF0000"/>
                </a:solidFill>
                <a:ea typeface="Calibri"/>
                <a:cs typeface="Times New Roman"/>
              </a:rPr>
              <a:t> место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ru-RU" sz="1400" dirty="0">
                <a:ea typeface="Calibri"/>
                <a:cs typeface="Times New Roman"/>
              </a:rPr>
              <a:t>турнир </a:t>
            </a:r>
            <a:r>
              <a:rPr lang="ru-RU" sz="1400" b="1" dirty="0">
                <a:ea typeface="Calibri"/>
                <a:cs typeface="Times New Roman"/>
              </a:rPr>
              <a:t>по настольному теннису</a:t>
            </a:r>
            <a:r>
              <a:rPr lang="ru-RU" sz="1400" dirty="0">
                <a:ea typeface="Calibri"/>
                <a:cs typeface="Times New Roman"/>
              </a:rPr>
              <a:t>, посвящённый Дню учителя </a:t>
            </a:r>
            <a:r>
              <a:rPr lang="en-US" sz="1400" b="1" dirty="0" smtClean="0">
                <a:solidFill>
                  <a:srgbClr val="FF0000"/>
                </a:solidFill>
                <a:ea typeface="Calibri"/>
                <a:cs typeface="Times New Roman"/>
              </a:rPr>
              <a:t>II </a:t>
            </a:r>
            <a:r>
              <a:rPr lang="ru-RU" sz="1400" b="1" dirty="0">
                <a:solidFill>
                  <a:srgbClr val="FF0000"/>
                </a:solidFill>
                <a:ea typeface="Calibri"/>
                <a:cs typeface="Times New Roman"/>
              </a:rPr>
              <a:t>место</a:t>
            </a:r>
          </a:p>
          <a:p>
            <a:pPr marL="171450" indent="-17145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</a:pPr>
            <a:endParaRPr lang="ru-RU" sz="1100" dirty="0"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</a:pPr>
            <a:endParaRPr lang="ru-RU" sz="1200" dirty="0">
              <a:ea typeface="Calibri"/>
              <a:cs typeface="Times New Roman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</a:pPr>
            <a:endParaRPr lang="ru-RU" sz="14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2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dirty="0" smtClean="0">
              <a:ea typeface="Calibri"/>
              <a:cs typeface="Times New Roman"/>
            </a:endParaRPr>
          </a:p>
          <a:p>
            <a:pPr algn="ctr"/>
            <a:endParaRPr lang="ru-RU" sz="1600" dirty="0"/>
          </a:p>
        </p:txBody>
      </p:sp>
      <p:pic>
        <p:nvPicPr>
          <p:cNvPr id="6" name="Picture 5" descr="D:\D\КОНКУРСЫ\Чижова НВ\общие фото\SDC1751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33924" y="3776906"/>
            <a:ext cx="1385959" cy="100203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84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9992" y="11680"/>
            <a:ext cx="7014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/>
                <a:ea typeface="Times New Roman"/>
              </a:rPr>
              <a:t>Создание комфортных условий для работы</a:t>
            </a:r>
            <a:endParaRPr lang="ru-RU" sz="2800" dirty="0">
              <a:solidFill>
                <a:srgbClr val="FF0000"/>
              </a:solidFill>
              <a:effectLst/>
              <a:ea typeface="Times New Roman"/>
            </a:endParaRPr>
          </a:p>
        </p:txBody>
      </p:sp>
      <p:pic>
        <p:nvPicPr>
          <p:cNvPr id="4" name="Picture 4" descr="D:\D\КОНКУРСЫ\Чижова НВ\общие фото\декада молодых педагогов 2012 0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988" y="1629830"/>
            <a:ext cx="2750562" cy="2087201"/>
          </a:xfrm>
          <a:prstGeom prst="rect">
            <a:avLst/>
          </a:prstGeom>
          <a:ln>
            <a:solidFill>
              <a:srgbClr val="6600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Диск D\D\семинары педсоветы совещания\выгорание 2015\DSCN19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657" y="1722300"/>
            <a:ext cx="2489014" cy="2144800"/>
          </a:xfrm>
          <a:prstGeom prst="rect">
            <a:avLst/>
          </a:prstGeom>
          <a:ln>
            <a:solidFill>
              <a:srgbClr val="6600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58435" y="2183378"/>
            <a:ext cx="25340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Психологические тренинги</a:t>
            </a:r>
            <a:endParaRPr lang="ru-RU" sz="1600" dirty="0"/>
          </a:p>
        </p:txBody>
      </p:sp>
      <p:pic>
        <p:nvPicPr>
          <p:cNvPr id="3075" name="Picture 3" descr="D:\Диск D\D\УЧИТЕЛЯ\Веснянка 2015\семинар 020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164" y="4052942"/>
            <a:ext cx="2646363" cy="1984999"/>
          </a:xfrm>
          <a:prstGeom prst="rect">
            <a:avLst/>
          </a:prstGeom>
          <a:ln>
            <a:solidFill>
              <a:srgbClr val="6600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3988" y="4303353"/>
            <a:ext cx="41399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Компьютеризация рабочего места </a:t>
            </a:r>
            <a:r>
              <a:rPr lang="ru-RU" dirty="0" smtClean="0">
                <a:ea typeface="Calibri"/>
              </a:rPr>
              <a:t>учителя</a:t>
            </a:r>
            <a:r>
              <a:rPr lang="ru-RU" dirty="0">
                <a:ea typeface="Calibri"/>
              </a:rPr>
              <a:t>, введение электронного документооборота, </a:t>
            </a:r>
            <a:r>
              <a:rPr lang="ru-RU" dirty="0" smtClean="0">
                <a:ea typeface="Calibri"/>
              </a:rPr>
              <a:t>создание </a:t>
            </a:r>
            <a:r>
              <a:rPr lang="ru-RU" dirty="0">
                <a:ea typeface="Calibri"/>
              </a:rPr>
              <a:t>единой школьной локальной </a:t>
            </a:r>
            <a:r>
              <a:rPr lang="ru-RU" dirty="0" smtClean="0">
                <a:ea typeface="Calibri"/>
              </a:rPr>
              <a:t>сети, организация курсов повышения компьютерной грамотности</a:t>
            </a:r>
            <a:endParaRPr lang="ru-RU" dirty="0"/>
          </a:p>
        </p:txBody>
      </p:sp>
      <p:pic>
        <p:nvPicPr>
          <p:cNvPr id="2050" name="Picture 2" descr="D:\Диск D\D\УЧИТЕЛЯ\день учителя 2013\IMG_02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629331"/>
            <a:ext cx="2490393" cy="2036201"/>
          </a:xfrm>
          <a:prstGeom prst="rect">
            <a:avLst/>
          </a:prstGeom>
          <a:ln>
            <a:solidFill>
              <a:srgbClr val="6600CC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нутый угол 6"/>
          <p:cNvSpPr/>
          <p:nvPr/>
        </p:nvSpPr>
        <p:spPr>
          <a:xfrm>
            <a:off x="143988" y="463703"/>
            <a:ext cx="8866493" cy="1075089"/>
          </a:xfrm>
          <a:prstGeom prst="foldedCorne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rgbClr val="002060"/>
              </a:solidFill>
              <a:ea typeface="Calibri"/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  <a:ea typeface="Calibri"/>
              </a:rPr>
              <a:t>Основную </a:t>
            </a:r>
            <a:r>
              <a:rPr lang="ru-RU" sz="1600" dirty="0">
                <a:solidFill>
                  <a:srgbClr val="002060"/>
                </a:solidFill>
                <a:ea typeface="Calibri"/>
              </a:rPr>
              <a:t>часть рабочего времени учитель проводит в деловой обстановке, в постоянном окружении детей и коллег, работает с документами, проверяет тетради, готовится к урокам. Поэтому для успешной работы педагога необходимо, по возможности, </a:t>
            </a:r>
            <a:endParaRPr lang="ru-RU" sz="1600" dirty="0" smtClean="0">
              <a:solidFill>
                <a:srgbClr val="002060"/>
              </a:solidFill>
              <a:ea typeface="Calibri"/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  <a:ea typeface="Calibri"/>
              </a:rPr>
              <a:t>создать </a:t>
            </a:r>
            <a:r>
              <a:rPr lang="ru-RU" sz="1600" dirty="0">
                <a:solidFill>
                  <a:srgbClr val="002060"/>
                </a:solidFill>
                <a:ea typeface="Calibri"/>
              </a:rPr>
              <a:t>для него комфортные условия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6146" name="Picture 2" descr="F:\конкурс Рудакова ЕА\3 1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8026">
            <a:off x="6683693" y="3489633"/>
            <a:ext cx="1697617" cy="1279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61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Диск D\D\фото школы\интерьер школы\кабинеты\SDC107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63" y="949764"/>
            <a:ext cx="2501147" cy="1759156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Диск D\D\фото школы\интерьер школы\разное другое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63" y="3212976"/>
            <a:ext cx="2408124" cy="1688065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Рисунок 47" descr="Описание: кабинеты 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162" y="938257"/>
            <a:ext cx="2568926" cy="1759156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9240" y="4929"/>
            <a:ext cx="87514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a typeface="Calibri"/>
              </a:rPr>
              <a:t>Постоянное </a:t>
            </a:r>
            <a:r>
              <a:rPr lang="ru-RU" sz="2400" b="1" dirty="0">
                <a:solidFill>
                  <a:srgbClr val="FF0000"/>
                </a:solidFill>
                <a:ea typeface="Calibri"/>
              </a:rPr>
              <a:t>обновление интерьера помещений школы: </a:t>
            </a:r>
            <a:endParaRPr lang="ru-RU" sz="2400" b="1" dirty="0" smtClean="0">
              <a:solidFill>
                <a:srgbClr val="FF0000"/>
              </a:solidFill>
              <a:ea typeface="Calibri"/>
            </a:endParaRPr>
          </a:p>
          <a:p>
            <a:pPr algn="ctr"/>
            <a:r>
              <a:rPr lang="ru-RU" sz="2400" b="1" dirty="0">
                <a:solidFill>
                  <a:srgbClr val="FF0000"/>
                </a:solidFill>
                <a:ea typeface="Calibri"/>
              </a:rPr>
              <a:t>к</a:t>
            </a:r>
            <a:r>
              <a:rPr lang="ru-RU" sz="2400" b="1" dirty="0" smtClean="0">
                <a:solidFill>
                  <a:srgbClr val="FF0000"/>
                </a:solidFill>
                <a:ea typeface="Calibri"/>
              </a:rPr>
              <a:t>абинетов, учительской</a:t>
            </a:r>
            <a:r>
              <a:rPr lang="ru-RU" sz="2400" b="1" dirty="0">
                <a:solidFill>
                  <a:srgbClr val="FF0000"/>
                </a:solidFill>
                <a:ea typeface="Calibri"/>
              </a:rPr>
              <a:t>, актового зала, фойе, столовой.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075" name="Picture 3" descr="D:\Диск D\D\фото школы\интерьер школы\столовая\столовая новая 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974" y="4779197"/>
            <a:ext cx="2399272" cy="1545877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Диск D\D\фото школы\интерьер школы\разное другое\IMG_20151022_0830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39504"/>
            <a:ext cx="2269373" cy="1780784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36\Desktop\p43_uchitel-skay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321" y="3212976"/>
            <a:ext cx="2300105" cy="16764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39952" y="2708920"/>
            <a:ext cx="1228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Кабинеты 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211708" y="5642959"/>
            <a:ext cx="1401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Актовый зал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80870" y="4998138"/>
            <a:ext cx="1473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Фойе  школы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396211" y="6470090"/>
            <a:ext cx="1134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Столовая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315852" y="5182804"/>
            <a:ext cx="1435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Учительская </a:t>
            </a:r>
            <a:endParaRPr lang="ru-RU" dirty="0"/>
          </a:p>
        </p:txBody>
      </p:sp>
      <p:pic>
        <p:nvPicPr>
          <p:cNvPr id="5122" name="Picture 2" descr="D:\Диск D\D\фото школы\интерьер школы\кабинеты\IMG_011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545" y="938257"/>
            <a:ext cx="2434278" cy="1759156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61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8839" y="80628"/>
            <a:ext cx="8725649" cy="112474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solidFill>
                  <a:prstClr val="black"/>
                </a:solidFill>
                <a:ea typeface="Times New Roman"/>
              </a:rPr>
              <a:t>Моральная поддержка и укрепление веры в собственные силы важна  для учителя. Педагог является частью коллектива, в котором раскрываются его лучшие стороны. </a:t>
            </a:r>
            <a:endParaRPr lang="ru-RU" sz="1600" dirty="0" smtClean="0">
              <a:solidFill>
                <a:prstClr val="black"/>
              </a:solidFill>
              <a:ea typeface="Times New Roman"/>
            </a:endParaRPr>
          </a:p>
          <a:p>
            <a:pPr lvl="0" algn="ctr"/>
            <a:r>
              <a:rPr lang="ru-RU" sz="1600" dirty="0" smtClean="0">
                <a:solidFill>
                  <a:prstClr val="black"/>
                </a:solidFill>
                <a:ea typeface="Times New Roman"/>
              </a:rPr>
              <a:t>В </a:t>
            </a:r>
            <a:r>
              <a:rPr lang="ru-RU" sz="1600" dirty="0">
                <a:solidFill>
                  <a:prstClr val="black"/>
                </a:solidFill>
                <a:ea typeface="Times New Roman"/>
              </a:rPr>
              <a:t>каждом педагоге есть что-то интересное, ценное, лучшее. </a:t>
            </a:r>
            <a:endParaRPr lang="ru-RU" sz="1600" dirty="0" smtClean="0">
              <a:solidFill>
                <a:prstClr val="black"/>
              </a:solidFill>
              <a:ea typeface="Times New Roman"/>
            </a:endParaRPr>
          </a:p>
          <a:p>
            <a:pPr lvl="0" algn="ctr"/>
            <a:r>
              <a:rPr lang="ru-RU" sz="1600" dirty="0" smtClean="0">
                <a:solidFill>
                  <a:prstClr val="black"/>
                </a:solidFill>
                <a:ea typeface="Times New Roman"/>
              </a:rPr>
              <a:t>И </a:t>
            </a:r>
            <a:r>
              <a:rPr lang="ru-RU" sz="1600" dirty="0">
                <a:solidFill>
                  <a:prstClr val="black"/>
                </a:solidFill>
                <a:ea typeface="Times New Roman"/>
              </a:rPr>
              <a:t>увидеть это - задача администрации школы.</a:t>
            </a:r>
            <a:r>
              <a:rPr lang="ru-RU" sz="1600" dirty="0">
                <a:solidFill>
                  <a:srgbClr val="333333"/>
                </a:solidFill>
                <a:ea typeface="Times New Roman"/>
              </a:rPr>
              <a:t> 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2050" name="Picture 2" descr="D:\Диск D\D\УЧИТЕЛЯ\Учителя\DSCN0698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79" y="1354750"/>
            <a:ext cx="1502701" cy="1570194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Диск D\D\УЧИТЕЛЯ\Учителя\DSCN0697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41" y="3429002"/>
            <a:ext cx="1308823" cy="1852554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Диск D\D\2015-2016\день учителя1\DSC_0140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315010"/>
            <a:ext cx="1656184" cy="1830347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ая прямоугольная выноска 4"/>
          <p:cNvSpPr/>
          <p:nvPr/>
        </p:nvSpPr>
        <p:spPr>
          <a:xfrm>
            <a:off x="3563889" y="1354752"/>
            <a:ext cx="5251603" cy="2254271"/>
          </a:xfrm>
          <a:prstGeom prst="wedgeRoundRectCallout">
            <a:avLst>
              <a:gd name="adj1" fmla="val 2683"/>
              <a:gd name="adj2" fmla="val 61703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spcAft>
                <a:spcPts val="0"/>
              </a:spcAft>
              <a:buSzPts val="1200"/>
            </a:pP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sz="1400" dirty="0" smtClean="0">
                <a:ea typeface="Times New Roman"/>
              </a:rPr>
              <a:t>К </a:t>
            </a:r>
            <a:r>
              <a:rPr lang="ru-RU" sz="1400" dirty="0">
                <a:ea typeface="Times New Roman"/>
              </a:rPr>
              <a:t>моральным поощрениям мы относим</a:t>
            </a:r>
          </a:p>
          <a:p>
            <a:pPr>
              <a:spcAft>
                <a:spcPts val="0"/>
              </a:spcAft>
            </a:pPr>
            <a:r>
              <a:rPr lang="ru-RU" sz="1400" dirty="0">
                <a:ea typeface="Times New Roman"/>
              </a:rPr>
              <a:t>- публичную похвалу на педсовете, совещании педагогического коллектива;</a:t>
            </a:r>
          </a:p>
          <a:p>
            <a:pPr>
              <a:spcAft>
                <a:spcPts val="0"/>
              </a:spcAft>
            </a:pPr>
            <a:r>
              <a:rPr lang="ru-RU" sz="1400" dirty="0">
                <a:ea typeface="Times New Roman"/>
              </a:rPr>
              <a:t>- благодарственное письмо;</a:t>
            </a:r>
          </a:p>
          <a:p>
            <a:pPr>
              <a:spcAft>
                <a:spcPts val="0"/>
              </a:spcAft>
            </a:pPr>
            <a:r>
              <a:rPr lang="ru-RU" sz="1400" dirty="0">
                <a:ea typeface="Times New Roman"/>
              </a:rPr>
              <a:t>- поощрение Почетной грамотой, ценным подарком;</a:t>
            </a:r>
          </a:p>
          <a:p>
            <a:pPr>
              <a:spcAft>
                <a:spcPts val="0"/>
              </a:spcAft>
            </a:pPr>
            <a:r>
              <a:rPr lang="ru-RU" sz="1400" dirty="0">
                <a:ea typeface="Times New Roman"/>
              </a:rPr>
              <a:t>- распространение опыта работы в СМИ;</a:t>
            </a:r>
          </a:p>
          <a:p>
            <a:pPr>
              <a:spcAft>
                <a:spcPts val="0"/>
              </a:spcAft>
            </a:pPr>
            <a:r>
              <a:rPr lang="ru-RU" sz="1400" dirty="0">
                <a:ea typeface="Times New Roman"/>
              </a:rPr>
              <a:t>- рекомендация для участия в профессиональных конкурсах различного уровня;</a:t>
            </a:r>
          </a:p>
          <a:p>
            <a:pPr>
              <a:spcAft>
                <a:spcPts val="0"/>
              </a:spcAft>
            </a:pPr>
            <a:r>
              <a:rPr lang="ru-RU" sz="1400" dirty="0">
                <a:ea typeface="Times New Roman"/>
              </a:rPr>
              <a:t>- рекомендация для представления к профессиональной отраслевой награде.</a:t>
            </a:r>
            <a:endParaRPr lang="ru-RU" sz="1400" dirty="0">
              <a:effectLst/>
              <a:ea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12595" y="3939174"/>
            <a:ext cx="5544616" cy="24746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spcAft>
                <a:spcPts val="0"/>
              </a:spcAft>
              <a:buSzPts val="1200"/>
            </a:pPr>
            <a:r>
              <a:rPr lang="ru-RU" dirty="0" smtClean="0">
                <a:latin typeface="Times New Roman"/>
                <a:ea typeface="Times New Roman"/>
              </a:rPr>
              <a:t> </a:t>
            </a:r>
            <a:r>
              <a:rPr lang="ru-RU" sz="1400" dirty="0">
                <a:ea typeface="Times New Roman"/>
              </a:rPr>
              <a:t>В школе из </a:t>
            </a:r>
            <a:r>
              <a:rPr lang="ru-RU" sz="1400" dirty="0" smtClean="0">
                <a:ea typeface="Times New Roman"/>
              </a:rPr>
              <a:t>58 </a:t>
            </a:r>
            <a:r>
              <a:rPr lang="ru-RU" sz="1400" dirty="0">
                <a:ea typeface="Times New Roman"/>
              </a:rPr>
              <a:t>учителей  44 педагога </a:t>
            </a:r>
            <a:r>
              <a:rPr lang="ru-RU" sz="1400" dirty="0" smtClean="0">
                <a:ea typeface="Times New Roman"/>
              </a:rPr>
              <a:t>(76%) </a:t>
            </a:r>
            <a:r>
              <a:rPr lang="ru-RU" sz="1400" dirty="0">
                <a:ea typeface="Times New Roman"/>
              </a:rPr>
              <a:t>имеют категорию (26 – высшую, 16 – первую, 2 – вторую квалификационную категорию). </a:t>
            </a:r>
            <a:r>
              <a:rPr lang="ru-RU" sz="1400" dirty="0"/>
              <a:t>На данный момент в школе работают </a:t>
            </a:r>
            <a:endParaRPr lang="ru-RU" sz="1400" dirty="0" smtClean="0"/>
          </a:p>
          <a:p>
            <a:pPr lvl="0" algn="just">
              <a:spcAft>
                <a:spcPts val="0"/>
              </a:spcAft>
              <a:buSzPts val="1200"/>
            </a:pPr>
            <a:r>
              <a:rPr lang="ru-RU" sz="1400" b="1" dirty="0" smtClean="0">
                <a:solidFill>
                  <a:srgbClr val="FF0000"/>
                </a:solidFill>
              </a:rPr>
              <a:t>4 заслуженных </a:t>
            </a:r>
            <a:r>
              <a:rPr lang="ru-RU" sz="1400" b="1" dirty="0">
                <a:solidFill>
                  <a:srgbClr val="FF0000"/>
                </a:solidFill>
              </a:rPr>
              <a:t>учителя Российской Федерации, </a:t>
            </a:r>
            <a:endParaRPr lang="ru-RU" sz="1400" b="1" dirty="0" smtClean="0">
              <a:solidFill>
                <a:srgbClr val="FF0000"/>
              </a:solidFill>
            </a:endParaRPr>
          </a:p>
          <a:p>
            <a:pPr lvl="0" algn="just">
              <a:spcAft>
                <a:spcPts val="0"/>
              </a:spcAft>
              <a:buSzPts val="1200"/>
            </a:pPr>
            <a:r>
              <a:rPr lang="ru-RU" sz="1400" b="1" dirty="0" smtClean="0">
                <a:solidFill>
                  <a:srgbClr val="FF0000"/>
                </a:solidFill>
              </a:rPr>
              <a:t>3 </a:t>
            </a:r>
            <a:r>
              <a:rPr lang="ru-RU" sz="1400" b="1" dirty="0">
                <a:solidFill>
                  <a:srgbClr val="FF0000"/>
                </a:solidFill>
              </a:rPr>
              <a:t>отличника народного просвещения РФ, </a:t>
            </a:r>
            <a:endParaRPr lang="ru-RU" sz="1400" b="1" dirty="0" smtClean="0">
              <a:solidFill>
                <a:srgbClr val="FF0000"/>
              </a:solidFill>
            </a:endParaRPr>
          </a:p>
          <a:p>
            <a:pPr lvl="0" algn="just">
              <a:spcAft>
                <a:spcPts val="0"/>
              </a:spcAft>
              <a:buSzPts val="1200"/>
            </a:pPr>
            <a:r>
              <a:rPr lang="ru-RU" sz="1400" b="1" dirty="0" smtClean="0">
                <a:solidFill>
                  <a:srgbClr val="FF0000"/>
                </a:solidFill>
              </a:rPr>
              <a:t>3 </a:t>
            </a:r>
            <a:r>
              <a:rPr lang="ru-RU" sz="1400" b="1" dirty="0">
                <a:solidFill>
                  <a:srgbClr val="FF0000"/>
                </a:solidFill>
              </a:rPr>
              <a:t>почетных работника общего образования РФ, </a:t>
            </a:r>
            <a:endParaRPr lang="ru-RU" sz="1400" b="1" dirty="0" smtClean="0">
              <a:solidFill>
                <a:srgbClr val="FF0000"/>
              </a:solidFill>
            </a:endParaRPr>
          </a:p>
          <a:p>
            <a:pPr lvl="0">
              <a:spcAft>
                <a:spcPts val="0"/>
              </a:spcAft>
              <a:buSzPts val="1200"/>
            </a:pPr>
            <a:r>
              <a:rPr lang="ru-RU" sz="1400" b="1" dirty="0" smtClean="0">
                <a:solidFill>
                  <a:srgbClr val="FF0000"/>
                </a:solidFill>
              </a:rPr>
              <a:t>1 </a:t>
            </a:r>
            <a:r>
              <a:rPr lang="ru-RU" sz="1400" b="1" dirty="0">
                <a:solidFill>
                  <a:srgbClr val="FF0000"/>
                </a:solidFill>
              </a:rPr>
              <a:t>учитель награжден знаком  «Отличник физической культуры и спорта Российской Федерации», </a:t>
            </a:r>
            <a:endParaRPr lang="ru-RU" sz="1400" b="1" dirty="0" smtClean="0">
              <a:solidFill>
                <a:srgbClr val="FF0000"/>
              </a:solidFill>
            </a:endParaRPr>
          </a:p>
          <a:p>
            <a:pPr lvl="0" algn="just">
              <a:spcAft>
                <a:spcPts val="0"/>
              </a:spcAft>
              <a:buSzPts val="1200"/>
            </a:pPr>
            <a:r>
              <a:rPr lang="ru-RU" sz="1400" b="1" dirty="0" smtClean="0">
                <a:solidFill>
                  <a:srgbClr val="FF0000"/>
                </a:solidFill>
              </a:rPr>
              <a:t>16 учителей, награжденных </a:t>
            </a:r>
            <a:r>
              <a:rPr lang="ru-RU" sz="1400" b="1" dirty="0">
                <a:solidFill>
                  <a:srgbClr val="FF0000"/>
                </a:solidFill>
              </a:rPr>
              <a:t>Грамотой </a:t>
            </a:r>
            <a:r>
              <a:rPr lang="ru-RU" sz="1400" b="1" dirty="0" smtClean="0">
                <a:solidFill>
                  <a:srgbClr val="FF0000"/>
                </a:solidFill>
              </a:rPr>
              <a:t>Министерства </a:t>
            </a:r>
            <a:r>
              <a:rPr lang="ru-RU" sz="1400" b="1" dirty="0">
                <a:solidFill>
                  <a:srgbClr val="FF0000"/>
                </a:solidFill>
              </a:rPr>
              <a:t>образования и науки Российской Федерации. </a:t>
            </a:r>
            <a:endParaRPr lang="ru-RU" sz="1400" b="1" dirty="0">
              <a:solidFill>
                <a:srgbClr val="FF0000"/>
              </a:solidFill>
              <a:effectLst/>
              <a:ea typeface="Times New Roman"/>
            </a:endParaRPr>
          </a:p>
        </p:txBody>
      </p:sp>
      <p:pic>
        <p:nvPicPr>
          <p:cNvPr id="5122" name="Picture 2" descr="F:\36КАБ\учителя2\педсовет март 2012\педсовет март 2012 0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543" y="5176489"/>
            <a:ext cx="1899107" cy="1492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54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2">
            <a:duotone>
              <a:prstClr val="black"/>
              <a:srgbClr val="E5F5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556524"/>
            <a:ext cx="5520310" cy="4132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Выноска со стрелкой вниз 2"/>
          <p:cNvSpPr/>
          <p:nvPr/>
        </p:nvSpPr>
        <p:spPr>
          <a:xfrm>
            <a:off x="305551" y="116632"/>
            <a:ext cx="8509941" cy="2592288"/>
          </a:xfrm>
          <a:prstGeom prst="downArrowCallout">
            <a:avLst>
              <a:gd name="adj1" fmla="val 15550"/>
              <a:gd name="adj2" fmla="val 25324"/>
              <a:gd name="adj3" fmla="val 16104"/>
              <a:gd name="adj4" fmla="val 7094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endParaRPr lang="ru-RU" sz="1200" dirty="0" smtClean="0">
              <a:latin typeface="Times New Roman"/>
              <a:ea typeface="Calibri"/>
            </a:endParaRPr>
          </a:p>
          <a:p>
            <a:pPr algn="just">
              <a:spcAft>
                <a:spcPts val="0"/>
              </a:spcAft>
            </a:pPr>
            <a:endParaRPr lang="ru-RU" sz="1200" dirty="0">
              <a:latin typeface="Times New Roman"/>
              <a:ea typeface="Calibri"/>
            </a:endParaRP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a typeface="Calibri"/>
              </a:rPr>
              <a:t>Перед администрацией </a:t>
            </a:r>
            <a:r>
              <a:rPr lang="ru-RU" sz="2000" b="1" dirty="0">
                <a:solidFill>
                  <a:srgbClr val="002060"/>
                </a:solidFill>
                <a:ea typeface="Calibri"/>
              </a:rPr>
              <a:t>школы встала необходимость теоретического и практического изучения и профилактики </a:t>
            </a:r>
            <a:r>
              <a:rPr lang="ru-RU" sz="2000" b="1" dirty="0" smtClean="0">
                <a:solidFill>
                  <a:srgbClr val="002060"/>
                </a:solidFill>
                <a:ea typeface="Calibri"/>
              </a:rPr>
              <a:t>синдрома </a:t>
            </a:r>
            <a:r>
              <a:rPr lang="ru-RU" sz="2000" b="1" dirty="0">
                <a:solidFill>
                  <a:srgbClr val="002060"/>
                </a:solidFill>
                <a:ea typeface="Calibri"/>
              </a:rPr>
              <a:t>«профессионального выгорания». </a:t>
            </a:r>
            <a:r>
              <a:rPr lang="ru-RU" sz="2000" b="1" dirty="0" smtClean="0">
                <a:solidFill>
                  <a:srgbClr val="002060"/>
                </a:solidFill>
                <a:ea typeface="Calibri"/>
              </a:rPr>
              <a:t> В </a:t>
            </a:r>
            <a:r>
              <a:rPr lang="ru-RU" sz="2000" b="1" dirty="0">
                <a:solidFill>
                  <a:srgbClr val="002060"/>
                </a:solidFill>
                <a:ea typeface="Calibri"/>
              </a:rPr>
              <a:t>итоге отдельные, разрозненные мероприятия выстроились в четкую </a:t>
            </a:r>
            <a:r>
              <a:rPr lang="ru-RU" sz="2000" b="1" dirty="0" smtClean="0">
                <a:solidFill>
                  <a:srgbClr val="002060"/>
                </a:solidFill>
                <a:ea typeface="Calibri"/>
              </a:rPr>
              <a:t>систему. Так </a:t>
            </a:r>
            <a:r>
              <a:rPr lang="ru-RU" sz="2000" b="1" dirty="0">
                <a:solidFill>
                  <a:srgbClr val="002060"/>
                </a:solidFill>
                <a:ea typeface="Calibri"/>
              </a:rPr>
              <a:t>появилась </a:t>
            </a:r>
            <a:r>
              <a:rPr lang="ru-RU" sz="2000" b="1" dirty="0" smtClean="0">
                <a:solidFill>
                  <a:srgbClr val="002060"/>
                </a:solidFill>
                <a:ea typeface="Calibri"/>
              </a:rPr>
              <a:t>программа</a:t>
            </a: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a typeface="Calibri"/>
              </a:rPr>
              <a:t> </a:t>
            </a:r>
            <a:r>
              <a:rPr lang="ru-RU" sz="2000" b="1" dirty="0">
                <a:solidFill>
                  <a:srgbClr val="002060"/>
                </a:solidFill>
                <a:ea typeface="Calibri"/>
              </a:rPr>
              <a:t>«Профилактика синдрома профессионального выгорания педагогов</a:t>
            </a:r>
            <a:r>
              <a:rPr lang="ru-RU" sz="2000" b="1" dirty="0" smtClean="0">
                <a:solidFill>
                  <a:srgbClr val="002060"/>
                </a:solidFill>
                <a:ea typeface="Calibri"/>
              </a:rPr>
              <a:t>», </a:t>
            </a:r>
          </a:p>
          <a:p>
            <a:pPr algn="ctr"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ea typeface="Calibri"/>
              </a:rPr>
              <a:t>которая работает с 2015 года.</a:t>
            </a:r>
            <a:endParaRPr lang="ru-RU" sz="2000" b="1" dirty="0">
              <a:solidFill>
                <a:srgbClr val="002060"/>
              </a:solidFill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/>
                <a:ea typeface="Calibri"/>
              </a:rPr>
              <a:t> </a:t>
            </a:r>
            <a:endParaRPr lang="ru-RU" sz="20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1" name="Picture 2" descr="D:\Диск D\D\семинары педсоветы совещания\выгорание 2015\педсовет март 2015\картинки\tUofj40c-F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7706">
            <a:off x="6192718" y="2255562"/>
            <a:ext cx="2614960" cy="2007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60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256_11marta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49" y="1655033"/>
            <a:ext cx="1506735" cy="958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Диск D\D\УЧИТЕЛЯ\учитель года  Ковалева АМ\SDC199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434" y="1556792"/>
            <a:ext cx="1360856" cy="870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Диск D\D\УЧИТЕЛЯ\день учителя 2013\DSC003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025" y="429119"/>
            <a:ext cx="1432968" cy="908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Диск D\D\УЧИТЕЛЯ\Русецкая АВ\IMG_0230 - копия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28" y="5523837"/>
            <a:ext cx="917226" cy="110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Диск D\D\УЧИТЕЛЯ\Учителя\конкурс\катя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824" y="4641650"/>
            <a:ext cx="1315960" cy="724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Диск D\D\УЧИТЕЛЯ\Учителя\Новая папка\фото 1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651" y="2615648"/>
            <a:ext cx="1385575" cy="796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Диск D\D\УЧИТЕЛЯ\фото учителей\Рисунок9 - копия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3" y="381894"/>
            <a:ext cx="1065225" cy="1003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Диск D\D\УЧИТЕЛЯ\фото учителей\Рисунок13 - копия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530" y="3598898"/>
            <a:ext cx="951607" cy="924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4256" y="6100"/>
            <a:ext cx="8668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ea typeface="Times New Roman"/>
              </a:rPr>
              <a:t>Для  учителей школы стало нормой активное участие </a:t>
            </a:r>
            <a:endParaRPr lang="ru-RU" sz="2000" b="1" dirty="0" smtClean="0">
              <a:solidFill>
                <a:srgbClr val="FF0000"/>
              </a:solidFill>
              <a:ea typeface="Times New Roman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ea typeface="Times New Roman"/>
              </a:rPr>
              <a:t>в </a:t>
            </a:r>
            <a:r>
              <a:rPr lang="ru-RU" sz="2000" b="1" dirty="0">
                <a:solidFill>
                  <a:srgbClr val="FF0000"/>
                </a:solidFill>
                <a:ea typeface="Times New Roman"/>
              </a:rPr>
              <a:t>конкурсах </a:t>
            </a:r>
            <a:r>
              <a:rPr lang="ru-RU" sz="2000" b="1" dirty="0" smtClean="0">
                <a:solidFill>
                  <a:srgbClr val="FF0000"/>
                </a:solidFill>
                <a:ea typeface="Times New Roman"/>
              </a:rPr>
              <a:t>профессионального мастерства</a:t>
            </a:r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657627"/>
              </p:ext>
            </p:extLst>
          </p:nvPr>
        </p:nvGraphicFramePr>
        <p:xfrm>
          <a:off x="2043117" y="771755"/>
          <a:ext cx="5025160" cy="1371600"/>
        </p:xfrm>
        <a:graphic>
          <a:graphicData uri="http://schemas.openxmlformats.org/drawingml/2006/table">
            <a:tbl>
              <a:tblPr>
                <a:tableStyleId>{912C8C85-51F0-491E-9774-3900AFEF0FD7}</a:tableStyleId>
              </a:tblPr>
              <a:tblGrid>
                <a:gridCol w="5025160"/>
              </a:tblGrid>
              <a:tr h="10370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 dirty="0">
                          <a:effectLst/>
                        </a:rPr>
                        <a:t>Победители конкурсов в рамках Национального проекта «Образование»: </a:t>
                      </a:r>
                      <a:endParaRPr lang="ru-RU" sz="1800" kern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effectLst/>
                        </a:rPr>
                        <a:t>на </a:t>
                      </a:r>
                      <a:r>
                        <a:rPr lang="ru-RU" sz="1800" kern="1200" dirty="0">
                          <a:effectLst/>
                        </a:rPr>
                        <a:t>федеральном уровне – 3 </a:t>
                      </a:r>
                      <a:r>
                        <a:rPr lang="ru-RU" sz="1800" kern="1200" dirty="0" smtClean="0">
                          <a:effectLst/>
                        </a:rPr>
                        <a:t>педагога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effectLst/>
                        </a:rPr>
                        <a:t>на </a:t>
                      </a:r>
                      <a:r>
                        <a:rPr lang="ru-RU" sz="1800" kern="1200" dirty="0">
                          <a:effectLst/>
                        </a:rPr>
                        <a:t>региональном уровне – </a:t>
                      </a:r>
                      <a:r>
                        <a:rPr lang="ru-RU" sz="1800" kern="1200" dirty="0" smtClean="0">
                          <a:effectLst/>
                        </a:rPr>
                        <a:t>5 педагогов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effectLst/>
                        </a:rPr>
                        <a:t>на </a:t>
                      </a:r>
                      <a:r>
                        <a:rPr lang="ru-RU" sz="1800" kern="1200" dirty="0">
                          <a:effectLst/>
                        </a:rPr>
                        <a:t>муниципальном уровне  – </a:t>
                      </a:r>
                      <a:r>
                        <a:rPr lang="ru-RU" sz="1800" kern="1200" dirty="0" smtClean="0">
                          <a:effectLst/>
                        </a:rPr>
                        <a:t>9 педагогов</a:t>
                      </a:r>
                      <a:endParaRPr lang="ru-RU" sz="1800" b="1" dirty="0">
                        <a:solidFill>
                          <a:srgbClr val="0070C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281643"/>
              </p:ext>
            </p:extLst>
          </p:nvPr>
        </p:nvGraphicFramePr>
        <p:xfrm>
          <a:off x="1987140" y="2242914"/>
          <a:ext cx="5025160" cy="39319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025160"/>
              </a:tblGrid>
              <a:tr h="198919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Благодаря высокому уровню профессиональной деятельности педагогического коллектива, школа занесена </a:t>
                      </a:r>
                    </a:p>
                    <a:p>
                      <a:pPr marL="285750" indent="-285750">
                        <a:buClr>
                          <a:srgbClr val="FF0000"/>
                        </a:buClr>
                        <a:buFont typeface="Wingdings" pitchFamily="2" charset="2"/>
                        <a:buChar char="Ø"/>
                      </a:pPr>
                      <a:r>
                        <a:rPr lang="ru-RU" sz="1800" b="0" dirty="0" smtClean="0">
                          <a:effectLst/>
                          <a:latin typeface="+mn-lt"/>
                          <a:ea typeface="Times New Roman"/>
                        </a:rPr>
                        <a:t>в Российскую энциклопедию «Одаренные дети - будущее России», 2011г.</a:t>
                      </a:r>
                    </a:p>
                    <a:p>
                      <a:pPr marL="285750" indent="-285750">
                        <a:buClr>
                          <a:srgbClr val="FF0000"/>
                        </a:buClr>
                        <a:buFont typeface="Wingdings" pitchFamily="2" charset="2"/>
                        <a:buChar char="Ø"/>
                      </a:pPr>
                      <a:r>
                        <a:rPr lang="ru-RU" sz="1800" b="0" dirty="0" smtClean="0">
                          <a:effectLst/>
                          <a:latin typeface="+mn-lt"/>
                          <a:ea typeface="Times New Roman"/>
                        </a:rPr>
                        <a:t>во Всероссийскую КНИГУ ПОЧЕТА Общероссийского Кадастра «Книга Почета за 2014 год» (свидетельство от 13.11.14г. ООО «Центр разработки Каталога»(ОГРН 1067758603241))</a:t>
                      </a:r>
                      <a:r>
                        <a:rPr lang="ru-RU" sz="1800" b="0" dirty="0" smtClean="0">
                          <a:effectLst/>
                          <a:latin typeface="+mn-lt"/>
                          <a:ea typeface="Calibri"/>
                        </a:rPr>
                        <a:t> </a:t>
                      </a:r>
                    </a:p>
                    <a:p>
                      <a:pPr marL="285750" indent="-285750" algn="l">
                        <a:spcAft>
                          <a:spcPts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buChar char="Ø"/>
                      </a:pPr>
                      <a:r>
                        <a:rPr lang="ru-RU" sz="1800" b="0" dirty="0" smtClean="0">
                          <a:effectLst/>
                          <a:latin typeface="+mn-lt"/>
                          <a:ea typeface="Calibri"/>
                        </a:rPr>
                        <a:t>в Международную  энциклопедию</a:t>
                      </a:r>
                      <a:r>
                        <a:rPr lang="ru-RU" sz="1800" b="0" baseline="0" dirty="0" smtClean="0">
                          <a:effectLst/>
                          <a:latin typeface="+mn-lt"/>
                          <a:ea typeface="Calibri"/>
                        </a:rPr>
                        <a:t> </a:t>
                      </a:r>
                      <a:r>
                        <a:rPr lang="ru-RU" sz="1800" b="0" dirty="0" smtClean="0">
                          <a:effectLst/>
                          <a:latin typeface="+mn-lt"/>
                          <a:ea typeface="Calibri"/>
                        </a:rPr>
                        <a:t>«Лучшие в образовании» 2014г.</a:t>
                      </a:r>
                      <a:endParaRPr lang="ru-RU" sz="1800" b="0" dirty="0" smtClean="0">
                        <a:effectLst/>
                        <a:latin typeface="+mn-lt"/>
                        <a:ea typeface="+mn-ea"/>
                      </a:endParaRPr>
                    </a:p>
                    <a:p>
                      <a:pPr marL="285750" indent="-285750" algn="l">
                        <a:spcAft>
                          <a:spcPts val="0"/>
                        </a:spcAft>
                        <a:buClr>
                          <a:srgbClr val="FF0000"/>
                        </a:buClr>
                        <a:buFont typeface="Wingdings" pitchFamily="2" charset="2"/>
                        <a:buChar char="Ø"/>
                      </a:pPr>
                      <a:r>
                        <a:rPr lang="ru-RU" sz="1800" b="0" dirty="0" smtClean="0">
                          <a:effectLst/>
                          <a:latin typeface="+mn-lt"/>
                          <a:ea typeface="Times New Roman"/>
                        </a:rPr>
                        <a:t>участник Национального реестра за 2010 год (свидетельство № 10446 от 03.05.2011г).</a:t>
                      </a:r>
                      <a:endParaRPr lang="ru-RU" sz="1800" b="0" dirty="0" smtClean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3" name="Рисунок 22" descr="p85_img066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589" y="5641458"/>
            <a:ext cx="768860" cy="1059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 descr="C:\Users\36\Desktop\2e7cc9827b3e50336242dd0a3403aaa3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695" y="3200287"/>
            <a:ext cx="826459" cy="1185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 descr="F:\грамоты 2014-2015\пр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372" y="3077499"/>
            <a:ext cx="734077" cy="113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 descr="F:\энциклопедия\Presscenter-1418334963-27629.png"/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866797" y="5641458"/>
            <a:ext cx="744253" cy="113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D:\Диск D\D\УЧИТЕЛЯ\Женщина Года 2013\20131122_19493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28" y="2855262"/>
            <a:ext cx="972999" cy="120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Диск D\D\УЧИТЕЛЯ\Учителя\конкурс\юля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49" y="4357087"/>
            <a:ext cx="1440815" cy="1009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:\Диск D\D\УЧИТЕЛЯ\фото учителей\Рисунок12 - копия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5614526"/>
            <a:ext cx="966634" cy="1081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56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2549592"/>
            <a:ext cx="7933639" cy="173748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ea typeface="Times New Roman"/>
              </a:rPr>
              <a:t>Когда </a:t>
            </a:r>
            <a:r>
              <a:rPr lang="ru-RU" b="1" dirty="0">
                <a:solidFill>
                  <a:srgbClr val="FF0000"/>
                </a:solidFill>
                <a:ea typeface="Times New Roman"/>
              </a:rPr>
              <a:t>творческие потребности педагога и его профессиональные запросы удовлетворены, в личности раскрывается созидательный потенциал, уверенность в себе, в собственных силах, формируется мотивация к достижению успеха, повышается самооценка, снижается уровень тревожности. Значит, профессиональное выгорание коллективу не грозит. </a:t>
            </a:r>
            <a:endParaRPr lang="ru-RU" b="1" dirty="0">
              <a:solidFill>
                <a:srgbClr val="FF0000"/>
              </a:solidFill>
            </a:endParaRPr>
          </a:p>
          <a:p>
            <a:pPr algn="ctr"/>
            <a:endParaRPr lang="ru-RU" dirty="0"/>
          </a:p>
        </p:txBody>
      </p:sp>
      <p:pic>
        <p:nvPicPr>
          <p:cNvPr id="6" name="Picture 2" descr="D:\Диск D\D\УЧИТЕЛЯ\Веснянка 2015\IMG_9809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4413">
            <a:off x="465971" y="295648"/>
            <a:ext cx="1799251" cy="1713876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Диск D\D\УЧИТЕЛЯ\Новая папка\20141003_180212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05" y="514661"/>
            <a:ext cx="1740469" cy="1709502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Диск D\D\УЧИТЕЛЯ\Веснянка 2015\IMG_78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0462">
            <a:off x="4628076" y="377431"/>
            <a:ext cx="1691436" cy="1717670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Диск D\D\УЧИТЕЛЯ\день учителя 2013\SDC17542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3" y="4532085"/>
            <a:ext cx="2031314" cy="1639046"/>
          </a:xfrm>
          <a:prstGeom prst="rect">
            <a:avLst/>
          </a:prstGeom>
          <a:noFill/>
          <a:ln w="28575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Денис\Desktop\Учителям\для 9В\Полоскова Татьяна Робертовна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388983">
            <a:off x="2265614" y="4958915"/>
            <a:ext cx="1227645" cy="167762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11" name="Picture 9" descr="C:\Users\36\Desktop\0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4732">
            <a:off x="5425292" y="5135431"/>
            <a:ext cx="2103574" cy="1324594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C:\Users\36\Desktop\0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087">
            <a:off x="3549338" y="4468584"/>
            <a:ext cx="1914065" cy="160063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Диск D\D\УЧИТЕЛЯ\день учителя 2013\SDC18168 - копия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690" y="535775"/>
            <a:ext cx="1889330" cy="173112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Денис\Desktop\Учителям\для 9В\Арсентева Людмила Юрьевна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596336" y="4493647"/>
            <a:ext cx="1347226" cy="167748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417271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0"/>
            <a:ext cx="2161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effectLst/>
                <a:ea typeface="Times New Roman"/>
              </a:rPr>
              <a:t>Диагностика</a:t>
            </a:r>
            <a:endParaRPr lang="ru-RU" sz="2800" dirty="0">
              <a:solidFill>
                <a:srgbClr val="FF0000"/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068551443"/>
              </p:ext>
            </p:extLst>
          </p:nvPr>
        </p:nvGraphicFramePr>
        <p:xfrm>
          <a:off x="117959" y="512248"/>
          <a:ext cx="5390144" cy="27492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64088" y="2204867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b="1" dirty="0" smtClean="0">
                <a:effectLst/>
                <a:ea typeface="Times New Roman"/>
              </a:rPr>
              <a:t>Уровень профессионального выгорания по стажу</a:t>
            </a:r>
            <a:endParaRPr lang="ru-RU" b="1" dirty="0">
              <a:effectLst/>
              <a:ea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89640" y="4833811"/>
            <a:ext cx="26298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ru-RU" b="1" dirty="0" smtClean="0">
                <a:effectLst/>
                <a:ea typeface="Times New Roman"/>
              </a:rPr>
              <a:t>Уровень профессионального выгорания по методическим объединениям учителей</a:t>
            </a:r>
            <a:endParaRPr lang="ru-RU" b="1" dirty="0">
              <a:effectLst/>
              <a:ea typeface="Times New Roman"/>
            </a:endParaRPr>
          </a:p>
        </p:txBody>
      </p:sp>
      <p:sp>
        <p:nvSpPr>
          <p:cNvPr id="5" name="Выноска со стрелкой вниз 4"/>
          <p:cNvSpPr/>
          <p:nvPr/>
        </p:nvSpPr>
        <p:spPr>
          <a:xfrm rot="381588">
            <a:off x="5591561" y="340832"/>
            <a:ext cx="3297160" cy="1690012"/>
          </a:xfrm>
          <a:prstGeom prst="downArrowCallout">
            <a:avLst>
              <a:gd name="adj1" fmla="val 23871"/>
              <a:gd name="adj2" fmla="val 25000"/>
              <a:gd name="adj3" fmla="val 27015"/>
              <a:gd name="adj4" fmla="val 6497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spcAft>
                <a:spcPts val="0"/>
              </a:spcAft>
            </a:pPr>
            <a:r>
              <a:rPr lang="ru-RU" dirty="0">
                <a:ea typeface="Times New Roman"/>
              </a:rPr>
              <a:t>Исследовав всесторонне </a:t>
            </a:r>
            <a:r>
              <a:rPr lang="ru-RU" dirty="0" smtClean="0">
                <a:ea typeface="Times New Roman"/>
              </a:rPr>
              <a:t>проблему эмоционального выгорания, </a:t>
            </a:r>
            <a:r>
              <a:rPr lang="ru-RU" dirty="0">
                <a:ea typeface="Times New Roman"/>
              </a:rPr>
              <a:t>мы перешли к </a:t>
            </a:r>
            <a:r>
              <a:rPr lang="ru-RU" dirty="0" smtClean="0">
                <a:ea typeface="Times New Roman"/>
              </a:rPr>
              <a:t>диагностике.</a:t>
            </a:r>
            <a:endParaRPr lang="ru-RU" dirty="0">
              <a:effectLst/>
              <a:ea typeface="Times New Roman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0281475"/>
              </p:ext>
            </p:extLst>
          </p:nvPr>
        </p:nvGraphicFramePr>
        <p:xfrm>
          <a:off x="2267744" y="3356992"/>
          <a:ext cx="6704435" cy="3501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2406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872769846"/>
              </p:ext>
            </p:extLst>
          </p:nvPr>
        </p:nvGraphicFramePr>
        <p:xfrm>
          <a:off x="107507" y="86199"/>
          <a:ext cx="3888433" cy="2046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733728164"/>
              </p:ext>
            </p:extLst>
          </p:nvPr>
        </p:nvGraphicFramePr>
        <p:xfrm>
          <a:off x="5367946" y="1700420"/>
          <a:ext cx="3600400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548011669"/>
              </p:ext>
            </p:extLst>
          </p:nvPr>
        </p:nvGraphicFramePr>
        <p:xfrm>
          <a:off x="251521" y="4562285"/>
          <a:ext cx="5188524" cy="2100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угольник 2"/>
          <p:cNvSpPr/>
          <p:nvPr/>
        </p:nvSpPr>
        <p:spPr>
          <a:xfrm rot="410891">
            <a:off x="5850929" y="4681548"/>
            <a:ext cx="2986531" cy="15774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FF0000"/>
                </a:solidFill>
                <a:ea typeface="Times New Roman"/>
              </a:rPr>
              <a:t>32 педагога (62,7%) </a:t>
            </a:r>
            <a:endParaRPr lang="ru-RU" b="1" dirty="0" smtClean="0">
              <a:solidFill>
                <a:srgbClr val="FF0000"/>
              </a:solidFill>
              <a:ea typeface="Times New Roman"/>
            </a:endParaRPr>
          </a:p>
          <a:p>
            <a:pPr lvl="0" algn="ctr"/>
            <a:r>
              <a:rPr lang="ru-RU" b="1" dirty="0" smtClean="0">
                <a:solidFill>
                  <a:srgbClr val="FF0000"/>
                </a:solidFill>
                <a:ea typeface="Times New Roman"/>
              </a:rPr>
              <a:t>имеют </a:t>
            </a:r>
            <a:r>
              <a:rPr lang="ru-RU" b="1" dirty="0">
                <a:solidFill>
                  <a:srgbClr val="FF0000"/>
                </a:solidFill>
                <a:ea typeface="Times New Roman"/>
              </a:rPr>
              <a:t>высокую степень выгорания, </a:t>
            </a:r>
            <a:endParaRPr lang="ru-RU" b="1" dirty="0" smtClean="0">
              <a:solidFill>
                <a:srgbClr val="FF0000"/>
              </a:solidFill>
              <a:ea typeface="Times New Roman"/>
            </a:endParaRPr>
          </a:p>
          <a:p>
            <a:pPr lvl="0" algn="ctr"/>
            <a:r>
              <a:rPr lang="ru-RU" b="1" dirty="0" smtClean="0">
                <a:solidFill>
                  <a:srgbClr val="FF0000"/>
                </a:solidFill>
                <a:ea typeface="Times New Roman"/>
              </a:rPr>
              <a:t>16 </a:t>
            </a:r>
            <a:r>
              <a:rPr lang="ru-RU" b="1" dirty="0">
                <a:solidFill>
                  <a:srgbClr val="FF0000"/>
                </a:solidFill>
                <a:ea typeface="Times New Roman"/>
              </a:rPr>
              <a:t>педагогов (31%) среднюю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Штриховая стрелка вправо 3"/>
          <p:cNvSpPr/>
          <p:nvPr/>
        </p:nvSpPr>
        <p:spPr>
          <a:xfrm rot="21132672" flipH="1">
            <a:off x="4039169" y="-40024"/>
            <a:ext cx="4795616" cy="1596609"/>
          </a:xfrm>
          <a:prstGeom prst="stripedRightArrow">
            <a:avLst>
              <a:gd name="adj1" fmla="val 50000"/>
              <a:gd name="adj2" fmla="val 2754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Times New Roman"/>
                <a:ea typeface="Times New Roman"/>
              </a:rPr>
              <a:t>Вызвано эмоционально-насыщенным </a:t>
            </a:r>
            <a:r>
              <a:rPr lang="ru-RU" dirty="0">
                <a:latin typeface="Times New Roman"/>
                <a:ea typeface="Times New Roman"/>
              </a:rPr>
              <a:t>общением  </a:t>
            </a:r>
            <a:r>
              <a:rPr lang="ru-RU" dirty="0" smtClean="0">
                <a:latin typeface="Times New Roman"/>
                <a:ea typeface="Times New Roman"/>
              </a:rPr>
              <a:t>вследствие психологических </a:t>
            </a:r>
            <a:r>
              <a:rPr lang="ru-RU" dirty="0">
                <a:latin typeface="Times New Roman"/>
                <a:ea typeface="Times New Roman"/>
              </a:rPr>
              <a:t> </a:t>
            </a:r>
            <a:endParaRPr lang="ru-RU" dirty="0" smtClean="0">
              <a:latin typeface="Times New Roman"/>
              <a:ea typeface="Times New Roman"/>
            </a:endParaRPr>
          </a:p>
          <a:p>
            <a:r>
              <a:rPr lang="ru-RU" dirty="0" smtClean="0">
                <a:latin typeface="Times New Roman"/>
                <a:ea typeface="Times New Roman"/>
              </a:rPr>
              <a:t>особенностей </a:t>
            </a:r>
            <a:r>
              <a:rPr lang="ru-RU" dirty="0">
                <a:latin typeface="Times New Roman"/>
                <a:ea typeface="Times New Roman"/>
              </a:rPr>
              <a:t>детей начальной школы</a:t>
            </a:r>
            <a:endParaRPr lang="ru-RU" dirty="0"/>
          </a:p>
        </p:txBody>
      </p:sp>
      <p:sp>
        <p:nvSpPr>
          <p:cNvPr id="7" name="Штриховая стрелка вправо 6"/>
          <p:cNvSpPr/>
          <p:nvPr/>
        </p:nvSpPr>
        <p:spPr>
          <a:xfrm>
            <a:off x="273003" y="2132856"/>
            <a:ext cx="5116517" cy="2232248"/>
          </a:xfrm>
          <a:prstGeom prst="stripedRightArrow">
            <a:avLst>
              <a:gd name="adj1" fmla="val 50000"/>
              <a:gd name="adj2" fmla="val 2805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/>
                <a:ea typeface="Times New Roman"/>
              </a:rPr>
              <a:t>Снижение </a:t>
            </a:r>
            <a:r>
              <a:rPr lang="ru-RU" dirty="0">
                <a:latin typeface="Times New Roman"/>
                <a:ea typeface="Times New Roman"/>
              </a:rPr>
              <a:t>профессиональной мотивации, ответственности (травмы, ответственность за результат соревнований, необходимость постоянного повышения компетентности</a:t>
            </a:r>
            <a:r>
              <a:rPr lang="ru-RU" dirty="0" smtClean="0">
                <a:latin typeface="Times New Roman"/>
                <a:ea typeface="Times New Roman"/>
              </a:rPr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58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1375" y="5110"/>
            <a:ext cx="5559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/>
                <a:ea typeface="Times New Roman"/>
              </a:rPr>
              <a:t>Информирование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37132">
            <a:off x="5432940" y="231562"/>
            <a:ext cx="3378982" cy="12750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>
                <a:solidFill>
                  <a:prstClr val="black"/>
                </a:solidFill>
                <a:ea typeface="Times New Roman"/>
              </a:rPr>
              <a:t>Педагогический совет «Профилактика синдрома профессионального выгорания»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764825" y="4466095"/>
            <a:ext cx="4264283" cy="7472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>
                <a:solidFill>
                  <a:prstClr val="black"/>
                </a:solidFill>
                <a:ea typeface="Times New Roman"/>
              </a:rPr>
              <a:t>Буклеты </a:t>
            </a:r>
            <a:endParaRPr lang="ru-RU" dirty="0" smtClean="0">
              <a:solidFill>
                <a:prstClr val="black"/>
              </a:solidFill>
              <a:ea typeface="Times New Roman"/>
            </a:endParaRPr>
          </a:p>
          <a:p>
            <a:pPr lvl="0" algn="ctr"/>
            <a:r>
              <a:rPr lang="ru-RU" dirty="0" smtClean="0">
                <a:solidFill>
                  <a:prstClr val="black"/>
                </a:solidFill>
                <a:ea typeface="Times New Roman"/>
              </a:rPr>
              <a:t>«</a:t>
            </a:r>
            <a:r>
              <a:rPr lang="ru-RU" dirty="0">
                <a:solidFill>
                  <a:prstClr val="black"/>
                </a:solidFill>
                <a:ea typeface="Times New Roman"/>
              </a:rPr>
              <a:t>Как не сгореть на работе</a:t>
            </a:r>
            <a:r>
              <a:rPr lang="ru-RU" dirty="0" smtClean="0">
                <a:solidFill>
                  <a:prstClr val="black"/>
                </a:solidFill>
                <a:ea typeface="Times New Roman"/>
              </a:rPr>
              <a:t>»,</a:t>
            </a:r>
          </a:p>
          <a:p>
            <a:pPr lvl="0" algn="ctr"/>
            <a:r>
              <a:rPr lang="ru-RU" dirty="0" smtClean="0">
                <a:solidFill>
                  <a:prstClr val="black"/>
                </a:solidFill>
                <a:ea typeface="Times New Roman"/>
              </a:rPr>
              <a:t> </a:t>
            </a:r>
            <a:r>
              <a:rPr lang="ru-RU" dirty="0">
                <a:solidFill>
                  <a:prstClr val="black"/>
                </a:solidFill>
                <a:ea typeface="Times New Roman"/>
              </a:rPr>
              <a:t>«Как сохранить свой возраст»</a:t>
            </a:r>
          </a:p>
        </p:txBody>
      </p:sp>
      <p:pic>
        <p:nvPicPr>
          <p:cNvPr id="2053" name="Picture 5" descr="C:\Users\36\Pictures\1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5170">
            <a:off x="920230" y="4883840"/>
            <a:ext cx="2519023" cy="1706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D:\Диск D\D\семинары педсоветы совещания\педсовет март 2016\педсовет 2016 март\IMG_20160328_114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966" y="1813576"/>
            <a:ext cx="3985429" cy="2479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Диск D\D\УЧИТЕЛЯ\педсовет март 2016\DSCN41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16" y="620688"/>
            <a:ext cx="4509763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36\Pictures\1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7361">
            <a:off x="6373152" y="5002551"/>
            <a:ext cx="2331410" cy="1582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4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1" y="188640"/>
            <a:ext cx="87054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Коллективные выезды на лыжный стадион в Малые </a:t>
            </a:r>
            <a:r>
              <a:rPr lang="ru-RU" sz="2000" b="1" dirty="0" err="1" smtClean="0">
                <a:solidFill>
                  <a:srgbClr val="FF0000"/>
                </a:solidFill>
              </a:rPr>
              <a:t>Корелы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endParaRPr lang="ru-RU" sz="2000" b="1" dirty="0">
              <a:solidFill>
                <a:srgbClr val="FF0000"/>
              </a:solidFill>
            </a:endParaRPr>
          </a:p>
          <a:p>
            <a:endParaRPr lang="ru-RU" sz="2000" b="1" dirty="0" smtClean="0">
              <a:solidFill>
                <a:srgbClr val="FF0000"/>
              </a:solidFill>
            </a:endParaRPr>
          </a:p>
          <a:p>
            <a:endParaRPr lang="ru-RU" sz="2000" b="1" dirty="0">
              <a:solidFill>
                <a:srgbClr val="FF0000"/>
              </a:solidFill>
            </a:endParaRPr>
          </a:p>
          <a:p>
            <a:endParaRPr lang="ru-RU" sz="2000" b="1" dirty="0" smtClean="0">
              <a:solidFill>
                <a:srgbClr val="FF0000"/>
              </a:solidFill>
            </a:endParaRPr>
          </a:p>
          <a:p>
            <a:endParaRPr lang="ru-RU" sz="2000" b="1" dirty="0">
              <a:solidFill>
                <a:srgbClr val="FF0000"/>
              </a:solidFill>
            </a:endParaRPr>
          </a:p>
          <a:p>
            <a:endParaRPr lang="ru-RU" sz="2000" b="1" dirty="0" smtClean="0">
              <a:solidFill>
                <a:srgbClr val="FF0000"/>
              </a:solidFill>
            </a:endParaRPr>
          </a:p>
          <a:p>
            <a:endParaRPr lang="ru-RU" sz="2000" b="1" dirty="0">
              <a:solidFill>
                <a:srgbClr val="FF0000"/>
              </a:solidFill>
            </a:endParaRPr>
          </a:p>
          <a:p>
            <a:endParaRPr lang="ru-RU" sz="2000" b="1" dirty="0" smtClean="0">
              <a:solidFill>
                <a:srgbClr val="FF0000"/>
              </a:solidFill>
            </a:endParaRPr>
          </a:p>
          <a:p>
            <a:endParaRPr lang="ru-RU" sz="2000" b="1" dirty="0">
              <a:solidFill>
                <a:srgbClr val="FF0000"/>
              </a:solidFill>
            </a:endParaRPr>
          </a:p>
          <a:p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Экскурсии на предприятие «</a:t>
            </a:r>
            <a:r>
              <a:rPr lang="ru-RU" sz="2000" b="1" dirty="0" err="1" smtClean="0">
                <a:solidFill>
                  <a:srgbClr val="FF0000"/>
                </a:solidFill>
              </a:rPr>
              <a:t>СеверАлмаз</a:t>
            </a:r>
            <a:r>
              <a:rPr lang="ru-RU" sz="2000" b="1" dirty="0" smtClean="0">
                <a:solidFill>
                  <a:srgbClr val="FF0000"/>
                </a:solidFill>
              </a:rPr>
              <a:t>»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D:\Диск D\D\УЧИТЕЛЯ\СеверАлмаз\DSC022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77072"/>
            <a:ext cx="3275856" cy="2456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Диск D\D\УЧИТЕЛЯ\СеверАлмаз\мои\CAM01334 - коп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9" y="3908271"/>
            <a:ext cx="2440724" cy="1838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Диск D\D\УЧИТЕЛЯ\СеверАлмаз\мои\CAM013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005" y="4805788"/>
            <a:ext cx="2475639" cy="1856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_\учителя на сайт\любим отдыхать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9" y="692696"/>
            <a:ext cx="2310356" cy="1732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_\учителя на сайт\любим отдыхать 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297" y="692696"/>
            <a:ext cx="3203848" cy="2402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_\учителя на сайт\DSC020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67" y="632571"/>
            <a:ext cx="2411760" cy="1808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18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Роман\Desktop\p5_100_54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9614">
            <a:off x="305749" y="1795979"/>
            <a:ext cx="3021434" cy="2024098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36\Pictures\настенная роспись\x_57a171e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7474">
            <a:off x="5491028" y="1769613"/>
            <a:ext cx="3258563" cy="1949808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36\Pictures\настенная роспись\x_5dc37a8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4843">
            <a:off x="5249970" y="4481251"/>
            <a:ext cx="3215456" cy="2129303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36\Pictures\настенная роспись\x_2ba22a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9514">
            <a:off x="627922" y="4428420"/>
            <a:ext cx="3407127" cy="2074906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3098" y="96179"/>
            <a:ext cx="848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Школьная традиция  «Сказка, рассказанная учителем»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Загнутый угол 4"/>
          <p:cNvSpPr/>
          <p:nvPr/>
        </p:nvSpPr>
        <p:spPr>
          <a:xfrm>
            <a:off x="333098" y="474670"/>
            <a:ext cx="8415366" cy="1010113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sz="2000" dirty="0" smtClean="0"/>
              <a:t>Учитель – профессия творческая.  </a:t>
            </a:r>
          </a:p>
          <a:p>
            <a:pPr algn="ctr"/>
            <a:r>
              <a:rPr lang="ru-RU" sz="2000" dirty="0" smtClean="0"/>
              <a:t>Наши педагоги проявляют свои  таланты не только на уроках. </a:t>
            </a:r>
          </a:p>
          <a:p>
            <a:pPr algn="ctr"/>
            <a:r>
              <a:rPr lang="ru-RU" sz="2000" dirty="0" smtClean="0"/>
              <a:t>Веселые, забавные , поучительные сказки надолго запомнятся учащимся. </a:t>
            </a:r>
            <a:endParaRPr lang="ru-RU" sz="2000" dirty="0"/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2843808" y="3502475"/>
            <a:ext cx="3248687" cy="862626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«Муха-Цокотуха»,</a:t>
            </a:r>
          </a:p>
          <a:p>
            <a:pPr algn="ctr"/>
            <a:r>
              <a:rPr lang="ru-RU" dirty="0" smtClean="0"/>
              <a:t> «По щучьему велению», </a:t>
            </a:r>
          </a:p>
          <a:p>
            <a:pPr algn="ctr"/>
            <a:r>
              <a:rPr lang="ru-RU" dirty="0" smtClean="0"/>
              <a:t>«Как Иван невесту выбирал»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261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7640" y="34275"/>
            <a:ext cx="6807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/>
                <a:ea typeface="Calibri"/>
              </a:rPr>
              <a:t>«Учительская Веснянка»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3085" y="530678"/>
            <a:ext cx="8468499" cy="122413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i="1" dirty="0">
                <a:solidFill>
                  <a:srgbClr val="002060"/>
                </a:solidFill>
                <a:latin typeface="+mj-lt"/>
                <a:ea typeface="Calibri"/>
                <a:cs typeface="Times New Roman"/>
              </a:rPr>
              <a:t>Это мероприятие для учителей школы, которое проходит ежегодно в весенние каникулы. Когда детей нет в школе, а работа продолжается, мы даем возможность учителям отвлечься от рабочих будней, расслабиться, посмеяться, пообщаться друг с другом, поднять эмоциональных дух</a:t>
            </a:r>
            <a:r>
              <a:rPr lang="ru-RU" i="1" dirty="0" smtClean="0">
                <a:solidFill>
                  <a:srgbClr val="002060"/>
                </a:solidFill>
                <a:latin typeface="+mj-lt"/>
                <a:ea typeface="Calibri"/>
                <a:cs typeface="Times New Roman"/>
              </a:rPr>
              <a:t>.</a:t>
            </a:r>
            <a:endParaRPr lang="ru-RU" i="1" dirty="0">
              <a:solidFill>
                <a:srgbClr val="002060"/>
              </a:solidFill>
              <a:latin typeface="+mj-lt"/>
              <a:ea typeface="Times New Roman"/>
            </a:endParaRPr>
          </a:p>
        </p:txBody>
      </p:sp>
      <p:pic>
        <p:nvPicPr>
          <p:cNvPr id="6" name="Picture 2" descr="C:\Users\36\Pictures\1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299">
            <a:off x="3009789" y="4331844"/>
            <a:ext cx="3403472" cy="2187847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лако 4"/>
          <p:cNvSpPr/>
          <p:nvPr/>
        </p:nvSpPr>
        <p:spPr>
          <a:xfrm rot="21188701">
            <a:off x="125166" y="1923964"/>
            <a:ext cx="5851116" cy="2809474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ru-RU" sz="1200" b="1" dirty="0" smtClean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 smtClean="0">
                <a:latin typeface="Times New Roman"/>
                <a:ea typeface="Times New Roman"/>
              </a:rPr>
              <a:t>23.03 </a:t>
            </a:r>
            <a:r>
              <a:rPr lang="ru-RU" sz="1400" b="1" dirty="0">
                <a:latin typeface="Times New Roman"/>
                <a:ea typeface="Times New Roman"/>
              </a:rPr>
              <a:t>в 10.00 педсовет</a:t>
            </a:r>
            <a:r>
              <a:rPr lang="ru-RU" sz="1400" dirty="0">
                <a:latin typeface="Times New Roman"/>
                <a:ea typeface="Times New Roman"/>
              </a:rPr>
              <a:t> -</a:t>
            </a:r>
          </a:p>
          <a:p>
            <a:pPr algn="ctr"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</a:rPr>
              <a:t>«От творчества учителя – к творчеству ученика».</a:t>
            </a:r>
          </a:p>
          <a:p>
            <a:pPr algn="ctr"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</a:rPr>
              <a:t>После педсовета «Учительская Веснянка».</a:t>
            </a:r>
            <a:endParaRPr lang="ru-RU" sz="14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</a:rPr>
              <a:t>Всем быть в удобной одежде и обуви </a:t>
            </a:r>
            <a:endParaRPr lang="ru-RU" sz="1400" dirty="0" smtClean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400" dirty="0" smtClean="0">
                <a:latin typeface="Times New Roman"/>
                <a:ea typeface="Times New Roman"/>
              </a:rPr>
              <a:t>для </a:t>
            </a:r>
            <a:r>
              <a:rPr lang="ru-RU" sz="1400" dirty="0">
                <a:latin typeface="Times New Roman"/>
                <a:ea typeface="Times New Roman"/>
              </a:rPr>
              <a:t>активного движения.</a:t>
            </a:r>
          </a:p>
          <a:p>
            <a:pPr algn="ctr"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</a:rPr>
              <a:t>После Веснянки в школьной столовой </a:t>
            </a:r>
          </a:p>
          <a:p>
            <a:pPr algn="ctr"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</a:rPr>
              <a:t>чай с пирогами.</a:t>
            </a:r>
          </a:p>
          <a:p>
            <a:pPr algn="ctr">
              <a:spcAft>
                <a:spcPts val="0"/>
              </a:spcAft>
            </a:pPr>
            <a:r>
              <a:rPr lang="ru-RU" sz="1400" b="1" dirty="0">
                <a:latin typeface="Times New Roman"/>
                <a:ea typeface="Times New Roman"/>
              </a:rPr>
              <a:t>При себе иметь позитив и улыбку!</a:t>
            </a:r>
          </a:p>
          <a:p>
            <a:pPr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</a:rPr>
              <a:t> </a:t>
            </a:r>
            <a:endParaRPr lang="ru-RU" sz="14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7" name="Picture 3" descr="C:\Users\36\Pictures\1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179">
            <a:off x="5370448" y="2454079"/>
            <a:ext cx="3586155" cy="2065602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67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36\Desktop\конкурс здоровье на рабочем месте\IMG_20161015_1006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77" y="558053"/>
            <a:ext cx="4826472" cy="3014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36\Desktop\конкурс здоровье на рабочем месте\IMG_20161015_1005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153" y="4221088"/>
            <a:ext cx="3528392" cy="2445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35830" y="78464"/>
            <a:ext cx="2848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Маршрутные листы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5124" name="Picture 4" descr="D:\Диск D\D\семинары педсоветы совещания\выгорание 2015\DSCN19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540" y="4725143"/>
            <a:ext cx="2854528" cy="1757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36\Desktop\конкурс здоровье на рабочем месте\дополнение\1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662" y="127180"/>
            <a:ext cx="2884317" cy="1789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36\Desktop\конкурс здоровье на рабочем месте\дополнение\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77" y="3573016"/>
            <a:ext cx="3071630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Диск D\D\семинары педсоветы совещания\педсовет март 2016\педсовет 2016 март\IMG_20160328_1149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752" y="2024844"/>
            <a:ext cx="3067228" cy="1911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12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2717</TotalTime>
  <Words>1216</Words>
  <Application>Microsoft Office PowerPoint</Application>
  <PresentationFormat>Экран (4:3)</PresentationFormat>
  <Paragraphs>185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36</dc:creator>
  <cp:lastModifiedBy>36</cp:lastModifiedBy>
  <cp:revision>134</cp:revision>
  <cp:lastPrinted>2017-04-08T07:54:49Z</cp:lastPrinted>
  <dcterms:created xsi:type="dcterms:W3CDTF">2016-07-22T18:35:34Z</dcterms:created>
  <dcterms:modified xsi:type="dcterms:W3CDTF">2017-04-11T12:18:44Z</dcterms:modified>
</cp:coreProperties>
</file>