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</p:sldMasterIdLst>
  <p:notesMasterIdLst>
    <p:notesMasterId r:id="rId26"/>
  </p:notesMasterIdLst>
  <p:sldIdLst>
    <p:sldId id="256" r:id="rId3"/>
    <p:sldId id="259" r:id="rId4"/>
    <p:sldId id="260" r:id="rId5"/>
    <p:sldId id="264" r:id="rId6"/>
    <p:sldId id="275" r:id="rId7"/>
    <p:sldId id="303" r:id="rId8"/>
    <p:sldId id="304" r:id="rId9"/>
    <p:sldId id="291" r:id="rId10"/>
    <p:sldId id="302" r:id="rId11"/>
    <p:sldId id="298" r:id="rId12"/>
    <p:sldId id="287" r:id="rId13"/>
    <p:sldId id="285" r:id="rId14"/>
    <p:sldId id="263" r:id="rId15"/>
    <p:sldId id="262" r:id="rId16"/>
    <p:sldId id="274" r:id="rId17"/>
    <p:sldId id="279" r:id="rId18"/>
    <p:sldId id="307" r:id="rId19"/>
    <p:sldId id="308" r:id="rId20"/>
    <p:sldId id="309" r:id="rId21"/>
    <p:sldId id="310" r:id="rId22"/>
    <p:sldId id="311" r:id="rId23"/>
    <p:sldId id="312" r:id="rId24"/>
    <p:sldId id="305" r:id="rId25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9B9DD2-5ED3-4C1D-8A9D-C1172AA0D751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34E4F9-029F-4E21-9050-96E854FEF7CC}">
      <dgm:prSet phldrT="[Текст]" custT="1"/>
      <dgm:spPr/>
      <dgm:t>
        <a:bodyPr/>
        <a:lstStyle/>
        <a:p>
          <a:r>
            <a:rPr lang="ru-RU" sz="1400" b="1" dirty="0" smtClean="0"/>
            <a:t>Производства комбината</a:t>
          </a:r>
          <a:endParaRPr lang="ru-RU" sz="1400" b="1" dirty="0"/>
        </a:p>
      </dgm:t>
    </dgm:pt>
    <dgm:pt modelId="{A9D3165E-FB3D-437B-9783-3EAF62C9B6F7}" type="parTrans" cxnId="{D71DA28C-F1AE-4DAB-8059-DD453CC4ABA5}">
      <dgm:prSet/>
      <dgm:spPr/>
      <dgm:t>
        <a:bodyPr/>
        <a:lstStyle/>
        <a:p>
          <a:endParaRPr lang="ru-RU"/>
        </a:p>
      </dgm:t>
    </dgm:pt>
    <dgm:pt modelId="{5D8AD360-CA5F-45E1-B212-9F8E8D730E01}" type="sibTrans" cxnId="{D71DA28C-F1AE-4DAB-8059-DD453CC4ABA5}">
      <dgm:prSet/>
      <dgm:spPr/>
      <dgm:t>
        <a:bodyPr/>
        <a:lstStyle/>
        <a:p>
          <a:endParaRPr lang="ru-RU"/>
        </a:p>
      </dgm:t>
    </dgm:pt>
    <dgm:pt modelId="{4068B46D-E77D-43DE-9B48-1C97B510E386}">
      <dgm:prSet phldrT="[Текст]" custT="1"/>
      <dgm:spPr/>
      <dgm:t>
        <a:bodyPr/>
        <a:lstStyle/>
        <a:p>
          <a:r>
            <a:rPr lang="ru-RU" sz="1400" b="1" dirty="0" smtClean="0"/>
            <a:t>Комитет физической культуры</a:t>
          </a:r>
          <a:endParaRPr lang="ru-RU" sz="1400" b="1" dirty="0"/>
        </a:p>
      </dgm:t>
    </dgm:pt>
    <dgm:pt modelId="{5D7E7DEA-BAFD-41CB-ABB3-DC4B48FC40E9}" type="parTrans" cxnId="{8256584C-6431-4C19-93B7-8AE6B1637A9C}">
      <dgm:prSet/>
      <dgm:spPr/>
      <dgm:t>
        <a:bodyPr/>
        <a:lstStyle/>
        <a:p>
          <a:endParaRPr lang="ru-RU"/>
        </a:p>
      </dgm:t>
    </dgm:pt>
    <dgm:pt modelId="{AB1C750F-5210-4EAD-A66A-B4E87A5CC5F6}" type="sibTrans" cxnId="{8256584C-6431-4C19-93B7-8AE6B1637A9C}">
      <dgm:prSet/>
      <dgm:spPr/>
      <dgm:t>
        <a:bodyPr/>
        <a:lstStyle/>
        <a:p>
          <a:endParaRPr lang="ru-RU"/>
        </a:p>
      </dgm:t>
    </dgm:pt>
    <dgm:pt modelId="{D145756B-E19D-4D8E-8DA1-AE1850E6A636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 err="1" smtClean="0"/>
            <a:t>Спорткомбинат</a:t>
          </a:r>
          <a:r>
            <a:rPr lang="ru-RU" sz="1400" b="1" dirty="0" smtClean="0"/>
            <a:t> </a:t>
          </a:r>
        </a:p>
        <a:p>
          <a:pPr>
            <a:lnSpc>
              <a:spcPct val="100000"/>
            </a:lnSpc>
          </a:pPr>
          <a:r>
            <a:rPr lang="ru-RU" sz="1400" b="1" dirty="0" smtClean="0"/>
            <a:t>АО «БЫТ»</a:t>
          </a:r>
          <a:endParaRPr lang="ru-RU" sz="1400" b="1" dirty="0"/>
        </a:p>
      </dgm:t>
    </dgm:pt>
    <dgm:pt modelId="{EAEC5460-98BC-4D46-8123-80A7B9B2C628}" type="parTrans" cxnId="{AF373308-A4BC-480C-AEE5-B4A4E6381324}">
      <dgm:prSet/>
      <dgm:spPr/>
      <dgm:t>
        <a:bodyPr/>
        <a:lstStyle/>
        <a:p>
          <a:endParaRPr lang="ru-RU"/>
        </a:p>
      </dgm:t>
    </dgm:pt>
    <dgm:pt modelId="{E6DFAC7D-1822-4504-BF31-9C114AF645A7}" type="sibTrans" cxnId="{AF373308-A4BC-480C-AEE5-B4A4E6381324}">
      <dgm:prSet/>
      <dgm:spPr/>
      <dgm:t>
        <a:bodyPr/>
        <a:lstStyle/>
        <a:p>
          <a:endParaRPr lang="ru-RU"/>
        </a:p>
      </dgm:t>
    </dgm:pt>
    <dgm:pt modelId="{08C6700B-1A36-4888-A202-0D36E66B3B62}" type="pres">
      <dgm:prSet presAssocID="{179B9DD2-5ED3-4C1D-8A9D-C1172AA0D75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54B2B06-8DE8-4E53-B08C-24EB3F65846E}" type="pres">
      <dgm:prSet presAssocID="{E634E4F9-029F-4E21-9050-96E854FEF7CC}" presName="Accent1" presStyleCnt="0"/>
      <dgm:spPr/>
    </dgm:pt>
    <dgm:pt modelId="{D1470423-CA79-45DF-8720-6D076EB55D2B}" type="pres">
      <dgm:prSet presAssocID="{E634E4F9-029F-4E21-9050-96E854FEF7CC}" presName="Accent" presStyleLbl="node1" presStyleIdx="0" presStyleCnt="3"/>
      <dgm:spPr>
        <a:solidFill>
          <a:schemeClr val="accent2"/>
        </a:solidFill>
      </dgm:spPr>
    </dgm:pt>
    <dgm:pt modelId="{E2A5E63C-6E23-4A3B-AAD3-BAEB2B9C8A04}" type="pres">
      <dgm:prSet presAssocID="{E634E4F9-029F-4E21-9050-96E854FEF7CC}" presName="Parent1" presStyleLbl="revTx" presStyleIdx="0" presStyleCnt="3" custScaleX="198216" custScaleY="172331" custLinFactNeighborX="7169" custLinFactNeighborY="-22500">
        <dgm:presLayoutVars>
          <dgm:chMax val="1"/>
          <dgm:chPref val="1"/>
          <dgm:bulletEnabled val="1"/>
        </dgm:presLayoutVars>
      </dgm:prSet>
      <dgm:spPr/>
    </dgm:pt>
    <dgm:pt modelId="{E98848D2-ABEE-47DF-A3AA-EF4CD2F32DE9}" type="pres">
      <dgm:prSet presAssocID="{4068B46D-E77D-43DE-9B48-1C97B510E386}" presName="Accent2" presStyleCnt="0"/>
      <dgm:spPr/>
    </dgm:pt>
    <dgm:pt modelId="{11CE2411-58B2-4F1C-B860-263EE4FD5C69}" type="pres">
      <dgm:prSet presAssocID="{4068B46D-E77D-43DE-9B48-1C97B510E386}" presName="Accent" presStyleLbl="node1" presStyleIdx="1" presStyleCnt="3"/>
      <dgm:spPr/>
    </dgm:pt>
    <dgm:pt modelId="{921C0267-7A29-4B49-803E-3A800DA3ACAF}" type="pres">
      <dgm:prSet presAssocID="{4068B46D-E77D-43DE-9B48-1C97B510E386}" presName="Parent2" presStyleLbl="revTx" presStyleIdx="1" presStyleCnt="3" custScaleX="232857" custScaleY="197267">
        <dgm:presLayoutVars>
          <dgm:chMax val="1"/>
          <dgm:chPref val="1"/>
          <dgm:bulletEnabled val="1"/>
        </dgm:presLayoutVars>
      </dgm:prSet>
      <dgm:spPr/>
    </dgm:pt>
    <dgm:pt modelId="{C42BA906-828D-4024-A45E-4C7E861A909F}" type="pres">
      <dgm:prSet presAssocID="{D145756B-E19D-4D8E-8DA1-AE1850E6A636}" presName="Accent3" presStyleCnt="0"/>
      <dgm:spPr/>
    </dgm:pt>
    <dgm:pt modelId="{B2CDFE2A-63B7-417F-B668-7215946770EC}" type="pres">
      <dgm:prSet presAssocID="{D145756B-E19D-4D8E-8DA1-AE1850E6A636}" presName="Accent" presStyleLbl="node1" presStyleIdx="2" presStyleCnt="3"/>
      <dgm:spPr>
        <a:solidFill>
          <a:schemeClr val="accent6">
            <a:lumMod val="75000"/>
          </a:schemeClr>
        </a:solidFill>
      </dgm:spPr>
    </dgm:pt>
    <dgm:pt modelId="{D517FFB0-01A7-435A-BFA3-42672426CCA0}" type="pres">
      <dgm:prSet presAssocID="{D145756B-E19D-4D8E-8DA1-AE1850E6A636}" presName="Parent3" presStyleLbl="revTx" presStyleIdx="2" presStyleCnt="3" custScaleX="256554" custScaleY="139451" custLinFactNeighborX="5120" custLinFactNeighborY="20481">
        <dgm:presLayoutVars>
          <dgm:chMax val="1"/>
          <dgm:chPref val="1"/>
          <dgm:bulletEnabled val="1"/>
        </dgm:presLayoutVars>
      </dgm:prSet>
      <dgm:spPr/>
    </dgm:pt>
  </dgm:ptLst>
  <dgm:cxnLst>
    <dgm:cxn modelId="{596E7ADE-E963-4E7F-99A8-2C9E2376D96D}" type="presOf" srcId="{D145756B-E19D-4D8E-8DA1-AE1850E6A636}" destId="{D517FFB0-01A7-435A-BFA3-42672426CCA0}" srcOrd="0" destOrd="0" presId="urn:microsoft.com/office/officeart/2009/layout/CircleArrowProcess"/>
    <dgm:cxn modelId="{5D224013-F676-4264-A590-A72C820DC6F0}" type="presOf" srcId="{4068B46D-E77D-43DE-9B48-1C97B510E386}" destId="{921C0267-7A29-4B49-803E-3A800DA3ACAF}" srcOrd="0" destOrd="0" presId="urn:microsoft.com/office/officeart/2009/layout/CircleArrowProcess"/>
    <dgm:cxn modelId="{AF373308-A4BC-480C-AEE5-B4A4E6381324}" srcId="{179B9DD2-5ED3-4C1D-8A9D-C1172AA0D751}" destId="{D145756B-E19D-4D8E-8DA1-AE1850E6A636}" srcOrd="2" destOrd="0" parTransId="{EAEC5460-98BC-4D46-8123-80A7B9B2C628}" sibTransId="{E6DFAC7D-1822-4504-BF31-9C114AF645A7}"/>
    <dgm:cxn modelId="{D71DA28C-F1AE-4DAB-8059-DD453CC4ABA5}" srcId="{179B9DD2-5ED3-4C1D-8A9D-C1172AA0D751}" destId="{E634E4F9-029F-4E21-9050-96E854FEF7CC}" srcOrd="0" destOrd="0" parTransId="{A9D3165E-FB3D-437B-9783-3EAF62C9B6F7}" sibTransId="{5D8AD360-CA5F-45E1-B212-9F8E8D730E01}"/>
    <dgm:cxn modelId="{8256584C-6431-4C19-93B7-8AE6B1637A9C}" srcId="{179B9DD2-5ED3-4C1D-8A9D-C1172AA0D751}" destId="{4068B46D-E77D-43DE-9B48-1C97B510E386}" srcOrd="1" destOrd="0" parTransId="{5D7E7DEA-BAFD-41CB-ABB3-DC4B48FC40E9}" sibTransId="{AB1C750F-5210-4EAD-A66A-B4E87A5CC5F6}"/>
    <dgm:cxn modelId="{18AE3563-3728-4FC4-8867-5829A84E49B3}" type="presOf" srcId="{E634E4F9-029F-4E21-9050-96E854FEF7CC}" destId="{E2A5E63C-6E23-4A3B-AAD3-BAEB2B9C8A04}" srcOrd="0" destOrd="0" presId="urn:microsoft.com/office/officeart/2009/layout/CircleArrowProcess"/>
    <dgm:cxn modelId="{7D647815-62E7-4BA3-A5FF-5C143B8DCBB8}" type="presOf" srcId="{179B9DD2-5ED3-4C1D-8A9D-C1172AA0D751}" destId="{08C6700B-1A36-4888-A202-0D36E66B3B62}" srcOrd="0" destOrd="0" presId="urn:microsoft.com/office/officeart/2009/layout/CircleArrowProcess"/>
    <dgm:cxn modelId="{4DD55A6E-C336-46B8-BCBB-832F7475ABD3}" type="presParOf" srcId="{08C6700B-1A36-4888-A202-0D36E66B3B62}" destId="{254B2B06-8DE8-4E53-B08C-24EB3F65846E}" srcOrd="0" destOrd="0" presId="urn:microsoft.com/office/officeart/2009/layout/CircleArrowProcess"/>
    <dgm:cxn modelId="{4F5DCD6D-6370-487F-B9A9-AF52EAF0DBA1}" type="presParOf" srcId="{254B2B06-8DE8-4E53-B08C-24EB3F65846E}" destId="{D1470423-CA79-45DF-8720-6D076EB55D2B}" srcOrd="0" destOrd="0" presId="urn:microsoft.com/office/officeart/2009/layout/CircleArrowProcess"/>
    <dgm:cxn modelId="{148683D5-E12C-4775-A781-7017A776FAA8}" type="presParOf" srcId="{08C6700B-1A36-4888-A202-0D36E66B3B62}" destId="{E2A5E63C-6E23-4A3B-AAD3-BAEB2B9C8A04}" srcOrd="1" destOrd="0" presId="urn:microsoft.com/office/officeart/2009/layout/CircleArrowProcess"/>
    <dgm:cxn modelId="{70A42BCE-54DE-4AE8-8888-0AB27226C7C9}" type="presParOf" srcId="{08C6700B-1A36-4888-A202-0D36E66B3B62}" destId="{E98848D2-ABEE-47DF-A3AA-EF4CD2F32DE9}" srcOrd="2" destOrd="0" presId="urn:microsoft.com/office/officeart/2009/layout/CircleArrowProcess"/>
    <dgm:cxn modelId="{BDEDFF7A-DBAF-4CB9-92AE-4CEA882EBEB3}" type="presParOf" srcId="{E98848D2-ABEE-47DF-A3AA-EF4CD2F32DE9}" destId="{11CE2411-58B2-4F1C-B860-263EE4FD5C69}" srcOrd="0" destOrd="0" presId="urn:microsoft.com/office/officeart/2009/layout/CircleArrowProcess"/>
    <dgm:cxn modelId="{45FC786F-2BAA-4D73-ACDC-117458CF79A2}" type="presParOf" srcId="{08C6700B-1A36-4888-A202-0D36E66B3B62}" destId="{921C0267-7A29-4B49-803E-3A800DA3ACAF}" srcOrd="3" destOrd="0" presId="urn:microsoft.com/office/officeart/2009/layout/CircleArrowProcess"/>
    <dgm:cxn modelId="{608771BC-5355-4D2B-8E91-9409DFCA9248}" type="presParOf" srcId="{08C6700B-1A36-4888-A202-0D36E66B3B62}" destId="{C42BA906-828D-4024-A45E-4C7E861A909F}" srcOrd="4" destOrd="0" presId="urn:microsoft.com/office/officeart/2009/layout/CircleArrowProcess"/>
    <dgm:cxn modelId="{DA05EAB5-2A72-4397-8B94-976E2CC2B3B0}" type="presParOf" srcId="{C42BA906-828D-4024-A45E-4C7E861A909F}" destId="{B2CDFE2A-63B7-417F-B668-7215946770EC}" srcOrd="0" destOrd="0" presId="urn:microsoft.com/office/officeart/2009/layout/CircleArrowProcess"/>
    <dgm:cxn modelId="{A2EECD8E-F6EC-4A41-A063-CE7A56571405}" type="presParOf" srcId="{08C6700B-1A36-4888-A202-0D36E66B3B62}" destId="{D517FFB0-01A7-435A-BFA3-42672426CCA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70423-CA79-45DF-8720-6D076EB55D2B}">
      <dsp:nvSpPr>
        <dsp:cNvPr id="0" name=""/>
        <dsp:cNvSpPr/>
      </dsp:nvSpPr>
      <dsp:spPr>
        <a:xfrm>
          <a:off x="2112994" y="0"/>
          <a:ext cx="1307394" cy="130759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5E63C-6E23-4A3B-AAD3-BAEB2B9C8A04}">
      <dsp:nvSpPr>
        <dsp:cNvPr id="0" name=""/>
        <dsp:cNvSpPr/>
      </dsp:nvSpPr>
      <dsp:spPr>
        <a:xfrm>
          <a:off x="2097287" y="259031"/>
          <a:ext cx="1440026" cy="625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Производства комбината</a:t>
          </a:r>
          <a:endParaRPr lang="ru-RU" sz="1400" b="1" kern="1200" dirty="0"/>
        </a:p>
      </dsp:txBody>
      <dsp:txXfrm>
        <a:off x="2097287" y="259031"/>
        <a:ext cx="1440026" cy="625837"/>
      </dsp:txXfrm>
    </dsp:sp>
    <dsp:sp modelId="{11CE2411-58B2-4F1C-B860-263EE4FD5C69}">
      <dsp:nvSpPr>
        <dsp:cNvPr id="0" name=""/>
        <dsp:cNvSpPr/>
      </dsp:nvSpPr>
      <dsp:spPr>
        <a:xfrm>
          <a:off x="1749870" y="751309"/>
          <a:ext cx="1307394" cy="130759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C0267-7A29-4B49-803E-3A800DA3ACAF}">
      <dsp:nvSpPr>
        <dsp:cNvPr id="0" name=""/>
        <dsp:cNvSpPr/>
      </dsp:nvSpPr>
      <dsp:spPr>
        <a:xfrm>
          <a:off x="1557722" y="1051118"/>
          <a:ext cx="1691691" cy="716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Комитет физической культуры</a:t>
          </a:r>
          <a:endParaRPr lang="ru-RU" sz="1400" b="1" kern="1200" dirty="0"/>
        </a:p>
      </dsp:txBody>
      <dsp:txXfrm>
        <a:off x="1557722" y="1051118"/>
        <a:ext cx="1691691" cy="716394"/>
      </dsp:txXfrm>
    </dsp:sp>
    <dsp:sp modelId="{B2CDFE2A-63B7-417F-B668-7215946770EC}">
      <dsp:nvSpPr>
        <dsp:cNvPr id="0" name=""/>
        <dsp:cNvSpPr/>
      </dsp:nvSpPr>
      <dsp:spPr>
        <a:xfrm>
          <a:off x="2206047" y="1592525"/>
          <a:ext cx="1123254" cy="112370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7FFB0-01A7-435A-BFA3-42672426CCA0}">
      <dsp:nvSpPr>
        <dsp:cNvPr id="0" name=""/>
        <dsp:cNvSpPr/>
      </dsp:nvSpPr>
      <dsp:spPr>
        <a:xfrm>
          <a:off x="1872209" y="1987221"/>
          <a:ext cx="1863848" cy="506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Спорткомбинат</a:t>
          </a:r>
          <a:r>
            <a:rPr lang="ru-RU" sz="1400" b="1" kern="1200" dirty="0" smtClean="0"/>
            <a:t>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АО «БЫТ»</a:t>
          </a:r>
          <a:endParaRPr lang="ru-RU" sz="1400" b="1" kern="1200" dirty="0"/>
        </a:p>
      </dsp:txBody>
      <dsp:txXfrm>
        <a:off x="1872209" y="1987221"/>
        <a:ext cx="1863848" cy="506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89EF2-1D87-4CD8-917C-775248B888F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8"/>
            <a:ext cx="5438140" cy="3887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7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8E197-DE70-41B7-8903-646C9B00D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5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8E197-DE70-41B7-8903-646C9B00D5D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603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8E197-DE70-41B7-8903-646C9B00D5D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22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2262-4007-4018-9E30-5A04A114CD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39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0ADC-1355-41AC-9111-F27AC5E3C2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65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1BD9-34D0-4823-AEDB-0BCED0E4B3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52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6C82-1C5E-4B75-8AC7-9FB090EE2E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9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E4D9-F477-4FC8-84D0-CB947C4E68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96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D335-A98E-4E9F-8569-9F2D62113B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14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46E9-4B6A-4185-9043-B2E944D8C9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37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0F76-9040-4E2B-B647-3AF508D73A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94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BE57-30C9-4344-B011-5A111AF4774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80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99F-7B1A-40A3-9255-6ADA728948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27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6930-44AC-4224-927A-00661AE6DF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1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61F8-A50D-48A6-99EF-C0286FE3E1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46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018F-1E03-40D0-8F53-69337A4221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68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0343-702A-4408-BADA-103C6270F3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3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7DB6-EFF5-4942-A875-833B165568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D4FD-D6C9-4482-8C33-BA2DB2A91A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1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5696-2616-4CE7-91AA-0E7759E89F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1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02C6-0986-4431-BC9B-5E00C38EF0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5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778C-9ACC-4646-88BC-35A4A5D896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3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C5B1-D137-4BC7-BD22-2943BB8D54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5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1D44-5A77-41D3-8913-C34457C850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59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6C16-52A5-4329-895E-7F4EA21F79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3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B83E3-EED1-435E-BC4A-E98B3664143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50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5E6DE-1504-41A6-BE31-55B11261C2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1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54452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Муниципальное образование «Город Новодвинск»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Акционерное общество «Архангельский целлюлозно-бумажный </a:t>
            </a:r>
            <a:r>
              <a:rPr lang="ru-RU" sz="2000" dirty="0">
                <a:solidFill>
                  <a:schemeClr val="bg1"/>
                </a:solidFill>
              </a:rPr>
              <a:t>комбинат</a:t>
            </a:r>
            <a:r>
              <a:rPr lang="ru-RU" sz="2000" dirty="0" smtClean="0">
                <a:solidFill>
                  <a:schemeClr val="bg1"/>
                </a:solidFill>
              </a:rPr>
              <a:t>», среднесписочная </a:t>
            </a:r>
            <a:r>
              <a:rPr lang="ru-RU" sz="2000" dirty="0">
                <a:solidFill>
                  <a:schemeClr val="bg1"/>
                </a:solidFill>
              </a:rPr>
              <a:t>численность </a:t>
            </a:r>
            <a:r>
              <a:rPr lang="ru-RU" sz="2000" dirty="0" smtClean="0">
                <a:solidFill>
                  <a:schemeClr val="bg1"/>
                </a:solidFill>
              </a:rPr>
              <a:t>работающих </a:t>
            </a:r>
            <a:r>
              <a:rPr lang="ru-RU" sz="2000" dirty="0" smtClean="0">
                <a:solidFill>
                  <a:schemeClr val="bg1"/>
                </a:solidFill>
              </a:rPr>
              <a:t>за 2016 </a:t>
            </a:r>
            <a:r>
              <a:rPr lang="ru-RU" sz="2000" dirty="0" smtClean="0">
                <a:solidFill>
                  <a:schemeClr val="bg1"/>
                </a:solidFill>
              </a:rPr>
              <a:t>г. </a:t>
            </a:r>
            <a:r>
              <a:rPr lang="ru-RU" sz="2000" dirty="0" smtClean="0">
                <a:solidFill>
                  <a:schemeClr val="bg1"/>
                </a:solidFill>
              </a:rPr>
              <a:t>составила 3869 </a:t>
            </a:r>
            <a:r>
              <a:rPr lang="ru-RU" sz="2000" dirty="0" smtClean="0">
                <a:solidFill>
                  <a:schemeClr val="bg1"/>
                </a:solidFill>
              </a:rPr>
              <a:t>человек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4544" y="188640"/>
            <a:ext cx="9531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«Здоровье на рабочем месте»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650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tx1"/>
                </a:solidFill>
              </a:rPr>
              <a:pPr/>
              <a:t>10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556" y="301589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2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РЕБИАЛИТАЦИОННО-ВОССТАНОВИТЕЛЬНОЕ ЛЕЧЕНИЕ</a:t>
            </a:r>
            <a:endParaRPr lang="ru-RU" sz="4200" b="1" cap="all" dirty="0" smtClean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621" y="1566617"/>
            <a:ext cx="85689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/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 среди работников и ветеранов предприятия предусмотрено ежегодное финансирование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реабилитационно-восстановительное лечение.</a:t>
            </a:r>
          </a:p>
          <a:p>
            <a:pPr lvl="0" indent="457200" algn="just"/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2016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950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работников получили лечебные и оздоровительные процедуры в санатории-профилактории «Жемчужина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Севера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ru-RU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231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других санаториях-профилакториях РФ.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/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297" y="5734997"/>
            <a:ext cx="5298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837" y="3675551"/>
            <a:ext cx="4129362" cy="2748607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92" y="3675551"/>
            <a:ext cx="4129363" cy="2748607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726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424" y="476672"/>
            <a:ext cx="89644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Оздоровительный отдых детей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5595" y="1246113"/>
            <a:ext cx="8214973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оздоровительных лагерях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отдохнули </a:t>
            </a:r>
            <a:r>
              <a:rPr lang="ru-RU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543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комбината,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279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чел.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в детском лагере на базе санатория-профилактория «Жемчужина Севера», </a:t>
            </a:r>
            <a:r>
              <a:rPr lang="ru-RU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200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чел. – на Черном море в детском оздоровительном лагере «Ласковый берег» и 35 детей работников комбината, занимающихся в спортивных секциях, съездили вместе со своими тренерами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tx1"/>
                </a:solidFill>
              </a:rPr>
              <a:pPr/>
              <a:t>11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7" y="3645024"/>
            <a:ext cx="4111490" cy="273671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62" y="3645024"/>
            <a:ext cx="4111491" cy="273671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616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Кристина\Desktop\i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812" y="4921250"/>
            <a:ext cx="5004048" cy="1800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2311" y="214084"/>
            <a:ext cx="90364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Добровольное медицинское 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страхование</a:t>
            </a:r>
            <a:endParaRPr lang="ru-RU" sz="40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556793"/>
            <a:ext cx="82912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 Архангельским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ЦБК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страховой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компанией «Росгосстрах»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 договор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добровольное медицинское страхование работников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комбината. В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этого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 каждый сотрудник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назначению врача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консультацию специалистов, пройти диагностическое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лабораторное исследование,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– компьютерную томографию, сложные анализы крови и другое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Договор ДМС также предусматриваем возможность оперативного вмешательства, в случае возникновения такой необходимости.</a:t>
            </a:r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договора ДМС работник, самостоятельно обратившийся за помощью в лечебные учреждения, согласно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коллективному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договору, получит компенсацию 50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 стоимости платного </a:t>
            </a:r>
            <a:r>
              <a:rPr lang="ru-RU" sz="2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медобследования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оперативного вмешательства.</a:t>
            </a:r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tx1"/>
                </a:solidFill>
              </a:rPr>
              <a:pPr/>
              <a:t>12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4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6797" y="188640"/>
            <a:ext cx="8370433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sz="3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Новодвинский медицинский центр»</a:t>
            </a:r>
            <a:endParaRPr lang="ru-RU" sz="3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684" y="980728"/>
            <a:ext cx="8514678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ООО «Новодвинский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Медицинский Центр» основано в октябре 2012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и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располагает современным оборудованием для лечебно-диагностической и профилактической работы с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населением.</a:t>
            </a:r>
          </a:p>
          <a:p>
            <a:pPr indent="457200" algn="just"/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сегодняшний день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Новодвинский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Медицинский Центр» является цеховой поликлиникой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АЦБК и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амбулаторно-поликлиническую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помощь,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предварительные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периодические медицинские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осмотры для работников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и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дочерних предприятий. </a:t>
            </a:r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обслуживающего контингента более </a:t>
            </a:r>
            <a:r>
              <a:rPr lang="ru-RU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5000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в год.</a:t>
            </a:r>
          </a:p>
        </p:txBody>
      </p:sp>
      <p:pic>
        <p:nvPicPr>
          <p:cNvPr id="2050" name="Picture 2" descr="C:\Users\Кристина\Desktop\3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36592"/>
            <a:ext cx="3762178" cy="2884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13</a:t>
            </a:fld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684" y="4130204"/>
            <a:ext cx="477838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НМЦ за 2016 года проведено</a:t>
            </a:r>
          </a:p>
          <a:p>
            <a:pPr indent="457200" algn="ctr"/>
            <a:r>
              <a:rPr lang="ru-RU" sz="2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2327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исследований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онкомаркерам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indent="457200" algn="ctr"/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 позволяет на ранней стадии</a:t>
            </a:r>
          </a:p>
          <a:p>
            <a:pPr indent="457200" algn="ctr"/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патологии и предпринимать </a:t>
            </a:r>
          </a:p>
          <a:p>
            <a:pPr indent="457200" algn="ctr"/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соответствующие меры.</a:t>
            </a:r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9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1285" y="1091249"/>
            <a:ext cx="830418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Архангельском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ЦБК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круглосуточно функционирует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здравпункт,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входящий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 ООО «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Новодвинский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Медицинский Центр». </a:t>
            </a:r>
            <a:r>
              <a:rPr lang="ru-RU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фельдшеров закреплены за производственными участками.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направлением работы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первой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доврачебной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помощи,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лечебно-профилактической помощи, организация и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профилактических прививок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Также на базе здравпункта в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 году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была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организована ежегодная вакцинация от гриппа, прошли которую </a:t>
            </a:r>
            <a:r>
              <a:rPr lang="ru-RU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250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сотрудников АЦБК.</a:t>
            </a:r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00088" y="188640"/>
            <a:ext cx="381001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Здравпункт</a:t>
            </a:r>
            <a:endParaRPr lang="ru-RU" sz="5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tx1"/>
                </a:solidFill>
              </a:rPr>
              <a:pPr/>
              <a:t>14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24" y="3863115"/>
            <a:ext cx="4019979" cy="2675798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637" y="3858552"/>
            <a:ext cx="4026834" cy="268036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360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7849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Создание условий 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для приема пищи, </a:t>
            </a:r>
            <a:endParaRPr lang="ru-RU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lvl="0" algn="ctr"/>
            <a:r>
              <a:rPr lang="ru-RU" sz="36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Лечебно-профилактическое </a:t>
            </a:r>
            <a:r>
              <a:rPr lang="ru-RU" sz="36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питание</a:t>
            </a:r>
            <a:endParaRPr lang="ru-RU" sz="36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373" y="1556792"/>
            <a:ext cx="8337237" cy="5529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столовых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комбината организовано питание работников с широким ассортиментом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вкусных и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качественных блюд. </a:t>
            </a:r>
          </a:p>
          <a:p>
            <a:pPr lvl="0" algn="just"/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комбината работают: </a:t>
            </a:r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столовая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жителям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города),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мини-кафе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заводоуправлении, </a:t>
            </a:r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производственных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столовых, </a:t>
            </a:r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продуктовых </a:t>
            </a:r>
            <a:r>
              <a:rPr lang="ru-RU" sz="2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тонара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на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каждом производстве </a:t>
            </a:r>
            <a:endParaRPr lang="ru-RU" sz="20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300"/>
              </a:lnSpc>
            </a:pP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оборудованы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комнаты для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пищи. </a:t>
            </a:r>
            <a:endParaRPr lang="ru-RU" sz="20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300"/>
              </a:lnSpc>
            </a:pP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342900" indent="-342900" algn="just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 обеспечивает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лечебно-профилактическим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питанием, молоком и другими равноценными пищевыми продуктами сотрудников,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работах с вредными производственными факторами.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выдается 800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талонов на ЛПП и более 10 000 талонов на молоко и молочные продукты.</a:t>
            </a:r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tx1"/>
                </a:solidFill>
              </a:rPr>
              <a:pPr/>
              <a:t>15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7" name="Picture 4" descr="C:\Users\Кристина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3736570" cy="2537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08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sz="3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Студия хорошего самочувствия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ru-RU" sz="36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tx1"/>
                </a:solidFill>
              </a:rPr>
              <a:pPr/>
              <a:t>16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285" y="1091249"/>
            <a:ext cx="8304186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2017 г. на предприятии стартовал проект «Студия хорошего самочувствия, реализованный  совместно с Архангельским центром медицинской профилактики.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включает в себя: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Мини-лекции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(беседы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о поддержании здоровья;</a:t>
            </a:r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Мини-комплекс 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упражнений.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направлен на оздоровление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 и на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его разминку.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Танцы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им посвящена основная часть занятия.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программу включены различные направления и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 </a:t>
            </a:r>
            <a:r>
              <a:rPr lang="ru-RU" sz="2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300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АЦБК посещают «студию хорошего самочувствия».</a:t>
            </a:r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1" y="4338292"/>
            <a:ext cx="3355343" cy="223340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338292"/>
            <a:ext cx="3355343" cy="223340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336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1369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ГОТОВ К ТРУДУ И ОБРОНЕ (</a:t>
            </a:r>
            <a:r>
              <a:rPr lang="ru-RU" sz="4600" b="1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гто</a:t>
            </a:r>
            <a:r>
              <a:rPr lang="ru-RU" sz="4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endParaRPr lang="ru-RU" sz="46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tx1"/>
                </a:solidFill>
              </a:rPr>
              <a:pPr/>
              <a:t>17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918" y="1268760"/>
            <a:ext cx="830418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2017 г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предприятии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Всероссийского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физкультурно-спортивного комплекса «Готов к труду и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обороне» введено стимулирующее положение по сдаче норм ГТО. Организован порядок и место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сдаче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норм. </a:t>
            </a:r>
          </a:p>
          <a:p>
            <a:pPr indent="457200" algn="just"/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своем желании участвовать изъявили уже </a:t>
            </a:r>
            <a:r>
              <a:rPr lang="ru-RU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50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работников предприятия.</a:t>
            </a:r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84" y="3731980"/>
            <a:ext cx="4303426" cy="26727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52402"/>
            <a:ext cx="4788741" cy="230425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8574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5554" y="188640"/>
            <a:ext cx="81369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ЗДОРОВЬЕ. </a:t>
            </a:r>
            <a:r>
              <a:rPr lang="en-US" sz="4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WELLNESS.</a:t>
            </a:r>
            <a:endParaRPr lang="ru-RU" sz="46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tx1"/>
                </a:solidFill>
              </a:rPr>
              <a:pPr/>
              <a:t>18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913" y="988859"/>
            <a:ext cx="83041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приложения к городской газете «Бумажник» предприятие запустило проект – «ЗДОРОВЬЕ. </a:t>
            </a:r>
            <a:r>
              <a:rPr lang="en-US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WELNESS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indent="457200" algn="just"/>
            <a:endParaRPr lang="ru-RU" sz="20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0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приложение посвящено популяризации здорового образа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жизни.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его помощью рассказывается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инициативах АЦБК, направленных на оздоровление работников, о спортивных мероприятиях, героями и участниками которых являются представители комбината.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3789038"/>
            <a:ext cx="4619027" cy="25930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96" y="3789039"/>
            <a:ext cx="3972310" cy="25930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28800"/>
            <a:ext cx="3874247" cy="9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849" y="188640"/>
            <a:ext cx="81369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ЭКОЛОГИЧЕСКАЯ ПОЛИТИКА</a:t>
            </a:r>
            <a:endParaRPr lang="ru-RU" sz="46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tx1"/>
                </a:solidFill>
              </a:rPr>
              <a:pPr/>
              <a:t>19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232" y="1137228"/>
            <a:ext cx="85052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Будучи крупным хозяйствующим субъектом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«Архангельский ЦБК» считает вопросы, связанные с охраной окружающей среды, одними из самых важных и требующих особого внимания  высшего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руководства</a:t>
            </a:r>
          </a:p>
          <a:p>
            <a:pPr indent="457200" algn="just"/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природоохранных мероприятий,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 г. составили 405,7 млн руб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820" y="2492896"/>
            <a:ext cx="2715668" cy="38596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0232" y="2768444"/>
            <a:ext cx="590968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АЦБК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стал первой российской компанией, получившей сертификат о соответствии системы управления выбросами парниковых газов требованиям международного стандарта.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Выбросы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парниковых газов АЦБК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сократил на </a:t>
            </a:r>
            <a:r>
              <a:rPr lang="ru-RU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41%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1990 годом.</a:t>
            </a:r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 было признано лучшим в стране среди предприятий, получивших высший рейтинг климатической ответственности по версии CDP (</a:t>
            </a:r>
            <a:r>
              <a:rPr lang="ru-RU" sz="2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Disclosure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международный проект по раскрытию данных о выбросах парниковых газов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979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9" y="130254"/>
            <a:ext cx="4076869" cy="409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6908" y="4241334"/>
            <a:ext cx="4076869" cy="230832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1600" dirty="0" smtClean="0">
              <a:solidFill>
                <a:prstClr val="white"/>
              </a:solidFill>
            </a:endParaRPr>
          </a:p>
          <a:p>
            <a:pPr algn="ctr"/>
            <a:r>
              <a:rPr lang="ru-RU" sz="2000" b="1" dirty="0" smtClean="0"/>
              <a:t>Миссия:</a:t>
            </a:r>
          </a:p>
          <a:p>
            <a:pPr algn="ctr"/>
            <a:endParaRPr lang="ru-RU" sz="1000" b="1" dirty="0"/>
          </a:p>
          <a:p>
            <a:pPr algn="ctr"/>
            <a:r>
              <a:rPr lang="ru-RU" sz="1600" dirty="0"/>
              <a:t>Эффективная </a:t>
            </a:r>
            <a:r>
              <a:rPr lang="ru-RU" sz="1600" dirty="0" smtClean="0"/>
              <a:t>работа </a:t>
            </a:r>
            <a:r>
              <a:rPr lang="ru-RU" sz="1600" dirty="0"/>
              <a:t>предприятия, позволяющая внести достойный вклад в </a:t>
            </a:r>
            <a:r>
              <a:rPr lang="ru-RU" sz="1600" dirty="0" smtClean="0"/>
              <a:t>экономику Новодвинска, </a:t>
            </a:r>
            <a:r>
              <a:rPr lang="ru-RU" sz="1600" dirty="0"/>
              <a:t>региона и страны, и ответственное отношение к собственному персоналу и обществу.</a:t>
            </a:r>
          </a:p>
          <a:p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3316" y="205767"/>
            <a:ext cx="4716016" cy="5786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indent="450000" algn="ctr"/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Архангельский 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ЦБК 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крупнейших целлюлозно-бумажных предприятий России и Европы, которое несет на себе значительную социальную нагрузку. 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Акционеры и руководство 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комбината 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осознают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что от успешной 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еятельности 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зависит благосостояние жителей 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Новодвинска, Поморья и России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000" algn="ctr"/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Архангельский ЦБК направил 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социальную политику более 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270 </a:t>
            </a:r>
            <a:r>
              <a:rPr lang="ru-RU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млн</a:t>
            </a:r>
            <a:r>
              <a:rPr lang="ru-RU" sz="2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 руб</a:t>
            </a:r>
            <a:r>
              <a:rPr lang="ru-RU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  <a:p>
            <a:pPr indent="450000" algn="ctr"/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более</a:t>
            </a:r>
            <a:r>
              <a:rPr lang="ru-RU" sz="2000" b="1" dirty="0"/>
              <a:t>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100 </a:t>
            </a:r>
            <a:r>
              <a:rPr lang="ru-RU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млн. </a:t>
            </a:r>
            <a:r>
              <a:rPr lang="ru-RU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руб</a:t>
            </a:r>
            <a:r>
              <a:rPr lang="ru-RU" sz="1400" dirty="0" smtClean="0">
                <a:solidFill>
                  <a:prstClr val="black"/>
                </a:solidFill>
              </a:rPr>
              <a:t>. 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мероприятия</a:t>
            </a:r>
            <a:r>
              <a:rPr lang="ru-RU" sz="2000" b="1" dirty="0"/>
              <a:t> </a:t>
            </a:r>
            <a:r>
              <a:rPr lang="ru-RU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 сохранению и укреплению </a:t>
            </a:r>
            <a:r>
              <a:rPr lang="ru-RU" sz="2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здоровья работников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5" name="Изображение 2" descr="Macintosh HD:Users:andrewpiankoff:Desktop:APPM_Logo.ep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949280"/>
            <a:ext cx="1363345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</a:t>
            </a:fld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81893" y="3231706"/>
            <a:ext cx="333743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7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7" y="182659"/>
            <a:ext cx="81369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ЭКОЛОГИЧЕСКАЯ ПОЛИТИКА</a:t>
            </a:r>
            <a:endParaRPr lang="ru-RU" sz="46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tx1"/>
                </a:solidFill>
              </a:rPr>
              <a:pPr/>
              <a:t>20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235" y="1023176"/>
            <a:ext cx="858952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12 лет предприятию удалось снизить энергоёмкость производства продукции по 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теплу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23%,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электроэнергии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r>
            <a:r>
              <a:rPr lang="ru-RU" sz="2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%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выбросов 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атмосферу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сократилось на </a:t>
            </a:r>
            <a:r>
              <a:rPr lang="ru-RU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13%,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сбросов загрязняющих веществ в 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водный объект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снизился на </a:t>
            </a:r>
            <a:r>
              <a:rPr lang="ru-RU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17%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захоронений отходов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77%.</a:t>
            </a:r>
          </a:p>
          <a:p>
            <a:pPr indent="457200" algn="just"/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того, чтобы достичь таких результатов, комбинатом было потрачено в течение 10 лет около </a:t>
            </a:r>
            <a:r>
              <a:rPr lang="ru-RU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7,5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миллиардов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на комбинате не намерены останавливаться на достигнутом. На АЦБК разработана стратегическая инвестиционная программа, выполнить которую планируется до 2021 года и среди прочего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добиться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улучшения экологической обстановки. </a:t>
            </a:r>
            <a:endParaRPr lang="ru-RU" sz="20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продолжится работа по снижению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выбросов парниковых газов. На это будет направлен первый в России проект по управлению углеродным следом, в рамках которого АЦБК начал отслеживать выбросы парниковых газов по цепочке поставок и управлять </a:t>
            </a:r>
            <a:r>
              <a:rPr lang="ru-RU" sz="2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углеродоемкостью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продукции, в том числе через создание механизмов взаимодействия с поставщиками древесного сырья, а затем и всех основных поставщиков сырья и химикатов.</a:t>
            </a:r>
            <a:endParaRPr lang="ru-RU" sz="20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7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550" y="18864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Просветительская ЭКОЛОГИЧЕСКАЯ деятельность </a:t>
            </a:r>
            <a:endParaRPr lang="ru-RU" sz="36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tx1"/>
                </a:solidFill>
              </a:rPr>
              <a:pPr/>
              <a:t>21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289953"/>
            <a:ext cx="867696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Архангельский ЦБК уделяет особое внимание просветительской деятельности по </a:t>
            </a:r>
            <a:r>
              <a:rPr lang="ru-RU" sz="19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экологическому образованию и формированию экологической </a:t>
            </a:r>
            <a:r>
              <a:rPr lang="ru-RU" sz="1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культуры.</a:t>
            </a:r>
          </a:p>
          <a:p>
            <a:pPr indent="457200" algn="just"/>
            <a:r>
              <a:rPr lang="ru-RU" sz="1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АЦБК совместно с Управлением </a:t>
            </a:r>
            <a:r>
              <a:rPr lang="ru-RU" sz="19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Росприроднадзора</a:t>
            </a:r>
            <a:r>
              <a:rPr lang="ru-RU" sz="1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 Архангельской области реализует социально-образовательный проект Совета по сохранению природного наследия нации в Совете Федерации </a:t>
            </a:r>
            <a:r>
              <a:rPr lang="ru-RU" sz="19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sz="19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(среди школьников Архангельска и </a:t>
            </a:r>
            <a:r>
              <a:rPr lang="ru-RU" sz="19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Новодвинска</a:t>
            </a:r>
            <a:r>
              <a:rPr lang="ru-RU" sz="1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 В рамках проекта в 2016г. с детьми проведены: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630" y="3429000"/>
            <a:ext cx="4742538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</a:t>
            </a:r>
            <a:r>
              <a:rPr lang="ru-RU" sz="19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производственные подразделения и в музей </a:t>
            </a:r>
            <a:r>
              <a:rPr lang="ru-RU" sz="1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АЦБК</a:t>
            </a:r>
            <a:r>
              <a:rPr lang="ru-RU" sz="19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endParaRPr lang="ru-RU" sz="19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9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Солзенский</a:t>
            </a:r>
            <a:r>
              <a:rPr lang="ru-RU" sz="19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производственно-</a:t>
            </a:r>
            <a:r>
              <a:rPr lang="ru-RU" sz="19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эксперементальный</a:t>
            </a:r>
            <a:r>
              <a:rPr lang="ru-RU" sz="19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лососевый завод;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</a:t>
            </a:r>
            <a:r>
              <a:rPr lang="ru-RU" sz="19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рисунков, фотографий и детских экологических дневников, познавательные уроки об экологии и энергетических ресурсах;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Акции </a:t>
            </a:r>
            <a:r>
              <a:rPr lang="ru-RU" sz="19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«Помоги реке», «Посади свое дерево», «Кормушка для птиц</a:t>
            </a:r>
            <a:r>
              <a:rPr lang="ru-RU" sz="19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9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9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019" y="3429000"/>
            <a:ext cx="4254431" cy="292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6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7527" y="11935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Просветительская ЭКОЛОГИЧЕСКАЯ деятельность </a:t>
            </a:r>
            <a:endParaRPr lang="ru-RU" sz="36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tx1"/>
                </a:solidFill>
              </a:rPr>
              <a:pPr/>
              <a:t>22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9" y="1273306"/>
            <a:ext cx="88209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В 2016 комбинат также принял участие: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ежегодном Всероссийском экологическом субботнике «Зеленая Россия», </a:t>
            </a:r>
            <a:endParaRPr lang="ru-RU" sz="20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природоохранной акции «Водным берегам – чистые берега и причалы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акции «Всемирный день вторичной переработки».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(собрано 3,5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макулатуры),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акции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отключению света в офисных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помещениях,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приуроченную к Дню охраны окружающей среды</a:t>
            </a:r>
            <a:endParaRPr lang="ru-RU" sz="20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выступило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партнером регионального природоохранного предновогоднего конкурса «Зимняя сказка-2016», организованного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Мин.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природных ресурсов и лесопромышленного комплекса Архангельской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0" y="4443405"/>
            <a:ext cx="3386513" cy="22541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94" y="4443405"/>
            <a:ext cx="3392655" cy="22635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088" y="4415592"/>
            <a:ext cx="1537960" cy="236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06896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	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r>
              <a:rPr lang="ru-RU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tx1"/>
                </a:solidFill>
              </a:rPr>
              <a:pPr/>
              <a:t>23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078" y="2431516"/>
            <a:ext cx="3877757" cy="286232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Спорткомбинат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«Двина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      </a:t>
            </a:r>
            <a:endParaRPr lang="ru-RU" sz="20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Плавательный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бассейн «Водолей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Санаторий-профилакторий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«Жемчужина Севера» </a:t>
            </a:r>
            <a:endParaRPr lang="ru-RU" sz="20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Гостиница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«Уют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Клининговая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Дворец культуры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tx1"/>
                </a:solidFill>
              </a:rPr>
              <a:pPr/>
              <a:t>3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078" y="123449"/>
            <a:ext cx="84895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1996 году было создано дочернее </a:t>
            </a:r>
            <a:r>
              <a:rPr lang="ru-RU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 Архангельского </a:t>
            </a:r>
            <a:r>
              <a:rPr lang="ru-RU" sz="20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ЦБК </a:t>
            </a:r>
            <a:r>
              <a:rPr lang="ru-RU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–акционерное </a:t>
            </a:r>
            <a:r>
              <a:rPr lang="ru-RU" sz="20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«</a:t>
            </a:r>
            <a:r>
              <a:rPr lang="ru-RU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БЫТ». </a:t>
            </a:r>
            <a:endParaRPr lang="ru-RU" sz="2000" b="0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крупнейшее предприятие социально-культурной сферы города Новодвинска. </a:t>
            </a:r>
            <a:endParaRPr lang="ru-RU" sz="20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3" y="1196752"/>
            <a:ext cx="2539682" cy="12698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61256" y="1699900"/>
            <a:ext cx="5277305" cy="32624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целевое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объектов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Быт»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порядка </a:t>
            </a:r>
            <a:r>
              <a:rPr lang="ru-RU" sz="2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30 </a:t>
            </a:r>
            <a:r>
              <a:rPr lang="ru-RU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млн. руб</a:t>
            </a:r>
            <a:r>
              <a:rPr lang="ru-RU" sz="2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r>
              <a:rPr lang="ru-RU" sz="26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детского спорта от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АЦБК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(содержание детских спортивных секций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спорткомбината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 крытыми спортзалами, залом бокса, женским спортивным клубом «Имидж», тренажерным залом, открытым футбольным полем, открытым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хоккейным</a:t>
            </a:r>
          </a:p>
          <a:p>
            <a:pPr algn="r"/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кортом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886" y="4675855"/>
            <a:ext cx="3231959" cy="2182145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2211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5745" y="332656"/>
            <a:ext cx="803252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Спорткомбинат «Двина»</a:t>
            </a:r>
            <a:endParaRPr lang="ru-RU" sz="5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2879" y="1255986"/>
            <a:ext cx="8598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6146" name="Picture 2" descr="C:\Users\Кристина\Desktop\i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499" y="3585880"/>
            <a:ext cx="4145632" cy="2707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300" y="948690"/>
            <a:ext cx="878068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</a:t>
            </a:r>
            <a:endParaRPr lang="en-US" dirty="0" smtClean="0"/>
          </a:p>
          <a:p>
            <a:pPr algn="just"/>
            <a:r>
              <a:rPr lang="ru-RU" sz="1600" dirty="0" smtClean="0"/>
              <a:t>  </a:t>
            </a:r>
            <a:r>
              <a:rPr lang="ru-RU" sz="1600" dirty="0" smtClean="0"/>
              <a:t>	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работников подразделений АО «Архангельский ЦБК» общей физической подготовкой  и для проведения соревнований на </a:t>
            </a:r>
            <a:r>
              <a:rPr lang="ru-RU" sz="2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спорткомбинате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АО «Быт» арендовались спортивные объекты по 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146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часов в неделю (спортивные залы, зал гимнастики, стадион, ванна бассейна, тренажерный зал). </a:t>
            </a:r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залов 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1700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посещений, </a:t>
            </a:r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зала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гимнастики 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750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посещений, </a:t>
            </a:r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бассейна 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1300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посещений, </a:t>
            </a:r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тренажерного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зала 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1000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посещений.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Предоставлена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бесплатных</a:t>
            </a:r>
          </a:p>
          <a:p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</a:t>
            </a:r>
            <a:r>
              <a:rPr lang="ru-RU" sz="2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спорткомбината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неработающим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пенсионерам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АЦБК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endParaRPr lang="ru-RU" sz="20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них День здоровья </a:t>
            </a:r>
            <a:endParaRPr lang="ru-RU" sz="20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лыжные старты).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32240" y="6356350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tx1"/>
                </a:solidFill>
              </a:rPr>
              <a:pPr/>
              <a:t>4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7533" y="332656"/>
            <a:ext cx="567027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Семейные старты</a:t>
            </a:r>
            <a:endParaRPr lang="ru-RU" sz="5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691" y="1276026"/>
            <a:ext cx="83529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Дважды в год для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АЦБК и членов их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семей организуются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мероприятия – «Семейные старты».</a:t>
            </a:r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марте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 «Зимние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забавы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включая лыжную эстафету, в ноябре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и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весёлые конкурсы на </a:t>
            </a:r>
            <a:r>
              <a:rPr lang="ru-RU" sz="2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спортобъектах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АО «БЫТ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 году на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стартовую прямую вышли 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119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семей. Для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комбината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«Семейных стартах» является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доброй семейной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традицией.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tx1"/>
                </a:solidFill>
              </a:rPr>
              <a:pPr/>
              <a:t>5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25388"/>
            <a:ext cx="4130611" cy="274943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25387"/>
            <a:ext cx="4130612" cy="2749439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006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tx1"/>
                </a:solidFill>
              </a:rPr>
              <a:pPr/>
              <a:t>6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4303" y="133181"/>
            <a:ext cx="8157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Эстафета АЦБК: </a:t>
            </a:r>
            <a:endParaRPr lang="ru-RU" sz="3600" b="1" cap="all" dirty="0" smtClean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lvl="0" algn="ctr"/>
            <a:r>
              <a:rPr lang="ru-RU" sz="36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ярко</a:t>
            </a:r>
            <a:r>
              <a:rPr lang="ru-RU" sz="36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зрелищно, азартно</a:t>
            </a:r>
            <a:endParaRPr lang="ru-RU" sz="36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786" y="1333510"/>
            <a:ext cx="88927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городе </a:t>
            </a:r>
            <a:r>
              <a:rPr lang="ru-RU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Новодвинске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мая в День 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проходит </a:t>
            </a:r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Майская легкоатлетическая 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эстафета </a:t>
            </a:r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организованная Архангельского 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ЦБК. </a:t>
            </a:r>
          </a:p>
          <a:p>
            <a:pPr algn="just"/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 году она состоялась в 51-й раз, собрав 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92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команды, а это около </a:t>
            </a:r>
            <a:r>
              <a:rPr lang="ru-RU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740 </a:t>
            </a:r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Спортивное мероприятие за полвека своего существования заслужило славу главного и самого массового </a:t>
            </a:r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спортивного состязания 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бумажников. </a:t>
            </a:r>
            <a:endParaRPr lang="ru-RU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Самый 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длинный 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составляет </a:t>
            </a:r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470 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метров, самый короткий 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финишный </a:t>
            </a:r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отрезок 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трассы 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260 </a:t>
            </a:r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метров.</a:t>
            </a:r>
            <a:endParaRPr lang="ru-RU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88" y="3790772"/>
            <a:ext cx="4127167" cy="275144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299" y="3777069"/>
            <a:ext cx="4146956" cy="2765147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160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tx1"/>
                </a:solidFill>
              </a:rPr>
              <a:pPr/>
              <a:t>7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9732" y="178177"/>
            <a:ext cx="51584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50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СПАРТАКИАДА</a:t>
            </a:r>
            <a:endParaRPr lang="ru-RU" sz="50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471" y="1081008"/>
            <a:ext cx="864096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Значимое событие спортивной жизни предприятия – ежегодная открытая комплексная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спартакиада. 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900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АЦБК,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АО«БЫТ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АО «</a:t>
            </a:r>
            <a:r>
              <a:rPr lang="ru-RU" sz="2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Архбум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состязаются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спортивного мероприятия по </a:t>
            </a:r>
            <a:r>
              <a:rPr lang="ru-RU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10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дисциплинам: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лыжные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гонки, </a:t>
            </a:r>
            <a:endParaRPr lang="ru-RU" sz="20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теннис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дартс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мини-футбол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шахматы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атлетика, </a:t>
            </a:r>
            <a:endParaRPr lang="ru-RU" sz="20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флорбол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олейбол,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плавание.</a:t>
            </a:r>
          </a:p>
          <a:p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Медалями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подарками награждаются лучшие спортсмены спартакиады. </a:t>
            </a:r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08" y="2276872"/>
            <a:ext cx="447144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3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572" y="1124744"/>
            <a:ext cx="84969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АЦБК уделяет большое внимание развитию спортивно-массового движения на предприятии.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каждом производстве созданы советы коллектива физической культуры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они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организуют работников для участия в соревнованиях.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спортивных секциях и подготовку к турнирам проводят квалицированные инструкторы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«Быт». </a:t>
            </a:r>
          </a:p>
          <a:p>
            <a:pPr algn="just"/>
            <a:r>
              <a:rPr lang="ru-RU" sz="2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Спорткомбинат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акционерного общества «БЫТ» через физкультурные советы подразделений комбината ведет постоянную работу по привлечению большего числа людей к активному образу жизни.</a:t>
            </a:r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3792" y="116632"/>
            <a:ext cx="87202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Комитет физической культуры</a:t>
            </a:r>
            <a:endParaRPr lang="ru-RU" sz="44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794" y="3740376"/>
            <a:ext cx="5234530" cy="289381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tx1"/>
                </a:solidFill>
              </a:rPr>
              <a:pPr/>
              <a:t>8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94092726"/>
              </p:ext>
            </p:extLst>
          </p:nvPr>
        </p:nvGraphicFramePr>
        <p:xfrm>
          <a:off x="-900608" y="3746034"/>
          <a:ext cx="5256584" cy="2716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17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104" y="1316961"/>
            <a:ext cx="8496943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Архангельский ЦБК принимает активное финансовое участие в реализации городских спортивных и физкультурно-оздоровительных  мероприятий, реализуемых совместно с АО «БЫТ» и муниципальным «Советом по развитию физической культуры и спорта в г. </a:t>
            </a:r>
            <a:r>
              <a:rPr lang="ru-RU" sz="2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Новодвинске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 Ежегодно проводятся порядка </a:t>
            </a:r>
            <a:r>
              <a:rPr lang="ru-RU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25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 по таким видам спорта как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флорбол</a:t>
            </a:r>
            <a:r>
              <a:rPr lang="ru-RU" sz="17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7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бокс</a:t>
            </a:r>
            <a:r>
              <a:rPr lang="ru-RU" sz="17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7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лыжные </a:t>
            </a:r>
            <a:r>
              <a:rPr lang="ru-RU" sz="17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гонки, </a:t>
            </a:r>
            <a:endParaRPr lang="ru-RU" sz="17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хоккей</a:t>
            </a:r>
            <a:r>
              <a:rPr lang="ru-RU" sz="17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7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мини-футбол</a:t>
            </a:r>
            <a:r>
              <a:rPr lang="ru-RU" sz="17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7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</a:t>
            </a:r>
            <a:r>
              <a:rPr lang="ru-RU" sz="17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7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</a:t>
            </a:r>
            <a:r>
              <a:rPr lang="ru-RU" sz="17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теннис, </a:t>
            </a:r>
            <a:endParaRPr lang="ru-RU" sz="17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</a:t>
            </a:r>
            <a:r>
              <a:rPr lang="ru-RU" sz="17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7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</a:t>
            </a:r>
            <a:r>
              <a:rPr lang="ru-RU" sz="17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7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борьба</a:t>
            </a:r>
            <a:r>
              <a:rPr lang="ru-RU" sz="17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КОБУДО, </a:t>
            </a:r>
            <a:r>
              <a:rPr lang="ru-RU" sz="1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КУДО,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рыболовный спорт,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спортивные конкурсы </a:t>
            </a:r>
          </a:p>
          <a:p>
            <a:pPr algn="just"/>
            <a:r>
              <a:rPr lang="ru-RU" sz="1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«А, ну-ка парни» и «ДЕВЧАТА».</a:t>
            </a:r>
          </a:p>
          <a:p>
            <a:pPr indent="457200" algn="just"/>
            <a:endParaRPr lang="ru-RU" sz="20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0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9739" y="116632"/>
            <a:ext cx="88283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Моо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«Совет по развитию физической </a:t>
            </a:r>
            <a:endParaRPr lang="ru-RU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культурЫ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и 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спорта в 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г. </a:t>
            </a:r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Новодвинске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tx1"/>
                </a:solidFill>
              </a:rPr>
              <a:pPr/>
              <a:t>9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84560"/>
            <a:ext cx="5065602" cy="3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4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18639</TotalTime>
  <Words>1477</Words>
  <Application>Microsoft Office PowerPoint</Application>
  <PresentationFormat>Экран (4:3)</PresentationFormat>
  <Paragraphs>187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2_Тема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 Ставинская</dc:creator>
  <cp:lastModifiedBy>САВВИНА ОЛЬГА ИВАНОВНА</cp:lastModifiedBy>
  <cp:revision>220</cp:revision>
  <cp:lastPrinted>2017-03-23T10:05:49Z</cp:lastPrinted>
  <dcterms:created xsi:type="dcterms:W3CDTF">2016-11-14T15:32:53Z</dcterms:created>
  <dcterms:modified xsi:type="dcterms:W3CDTF">2017-04-03T10:16:17Z</dcterms:modified>
</cp:coreProperties>
</file>