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74" r:id="rId2"/>
    <p:sldId id="277" r:id="rId3"/>
    <p:sldId id="278" r:id="rId4"/>
    <p:sldId id="279" r:id="rId5"/>
    <p:sldId id="280" r:id="rId6"/>
    <p:sldId id="281" r:id="rId7"/>
    <p:sldId id="291" r:id="rId8"/>
    <p:sldId id="282" r:id="rId9"/>
    <p:sldId id="290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B1E8-B7CC-4B89-B2F6-3F2139A2687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CE7AC-0ED1-4B9F-A744-82A650FB7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6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CE7AC-0ED1-4B9F-A744-82A650FB76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6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9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8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5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8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3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4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2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1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4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0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CDF5-FAD7-45A0-98F9-460C344084B0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3A69B-6E1E-467F-B1BA-DED4721C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9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formylazd@mail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D:\ДОКУМЕНТЫ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6470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Молодежное волонтерское  профилактическое движение </a:t>
            </a:r>
            <a:br>
              <a:rPr lang="ru-RU" sz="320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\\server\АЦМП\Алексей Mанушкин\для Натальи Николаевны\logoZdravOtrjad+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401377" cy="32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445224"/>
            <a:ext cx="7909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Дата основания: 2 </a:t>
            </a:r>
            <a:r>
              <a:rPr lang="ru-RU" sz="2800" b="1" i="1" dirty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февраля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6198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" y="0"/>
            <a:ext cx="9147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7753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А что сейчас?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666" y="836712"/>
            <a:ext cx="76277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Участие </a:t>
            </a:r>
            <a:r>
              <a:rPr lang="ru-RU" b="1" dirty="0"/>
              <a:t>в акциях</a:t>
            </a:r>
            <a:r>
              <a:rPr lang="ru-RU" b="1" dirty="0" smtClean="0"/>
              <a:t>, конференциях  </a:t>
            </a:r>
            <a:r>
              <a:rPr lang="ru-RU" b="1" dirty="0"/>
              <a:t>посвященных </a:t>
            </a:r>
            <a:r>
              <a:rPr lang="ru-RU" b="1" dirty="0" smtClean="0"/>
              <a:t>здоровому образу жизни: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Акция «</a:t>
            </a:r>
            <a:r>
              <a:rPr lang="ru-RU" b="1" dirty="0"/>
              <a:t>День Трезвости</a:t>
            </a:r>
            <a:r>
              <a:rPr lang="ru-RU" b="1" dirty="0" smtClean="0"/>
              <a:t>»</a:t>
            </a:r>
            <a:r>
              <a:rPr lang="ru-RU" b="1" dirty="0"/>
              <a:t> 11 сентября </a:t>
            </a:r>
            <a:r>
              <a:rPr lang="ru-RU" b="1" dirty="0" smtClean="0"/>
              <a:t>: </a:t>
            </a:r>
          </a:p>
          <a:p>
            <a:pPr lvl="0"/>
            <a:r>
              <a:rPr lang="ru-RU" b="1" i="1" dirty="0" smtClean="0"/>
              <a:t>- </a:t>
            </a:r>
            <a:r>
              <a:rPr lang="ru-RU" i="1" dirty="0" smtClean="0"/>
              <a:t>работа </a:t>
            </a:r>
            <a:r>
              <a:rPr lang="ru-RU" i="1" dirty="0"/>
              <a:t>в городке </a:t>
            </a:r>
            <a:r>
              <a:rPr lang="ru-RU" i="1" dirty="0" smtClean="0"/>
              <a:t>здоровья (</a:t>
            </a:r>
            <a:r>
              <a:rPr lang="ru-RU" i="1" dirty="0"/>
              <a:t>измерение артериального давления, спирометрия, </a:t>
            </a:r>
            <a:r>
              <a:rPr lang="ru-RU" i="1" dirty="0" err="1"/>
              <a:t>жироанализатор</a:t>
            </a:r>
            <a:r>
              <a:rPr lang="ru-RU" i="1" dirty="0"/>
              <a:t>, измерение зрительно-двигательной активности, измерение силы кисти (</a:t>
            </a:r>
            <a:r>
              <a:rPr lang="ru-RU" i="1" dirty="0" err="1"/>
              <a:t>силомометр</a:t>
            </a:r>
            <a:r>
              <a:rPr lang="ru-RU" i="1" dirty="0"/>
              <a:t>), измерение ИМТ, измерение  содержание </a:t>
            </a:r>
            <a:r>
              <a:rPr lang="ru-RU" i="1" dirty="0" err="1"/>
              <a:t>угл.газа</a:t>
            </a:r>
            <a:r>
              <a:rPr lang="ru-RU" i="1" dirty="0"/>
              <a:t> в выдыхаемом </a:t>
            </a:r>
            <a:r>
              <a:rPr lang="ru-RU" i="1" dirty="0" smtClean="0"/>
              <a:t>воздухе).</a:t>
            </a:r>
          </a:p>
          <a:p>
            <a:pPr lvl="0"/>
            <a:r>
              <a:rPr lang="ru-RU" i="1" dirty="0" smtClean="0"/>
              <a:t>- участие в </a:t>
            </a:r>
            <a:r>
              <a:rPr lang="ru-RU" i="1" dirty="0" err="1" smtClean="0"/>
              <a:t>флеш</a:t>
            </a:r>
            <a:r>
              <a:rPr lang="ru-RU" i="1" dirty="0" smtClean="0"/>
              <a:t>-мобе </a:t>
            </a:r>
            <a:r>
              <a:rPr lang="ru-RU" i="1" dirty="0"/>
              <a:t>«Танцуй – укрепляй здоровье</a:t>
            </a:r>
            <a:r>
              <a:rPr lang="ru-RU" i="1" dirty="0" smtClean="0"/>
              <a:t>».</a:t>
            </a:r>
          </a:p>
          <a:p>
            <a:r>
              <a:rPr lang="ru-RU" i="1" dirty="0" smtClean="0"/>
              <a:t>- распространение </a:t>
            </a:r>
            <a:r>
              <a:rPr lang="ru-RU" i="1" dirty="0"/>
              <a:t>раздаточного </a:t>
            </a:r>
            <a:r>
              <a:rPr lang="ru-RU" i="1" dirty="0" smtClean="0"/>
              <a:t>материала по здоровому образу жизни.</a:t>
            </a:r>
          </a:p>
          <a:p>
            <a:r>
              <a:rPr lang="ru-RU" i="1" dirty="0" smtClean="0"/>
              <a:t>- презентация областного символа ЗОЖ Тюленя «</a:t>
            </a:r>
            <a:r>
              <a:rPr lang="ru-RU" i="1" dirty="0" err="1" smtClean="0"/>
              <a:t>Здоровейки</a:t>
            </a:r>
            <a:r>
              <a:rPr lang="ru-RU" i="1" dirty="0" smtClean="0"/>
              <a:t>»</a:t>
            </a:r>
            <a:endParaRPr lang="ru-RU" i="1" dirty="0"/>
          </a:p>
          <a:p>
            <a:pPr lvl="0"/>
            <a:r>
              <a:rPr lang="ru-RU" b="1" dirty="0" smtClean="0"/>
              <a:t>2. </a:t>
            </a:r>
            <a:r>
              <a:rPr lang="ru-RU" b="1" dirty="0"/>
              <a:t>Работа в </a:t>
            </a:r>
            <a:r>
              <a:rPr lang="ru-RU" b="1" dirty="0" smtClean="0"/>
              <a:t>школах г. Архангельска, г. Северодвинска: </a:t>
            </a:r>
            <a:r>
              <a:rPr lang="ru-RU" i="1" dirty="0" smtClean="0"/>
              <a:t>проведение </a:t>
            </a:r>
            <a:r>
              <a:rPr lang="ru-RU" i="1" dirty="0"/>
              <a:t>занятий по </a:t>
            </a:r>
            <a:r>
              <a:rPr lang="ru-RU" i="1" dirty="0" smtClean="0"/>
              <a:t>здоровому образу  </a:t>
            </a:r>
            <a:r>
              <a:rPr lang="ru-RU" i="1" dirty="0"/>
              <a:t>с </a:t>
            </a:r>
            <a:r>
              <a:rPr lang="ru-RU" i="1" dirty="0" smtClean="0"/>
              <a:t>детьми.</a:t>
            </a:r>
            <a:endParaRPr lang="ru-RU" i="1" dirty="0"/>
          </a:p>
          <a:p>
            <a:r>
              <a:rPr lang="ru-RU" b="1" dirty="0"/>
              <a:t>3. Работа с </a:t>
            </a:r>
            <a:r>
              <a:rPr lang="ru-RU" b="1" dirty="0" smtClean="0"/>
              <a:t>социальными  службами: </a:t>
            </a:r>
            <a:r>
              <a:rPr lang="ru-RU" i="1" dirty="0" smtClean="0"/>
              <a:t>проведение</a:t>
            </a:r>
          </a:p>
          <a:p>
            <a:r>
              <a:rPr lang="ru-RU" i="1" dirty="0" smtClean="0"/>
              <a:t> </a:t>
            </a:r>
            <a:r>
              <a:rPr lang="ru-RU" i="1" dirty="0"/>
              <a:t>информационных занятий с пожилыми </a:t>
            </a:r>
            <a:r>
              <a:rPr lang="ru-RU" i="1" dirty="0" smtClean="0"/>
              <a:t>людьми.</a:t>
            </a:r>
          </a:p>
          <a:p>
            <a:r>
              <a:rPr lang="ru-RU" b="1" i="1" dirty="0" smtClean="0"/>
              <a:t>4</a:t>
            </a:r>
            <a:r>
              <a:rPr lang="ru-RU" i="1" dirty="0" smtClean="0"/>
              <a:t>. </a:t>
            </a:r>
            <a:r>
              <a:rPr lang="ru-RU" b="1" dirty="0" smtClean="0"/>
              <a:t>Участие в конференции: </a:t>
            </a:r>
            <a:r>
              <a:rPr lang="ru-RU" dirty="0" smtClean="0"/>
              <a:t>«Вдохновляющие практики </a:t>
            </a:r>
          </a:p>
          <a:p>
            <a:r>
              <a:rPr lang="ru-RU" dirty="0" smtClean="0"/>
              <a:t>для повышения эффективности некоммерческих </a:t>
            </a:r>
          </a:p>
          <a:p>
            <a:r>
              <a:rPr lang="ru-RU" dirty="0" smtClean="0"/>
              <a:t>организаций»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/>
              <a:t>Обучение новых волонтеров.</a:t>
            </a:r>
            <a:endParaRPr lang="ru-RU" b="1" dirty="0"/>
          </a:p>
        </p:txBody>
      </p:sp>
      <p:pic>
        <p:nvPicPr>
          <p:cNvPr id="6146" name="Picture 2" descr="D:\ДОКУМЕНТЫ\Desktop\O9QilSDzVx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164639"/>
            <a:ext cx="1593176" cy="28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server\АЦМП\ФОТОГРАФИИ\1 - ФОТО 2015\День трезвости 11.09.15\IMG_07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84244"/>
            <a:ext cx="187220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АЦМП\ФОТОГРАФИИ\1 - ФОТО 2015\День трезвости 11.09.15\20150911_1547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62123"/>
            <a:ext cx="2004725" cy="15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9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89" y="175573"/>
            <a:ext cx="7753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Перспектива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3565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Сентябрь:</a:t>
            </a:r>
            <a:r>
              <a:rPr lang="ru-RU" sz="2400" dirty="0"/>
              <a:t> </a:t>
            </a:r>
            <a:r>
              <a:rPr lang="ru-RU" sz="2400" i="1" dirty="0"/>
              <a:t>набор и обучение волонтеров из медицинского колледжа при </a:t>
            </a:r>
            <a:r>
              <a:rPr lang="ru-RU" sz="2400" i="1" dirty="0" smtClean="0"/>
              <a:t>ГБОУ ВПО «Северный государственный медицинский университет» РФ – </a:t>
            </a:r>
            <a:r>
              <a:rPr lang="ru-RU" sz="2400" i="1" dirty="0"/>
              <a:t>10 человек</a:t>
            </a:r>
            <a:r>
              <a:rPr lang="ru-RU" sz="2400" i="1" dirty="0" smtClean="0"/>
              <a:t>.</a:t>
            </a:r>
          </a:p>
          <a:p>
            <a:r>
              <a:rPr lang="ru-RU" sz="2400" b="1" i="1" dirty="0" smtClean="0">
                <a:latin typeface="+mj-lt"/>
              </a:rPr>
              <a:t>Октябрь - ноябрь:  </a:t>
            </a:r>
            <a:r>
              <a:rPr lang="ru-RU" sz="2400" i="1" dirty="0" smtClean="0"/>
              <a:t>проведение занятий в школах и в ветеранских организациях уже обученных волонтеров и вновь поступивших.</a:t>
            </a:r>
          </a:p>
          <a:p>
            <a:r>
              <a:rPr lang="ru-RU" sz="2400" b="1" i="1" dirty="0" smtClean="0">
                <a:cs typeface="Aharoni" panose="02010803020104030203" pitchFamily="2" charset="-79"/>
              </a:rPr>
              <a:t>Декабрь: </a:t>
            </a:r>
            <a:r>
              <a:rPr lang="ru-RU" sz="2400" i="1" dirty="0" smtClean="0">
                <a:cs typeface="Aharoni" panose="02010803020104030203" pitchFamily="2" charset="-79"/>
              </a:rPr>
              <a:t>аттестация второго потока волонтеров, посвящение в волонтеры.</a:t>
            </a:r>
          </a:p>
          <a:p>
            <a:r>
              <a:rPr lang="ru-RU" sz="2400" b="1" dirty="0" smtClean="0"/>
              <a:t>Январь-февраль </a:t>
            </a:r>
            <a:r>
              <a:rPr lang="ru-RU" sz="2400" b="1" dirty="0"/>
              <a:t>2016 г. </a:t>
            </a:r>
            <a:r>
              <a:rPr lang="ru-RU" sz="2400" dirty="0"/>
              <a:t>– </a:t>
            </a:r>
            <a:r>
              <a:rPr lang="ru-RU" sz="2400" i="1" dirty="0"/>
              <a:t>набор </a:t>
            </a:r>
            <a:r>
              <a:rPr lang="ru-RU" sz="2400" i="1" dirty="0" smtClean="0"/>
              <a:t>новых групп </a:t>
            </a:r>
            <a:r>
              <a:rPr lang="ru-RU" sz="2400" i="1" dirty="0"/>
              <a:t>волонтеров из </a:t>
            </a:r>
            <a:r>
              <a:rPr lang="ru-RU" sz="2400" i="1" dirty="0" smtClean="0"/>
              <a:t>медицинских </a:t>
            </a:r>
            <a:r>
              <a:rPr lang="ru-RU" sz="2400" i="1" dirty="0"/>
              <a:t>образовательных учреждений, студентов- педагогов </a:t>
            </a:r>
            <a:r>
              <a:rPr lang="ru-RU" sz="2400" dirty="0"/>
              <a:t>ФГАОУ ВПО «Северный (Арктический) федеральный университет имени М.В. Ломоносова»</a:t>
            </a:r>
            <a:r>
              <a:rPr lang="ru-RU" sz="2400" i="1" dirty="0" smtClean="0"/>
              <a:t> </a:t>
            </a:r>
            <a:r>
              <a:rPr lang="ru-RU" sz="2400" i="1" dirty="0"/>
              <a:t>и школьников старших классов образовательных </a:t>
            </a:r>
            <a:r>
              <a:rPr lang="ru-RU" sz="2400" i="1" dirty="0" smtClean="0"/>
              <a:t>учреждений.</a:t>
            </a:r>
            <a:endParaRPr lang="ru-RU" sz="2400" i="1" dirty="0"/>
          </a:p>
        </p:txBody>
      </p:sp>
      <p:pic>
        <p:nvPicPr>
          <p:cNvPr id="6" name="Picture 2" descr="\\server\АЦМП\Алексей Mанушкин\для Натальи Николаевны\logoZdravOtrjad+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90" y="5927342"/>
            <a:ext cx="910634" cy="86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6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0" y="116632"/>
            <a:ext cx="77532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Партнеры в реализации проекта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9598" y="2348879"/>
            <a:ext cx="8003232" cy="35612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Министерство здравоохранения Архангельской области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Архангельская региональная общественная организация «Союз медицинских профессионалов»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Государственные медицинские организации г. Архангельска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Общественная палата Архангельской области</a:t>
            </a:r>
          </a:p>
        </p:txBody>
      </p:sp>
      <p:pic>
        <p:nvPicPr>
          <p:cNvPr id="7" name="Picture 2" descr="\\server\АЦМП\Алексей Mанушкин\для Натальи Николаевны\logoZdravOtrjad+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63732"/>
            <a:ext cx="766618" cy="7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1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1" y="332656"/>
            <a:ext cx="7753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Контактная информация</a:t>
            </a:r>
            <a:endParaRPr lang="ru-RU" sz="36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3608" y="1844824"/>
            <a:ext cx="7643192" cy="42813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44824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Государственное бюджетное учреждение здравоохранения «Архангельский центр медицинской профилактики»</a:t>
            </a:r>
          </a:p>
          <a:p>
            <a:r>
              <a:rPr lang="ru-RU" sz="2000" b="1" dirty="0" smtClean="0"/>
              <a:t>Директор: Пышнограева Надежда Сергеевна</a:t>
            </a:r>
          </a:p>
          <a:p>
            <a:endParaRPr lang="ru-RU" sz="2000" b="1" dirty="0"/>
          </a:p>
          <a:p>
            <a:r>
              <a:rPr lang="ru-RU" sz="2000" b="1" dirty="0" smtClean="0"/>
              <a:t>8(8182) 21-30-36 </a:t>
            </a:r>
          </a:p>
          <a:p>
            <a:r>
              <a:rPr lang="en-US" sz="2000" b="1" dirty="0" smtClean="0">
                <a:hlinkClick r:id="rId4"/>
              </a:rPr>
              <a:t>formylazd@mail.ru</a:t>
            </a:r>
            <a:endParaRPr lang="en-US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Куратор волонтерского профилактического движения «</a:t>
            </a:r>
            <a:r>
              <a:rPr lang="ru-RU" sz="2000" b="1" dirty="0" err="1" smtClean="0"/>
              <a:t>ЗдравОтряд</a:t>
            </a:r>
            <a:r>
              <a:rPr lang="ru-RU" sz="2000" b="1" dirty="0" smtClean="0"/>
              <a:t>» - Кокорина Наталья Николаевна, специалист отдела межведомственных  и внешних связей </a:t>
            </a:r>
          </a:p>
          <a:p>
            <a:r>
              <a:rPr lang="ru-RU" sz="2000" b="1" dirty="0" smtClean="0"/>
              <a:t>ГБУЗ АО «АЦМП»</a:t>
            </a:r>
            <a:endParaRPr lang="ru-RU" sz="2000" b="1" dirty="0"/>
          </a:p>
        </p:txBody>
      </p:sp>
      <p:pic>
        <p:nvPicPr>
          <p:cNvPr id="7" name="Picture 2" descr="\\server\АЦМП\Алексей Mанушкин\для Натальи Николаевны\logoZdravOtrjad+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8" y="5801408"/>
            <a:ext cx="1043608" cy="9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9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1" y="332656"/>
            <a:ext cx="7753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3608" y="1844824"/>
            <a:ext cx="7643192" cy="42813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/>
          </a:p>
        </p:txBody>
      </p:sp>
      <p:pic>
        <p:nvPicPr>
          <p:cNvPr id="6" name="Picture 3" descr="D:\ДОКУМЕНТЫ\Desktop\Sy7Vc5St-8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61" y="2086982"/>
            <a:ext cx="6394898" cy="42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АЦМП\Алексей Mанушкин\для Натальи Николаевны\logoZdravOtrjad+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83" y="5847146"/>
            <a:ext cx="1043608" cy="9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3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:\ДОКУМЕНТЫ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3885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Актуальность проекта</a:t>
            </a:r>
            <a:endParaRPr lang="ru-RU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68760"/>
            <a:ext cx="8820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разработке проекта, направленного на организацию волонтёрского  движения из числа будущих работников здравоохранения, обусловлена необходимостью совершенствования форм информационно-просветительской работы по профилактике неинфекционных заболеваний,  повышение её эффективности и увеличение охвата населения Архангельской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ГБУЗ Архангельской области «Медицинский информационно - аналитический центр» показатели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населения в Архангельской области за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пять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тенденцию к снижению при сохраняющемся высоком уровне смертности от болезней системы кровообращения, новообразований и других хронических заболеваний.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населения о возможностях профилактики – одна из причин растущей заболеваемости. Практическая реализация системы первичной профилактики должна опираться на вовлечение медицинских специалистов, в том числе студентов медицинских учреждений, а так же педагогов, психологов, специалистов различных ведомств, в пропаганду и практическое распространение знаний по здоровому образу жизни. В связи с этим развитие волонтерского добровольного движения является одним из перспективных направлений профилактической работы.</a:t>
            </a:r>
          </a:p>
          <a:p>
            <a:endParaRPr lang="ru-RU" dirty="0"/>
          </a:p>
        </p:txBody>
      </p:sp>
      <p:pic>
        <p:nvPicPr>
          <p:cNvPr id="10" name="Picture 2" descr="\\server\АЦМП\Алексей Mанушкин\для Натальи Николаевны\logoZdravOtrjad+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8" y="5801408"/>
            <a:ext cx="1043608" cy="9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0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:\ДОКУМЕНТЫ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712" y="332656"/>
            <a:ext cx="8266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Цель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Формирование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ЗОЖ и профилактика неинфекционных заболеваний среди населения Архангельской области, посредством активизации молодежного волонтерского профилактического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движения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712" y="256021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Задачи</a:t>
            </a:r>
            <a:r>
              <a:rPr lang="ru-RU" sz="3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ru-RU" sz="3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  </a:t>
            </a:r>
            <a:endParaRPr lang="ru-RU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Создание межведомственной группы проекта.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Разработать и утвердить учебные модули для занятий с волонтерской группой.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Разработать информационные и методические пособия.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Организовать обучение волонтеров на базе ГБУЗ АО «АЦМП» в форме комплексных тематических занятий, лекций, семинаров.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Организация и проведение волонтерской группой занятий с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населением.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\\server\АЦМП\Алексей Mанушкин\для Натальи Николаевны\logoZdravOtrjad+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8" y="5801408"/>
            <a:ext cx="1043608" cy="9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9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7676" y="321475"/>
            <a:ext cx="419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Этапы проекта </a:t>
            </a:r>
            <a:endParaRPr lang="ru-RU" sz="36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1889" y="978778"/>
            <a:ext cx="71918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I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этап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Подготовительный (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2.02.– 2. 04.)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endParaRPr lang="ru-RU" sz="3200" b="1" i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357" y="181924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1. Создана межведомственная группа из специалистов, врачей 4-х организаций: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b="1" i="1" dirty="0"/>
              <a:t>1.ГБУЗ АО «Архангельский центр медицинской профилактики»</a:t>
            </a:r>
          </a:p>
          <a:p>
            <a:pPr lvl="0">
              <a:lnSpc>
                <a:spcPct val="150000"/>
              </a:lnSpc>
            </a:pPr>
            <a:r>
              <a:rPr lang="ru-RU" b="1" i="1" dirty="0"/>
              <a:t>2.ГБУЗ АО «Архангельская областная клиническая больница»</a:t>
            </a:r>
          </a:p>
          <a:p>
            <a:pPr lvl="0">
              <a:lnSpc>
                <a:spcPct val="150000"/>
              </a:lnSpc>
            </a:pPr>
            <a:r>
              <a:rPr lang="ru-RU" b="1" i="1" dirty="0"/>
              <a:t>3.ГБОУ ВПО «Северный государственный медицинский университет»  МЗ РФ</a:t>
            </a:r>
            <a:endParaRPr lang="ru-RU" b="1" dirty="0"/>
          </a:p>
          <a:p>
            <a:pPr lvl="0">
              <a:lnSpc>
                <a:spcPct val="150000"/>
              </a:lnSpc>
            </a:pPr>
            <a:r>
              <a:rPr lang="ru-RU" b="1" i="1" dirty="0"/>
              <a:t>4.ГУЗ АО « Архангельская станция скорой медицинской помощи»</a:t>
            </a:r>
          </a:p>
          <a:p>
            <a:pPr lvl="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2. Разработана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программа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проведения  занятий.</a:t>
            </a:r>
          </a:p>
          <a:p>
            <a:pPr lvl="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3. Разработано методическое пособие «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Сохрани жизнь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!»</a:t>
            </a:r>
          </a:p>
          <a:p>
            <a:pPr lvl="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4. Привлечено:</a:t>
            </a:r>
          </a:p>
          <a:p>
            <a:pPr lvl="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29 студентов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– волонтеров.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 descr="D:\ДОКУМЕНТЫ\Desktop\IMG_9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08" y="5124896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1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5701" y="188640"/>
            <a:ext cx="419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Этапы проекта </a:t>
            </a:r>
            <a:endParaRPr lang="ru-RU" sz="36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806" y="655612"/>
            <a:ext cx="6573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II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этап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Основной (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3.04.– 24. 04.) </a:t>
            </a:r>
          </a:p>
          <a:p>
            <a:pPr lvl="0" algn="ctr"/>
            <a:endParaRPr lang="ru-RU" sz="3200" b="1" i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64567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1. Волонтеры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прошли обучение по профилактике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сердечно-сосудистых заболеваний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формирования ЗОЖ - 8 занятий.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2. В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течение обучения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студенты разработали и защитили презентации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по одной из тем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занятий для работы с населением.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3. По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итогам обучения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сдали  экзамен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 форме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теста.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4.Прошли стажировку:</a:t>
            </a: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на акциях: «День здоровья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» (7 апреля), «Акция 2015 шагов к здоровью» (1 июня).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- во время проведения  занятий для ветеранов Великой Отечественной Войны(май) и  во время проведения интерактивных мероприятий в образовательных учреждениях для обучающихся (апрель).</a:t>
            </a:r>
          </a:p>
          <a:p>
            <a:pPr marL="457200" indent="-457200">
              <a:buAutoNum type="arabicPeriod"/>
            </a:pP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" name="Picture 5" descr="D:\ДОКУМЕНТЫ\Desktop\IMG_8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00" y="3268883"/>
            <a:ext cx="2355938" cy="35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АЦМП\ФОТОГРАФИИ\1 - ФОТО 2015\волонтеры\IMG_9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5838"/>
            <a:ext cx="2552958" cy="1645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D:\ДОКУМЕНТЫ\Desktop\IMG_87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2" y="4977924"/>
            <a:ext cx="2565501" cy="17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0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7768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Посвящение в волонтеры – 13 мая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ru-RU" sz="3200" b="1" i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10" name="Picture 3" descr="D:\ДОКУМЕНТЫ\Desktop\Наташа\фотографии проекта\посвящение в волонтеры 13 мая\IMG_9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16292"/>
            <a:ext cx="334837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1200" y="908720"/>
            <a:ext cx="73741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До конца обучения дошли 19 человек. </a:t>
            </a:r>
            <a:endParaRPr lang="ru-RU" sz="2400" b="1" i="1" dirty="0" smtClean="0"/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На празднике им были вручены : 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/>
              <a:t>- </a:t>
            </a:r>
            <a:r>
              <a:rPr lang="ru-RU" sz="2400" b="1" dirty="0" smtClean="0"/>
              <a:t>Сертификат </a:t>
            </a:r>
            <a:r>
              <a:rPr lang="ru-RU" sz="2400" b="1" dirty="0"/>
              <a:t>волонтера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ЗдравОтряда</a:t>
            </a:r>
            <a:r>
              <a:rPr lang="ru-RU" sz="2400" b="1" dirty="0" smtClean="0"/>
              <a:t>»;</a:t>
            </a:r>
          </a:p>
          <a:p>
            <a:r>
              <a:rPr lang="ru-RU" sz="2400" b="1" dirty="0" smtClean="0"/>
              <a:t>- Атрибуты  волонтера (галстук и  </a:t>
            </a:r>
            <a:r>
              <a:rPr lang="ru-RU" sz="2400" b="1" dirty="0" err="1" smtClean="0"/>
              <a:t>бейдж</a:t>
            </a:r>
            <a:r>
              <a:rPr lang="ru-RU" sz="2400" b="1" dirty="0" smtClean="0"/>
              <a:t>);</a:t>
            </a:r>
          </a:p>
          <a:p>
            <a:r>
              <a:rPr lang="ru-RU" sz="2400" b="1" dirty="0" smtClean="0"/>
              <a:t>- Книжка-волонтера </a:t>
            </a:r>
            <a:r>
              <a:rPr lang="ru-RU" sz="2400" b="1" dirty="0"/>
              <a:t>«Сохрани жизнь</a:t>
            </a:r>
            <a:r>
              <a:rPr lang="ru-RU" sz="2400" b="1" dirty="0" smtClean="0"/>
              <a:t>!»; </a:t>
            </a:r>
          </a:p>
          <a:p>
            <a:r>
              <a:rPr lang="ru-RU" sz="2400" b="1" dirty="0" smtClean="0"/>
              <a:t>- Папка </a:t>
            </a:r>
            <a:r>
              <a:rPr lang="ru-RU" sz="2400" b="1" dirty="0"/>
              <a:t>с </a:t>
            </a:r>
            <a:r>
              <a:rPr lang="ru-RU" sz="2400" b="1" dirty="0" smtClean="0"/>
              <a:t>раздаточным материалом для проведения занятий с населением. </a:t>
            </a:r>
            <a:endParaRPr lang="ru-RU" sz="2400" b="1" dirty="0"/>
          </a:p>
          <a:p>
            <a:r>
              <a:rPr lang="ru-RU" dirty="0"/>
              <a:t> </a:t>
            </a:r>
          </a:p>
        </p:txBody>
      </p:sp>
      <p:pic>
        <p:nvPicPr>
          <p:cNvPr id="8195" name="Picture 3" descr="\\server\АЦМП\ФОТОГРАФИИ\1 - ФОТО 2015\волонтеры\IMG_9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87549"/>
            <a:ext cx="3241487" cy="21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server\АЦМП\ФОТОГРАФИИ\1 - ФОТО 2015\волонтеры\IMG_9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71" y="4005064"/>
            <a:ext cx="1804270" cy="27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2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ДОКУМЕНТЫ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8725" y="46364"/>
            <a:ext cx="419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Этапы проекта </a:t>
            </a:r>
            <a:endParaRPr lang="ru-RU" sz="36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6672"/>
            <a:ext cx="8170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III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этап  Заключительный (02.06. – 15.08)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endParaRPr lang="ru-RU" sz="3200" b="1" i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48691"/>
            <a:ext cx="902392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/>
              <a:t>Проконсультировано волонтерами по профилактике сердечно-сосудистых заболеваний и здоровому образу жизни </a:t>
            </a:r>
            <a:r>
              <a:rPr lang="ru-RU" sz="2400" b="1" dirty="0" smtClean="0">
                <a:solidFill>
                  <a:srgbClr val="FF0000"/>
                </a:solidFill>
              </a:rPr>
              <a:t>более 1500 человек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/>
              <a:t>Проведено </a:t>
            </a:r>
            <a:r>
              <a:rPr lang="ru-RU" sz="2400" b="1" dirty="0" smtClean="0">
                <a:solidFill>
                  <a:srgbClr val="FF0000"/>
                </a:solidFill>
              </a:rPr>
              <a:t>40 занятий по 8 темам:</a:t>
            </a:r>
            <a:r>
              <a:rPr lang="ru-RU" sz="24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Признаки мозгового инсульта; 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/>
              <a:t>Дислипидемия</a:t>
            </a:r>
            <a:r>
              <a:rPr lang="ru-RU" b="1" dirty="0" smtClean="0"/>
              <a:t> и здоровье;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Факторы риска сердечно-сосудистых заболеваний и других;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Курение и здоровье.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Артериальная гипертензия.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Профилактика сердечно-сосудистых заболеваний.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Основы здорового питания.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Здоровый образ жизни.</a:t>
            </a:r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Использовались интерактивные и</a:t>
            </a:r>
          </a:p>
          <a:p>
            <a:pPr algn="ctr"/>
            <a:r>
              <a:rPr lang="ru-RU" sz="2400" b="1" i="1" dirty="0" smtClean="0"/>
              <a:t> информационные </a:t>
            </a:r>
          </a:p>
          <a:p>
            <a:pPr algn="ctr"/>
            <a:r>
              <a:rPr lang="ru-RU" sz="2400" b="1" i="1" dirty="0" smtClean="0"/>
              <a:t>формы работы</a:t>
            </a:r>
            <a:endParaRPr lang="ru-RU" sz="2400" b="1" i="1" dirty="0"/>
          </a:p>
        </p:txBody>
      </p:sp>
      <p:pic>
        <p:nvPicPr>
          <p:cNvPr id="7" name="Picture 4" descr="\\server\АЦМП\Наталья Николаевна Кокорина\Фотоотчет Земцовский НГ и Тараканов ЕА волонтерство\Сура август 2015\IMG_1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90" y="3789040"/>
            <a:ext cx="2106852" cy="15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server\АЦМП\Наталья Николаевна Кокорина\Фотоотчет Земцовский НГ и Тараканов ЕА волонтерство\Карпогорская библиотека июнь 2015\DSCN8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90" y="1844824"/>
            <a:ext cx="240026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АЦМП\Наталья Николаевна Кокорина\Фотоотчет Земцовский НГ и Тараканов ЕА волонтерство\Карпогорская библиотека август 2015\IMG_17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АЦМП\Алексей Mанушкин\для Натальи Николаевны\logoZdravOtrjad+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8" y="5801408"/>
            <a:ext cx="1043608" cy="9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8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1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Волонтеры работали </a:t>
            </a:r>
            <a:r>
              <a:rPr lang="ru-RU" sz="2800" b="1" dirty="0" smtClean="0">
                <a:solidFill>
                  <a:srgbClr val="FF0000"/>
                </a:solidFill>
              </a:rPr>
              <a:t>в трех районах </a:t>
            </a:r>
            <a:r>
              <a:rPr lang="ru-RU" sz="2800" b="1" dirty="0" smtClean="0"/>
              <a:t>Архангельской области: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i="1" dirty="0" err="1" smtClean="0"/>
              <a:t>Пинежский</a:t>
            </a:r>
            <a:r>
              <a:rPr lang="ru-RU" sz="2400" b="1" i="1" dirty="0" smtClean="0"/>
              <a:t> </a:t>
            </a:r>
            <a:r>
              <a:rPr lang="ru-RU" sz="2400" b="1" i="1" dirty="0"/>
              <a:t>район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i="1" dirty="0" smtClean="0"/>
              <a:t>Вельский </a:t>
            </a:r>
            <a:r>
              <a:rPr lang="ru-RU" sz="2400" b="1" i="1" dirty="0"/>
              <a:t>район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i="1" dirty="0" err="1" smtClean="0"/>
              <a:t>Коношский</a:t>
            </a:r>
            <a:r>
              <a:rPr lang="ru-RU" sz="2400" b="1" i="1" dirty="0" smtClean="0"/>
              <a:t> район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Работа волонтеров осуществлялась: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В библиотеках                                                           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В детских садах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В среднеобразовательных школах                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В </a:t>
            </a:r>
            <a:r>
              <a:rPr lang="ru-RU" b="1" i="1" dirty="0"/>
              <a:t>доме </a:t>
            </a:r>
            <a:r>
              <a:rPr lang="ru-RU" b="1" i="1" dirty="0" smtClean="0"/>
              <a:t>культуры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В фельдшерских  пунктах                                  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На форуме, ярмарке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В частных организациях                                      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На улице (стадион)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На массовых  мероприятиях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В центральных  больницах районов</a:t>
            </a:r>
            <a:endParaRPr lang="ru-RU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1026" name="Picture 2" descr="D:\ДОКУМЕНТЫ\Desktop\карта арх.обл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816424" cy="21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АЦМП\Наталья Николаевна Кокорина\Фотоотчет Земцовский НГ и Тараканов ЕА волонтерство\Карпогорская библиотека август 2015\IMG_17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50" y="4797152"/>
            <a:ext cx="2328259" cy="17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АЦМП\Наталья Николаевна Кокорина\Фотоотчет Земцовский НГ и Тараканов ЕА волонтерство\Карпогорская библиотека август 2015\IMG_17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6150"/>
            <a:ext cx="2494722" cy="18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0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ДОКУМЕНТЫ\Desktop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0979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Волонтерское профилактическое движение освещено в средствах массовой информации: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Телевидение: </a:t>
            </a:r>
            <a:r>
              <a:rPr lang="ru-RU" sz="2400" dirty="0" smtClean="0"/>
              <a:t>Архангельское областное телевидение, </a:t>
            </a:r>
            <a:r>
              <a:rPr lang="en-US" sz="2400" dirty="0" smtClean="0"/>
              <a:t>news29</a:t>
            </a:r>
            <a:r>
              <a:rPr lang="ru-RU" sz="2400" dirty="0" smtClean="0"/>
              <a:t>, Поморье ТВ, Русская планета, Без формата.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Интернет портал: </a:t>
            </a:r>
            <a:r>
              <a:rPr lang="ru-RU" sz="2400" dirty="0" smtClean="0"/>
              <a:t>сайт правительства Архангельской области, </a:t>
            </a:r>
            <a:r>
              <a:rPr lang="en-US" sz="2400" dirty="0" smtClean="0"/>
              <a:t>29.ru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здоровье 29.</a:t>
            </a:r>
            <a:r>
              <a:rPr lang="en-US" sz="2400" dirty="0" err="1" smtClean="0"/>
              <a:t>ru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Газеты: </a:t>
            </a:r>
            <a:r>
              <a:rPr lang="ru-RU" sz="2400" dirty="0" smtClean="0"/>
              <a:t>Беломорские новости, Архангельск – город воинской славы.</a:t>
            </a:r>
          </a:p>
          <a:p>
            <a:pPr marL="342900" indent="-342900">
              <a:buFontTx/>
              <a:buChar char="-"/>
            </a:pPr>
            <a:endParaRPr lang="ru-RU" sz="2400" b="1" dirty="0" smtClean="0"/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Получена благодарность за организацию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поддержку волонтерского движения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 Администрации ГБУЗ АО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Карпогорская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центральная больница»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Пинежский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район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/>
          </a:p>
        </p:txBody>
      </p:sp>
      <p:pic>
        <p:nvPicPr>
          <p:cNvPr id="5" name="Picture 4" descr="D:\ДОКУМЕНТЫ\Desktop\благодарность здравотряд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87" y="3757635"/>
            <a:ext cx="2152113" cy="29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30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980</Words>
  <Application>Microsoft Office PowerPoint</Application>
  <PresentationFormat>Экран (4:3)</PresentationFormat>
  <Paragraphs>135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Молодежное волонтерской профилактическое движение «ЗдравОтряд»</dc:title>
  <dc:creator>Татьяна</dc:creator>
  <cp:lastModifiedBy>Татьяна</cp:lastModifiedBy>
  <cp:revision>87</cp:revision>
  <dcterms:created xsi:type="dcterms:W3CDTF">2015-04-20T08:02:05Z</dcterms:created>
  <dcterms:modified xsi:type="dcterms:W3CDTF">2015-10-09T12:44:22Z</dcterms:modified>
</cp:coreProperties>
</file>