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4" r:id="rId6"/>
    <p:sldId id="261" r:id="rId7"/>
    <p:sldId id="262" r:id="rId8"/>
    <p:sldId id="263" r:id="rId9"/>
    <p:sldId id="265" r:id="rId10"/>
    <p:sldId id="266" r:id="rId11"/>
    <p:sldId id="267" r:id="rId12"/>
    <p:sldId id="268" r:id="rId13"/>
    <p:sldId id="269" r:id="rId14"/>
    <p:sldId id="270" r:id="rId15"/>
    <p:sldId id="260" r:id="rId16"/>
    <p:sldId id="274" r:id="rId17"/>
    <p:sldId id="286" r:id="rId18"/>
    <p:sldId id="275" r:id="rId19"/>
    <p:sldId id="289" r:id="rId20"/>
    <p:sldId id="276" r:id="rId21"/>
    <p:sldId id="277" r:id="rId22"/>
    <p:sldId id="278" r:id="rId23"/>
    <p:sldId id="279" r:id="rId24"/>
    <p:sldId id="280" r:id="rId25"/>
    <p:sldId id="282" r:id="rId26"/>
    <p:sldId id="283" r:id="rId27"/>
    <p:sldId id="271" r:id="rId28"/>
    <p:sldId id="273" r:id="rId29"/>
    <p:sldId id="272" r:id="rId30"/>
    <p:sldId id="284" r:id="rId31"/>
    <p:sldId id="288" r:id="rId32"/>
    <p:sldId id="290" r:id="rId33"/>
    <p:sldId id="291" r:id="rId34"/>
    <p:sldId id="292" r:id="rId35"/>
    <p:sldId id="285" r:id="rId36"/>
    <p:sldId id="293" r:id="rId37"/>
    <p:sldId id="294" r:id="rId38"/>
    <p:sldId id="295" r:id="rId39"/>
    <p:sldId id="298" r:id="rId40"/>
    <p:sldId id="296" r:id="rId41"/>
    <p:sldId id="281"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FC2D32-19CA-46F0-B98E-AA6163A119AF}" type="datetimeFigureOut">
              <a:rPr lang="ru-RU" smtClean="0"/>
              <a:pPr/>
              <a:t>29.04.2015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35275A-D520-4B28-8092-78BB9C88BE2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D35275A-D520-4B28-8092-78BB9C88BE20}" type="slidenum">
              <a:rPr lang="ru-RU" smtClean="0"/>
              <a:pPr/>
              <a:t>9</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F18AADC-0257-4241-9E44-C90B581FDA4E}" type="slidenum">
              <a:rPr lang="nb-NO" smtClean="0">
                <a:latin typeface="Arial" charset="0"/>
              </a:rPr>
              <a:pPr/>
              <a:t>27</a:t>
            </a:fld>
            <a:endParaRPr lang="nb-NO" smtClean="0">
              <a:latin typeface="Arial" charset="0"/>
            </a:endParaRPr>
          </a:p>
        </p:txBody>
      </p:sp>
      <p:sp>
        <p:nvSpPr>
          <p:cNvPr id="460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23925"/>
            <a:fld id="{76D622A7-EA00-4E45-9386-8082B30E6D1C}" type="slidenum">
              <a:rPr lang="nb-NO" sz="1200">
                <a:latin typeface="Times New Roman" pitchFamily="18" charset="0"/>
                <a:ea typeface="MS PGothic" pitchFamily="34" charset="-128"/>
              </a:rPr>
              <a:pPr algn="r" defTabSz="923925"/>
              <a:t>27</a:t>
            </a:fld>
            <a:endParaRPr lang="nb-NO" sz="1200">
              <a:latin typeface="Times New Roman" pitchFamily="18" charset="0"/>
              <a:ea typeface="MS PGothic" pitchFamily="34" charset="-128"/>
            </a:endParaRPr>
          </a:p>
        </p:txBody>
      </p:sp>
      <p:sp>
        <p:nvSpPr>
          <p:cNvPr id="46084" name="Rectangle 2"/>
          <p:cNvSpPr>
            <a:spLocks noGrp="1" noRot="1" noChangeAspect="1" noChangeArrowheads="1" noTextEdit="1"/>
          </p:cNvSpPr>
          <p:nvPr>
            <p:ph type="sldImg"/>
          </p:nvPr>
        </p:nvSpPr>
        <p:spPr>
          <a:xfrm>
            <a:off x="1144588" y="685800"/>
            <a:ext cx="4570412" cy="3427413"/>
          </a:xfrm>
          <a:ln/>
        </p:spPr>
      </p:sp>
      <p:sp>
        <p:nvSpPr>
          <p:cNvPr id="46085" name="Rectangle 3"/>
          <p:cNvSpPr>
            <a:spLocks noGrp="1" noChangeArrowheads="1"/>
          </p:cNvSpPr>
          <p:nvPr>
            <p:ph type="body" idx="1"/>
          </p:nvPr>
        </p:nvSpPr>
        <p:spPr>
          <a:noFill/>
          <a:ln/>
        </p:spPr>
        <p:txBody>
          <a:bodyPr/>
          <a:lstStyle/>
          <a:p>
            <a:pPr defTabSz="457200" eaLnBrk="1" hangingPunct="1"/>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D5FF717-F23D-4746-86F2-4D2772192CEB}" type="slidenum">
              <a:rPr lang="nb-NO" smtClean="0">
                <a:latin typeface="Arial" charset="0"/>
              </a:rPr>
              <a:pPr/>
              <a:t>28</a:t>
            </a:fld>
            <a:endParaRPr lang="nb-NO" smtClean="0">
              <a:latin typeface="Arial" charset="0"/>
            </a:endParaRPr>
          </a:p>
        </p:txBody>
      </p:sp>
      <p:sp>
        <p:nvSpPr>
          <p:cNvPr id="481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23925"/>
            <a:fld id="{EB19E1D1-2113-441A-BB09-8F435DD3AA7E}" type="slidenum">
              <a:rPr lang="nb-NO" sz="1200">
                <a:latin typeface="Times New Roman" pitchFamily="18" charset="0"/>
                <a:ea typeface="MS PGothic" pitchFamily="34" charset="-128"/>
              </a:rPr>
              <a:pPr algn="r" defTabSz="923925"/>
              <a:t>28</a:t>
            </a:fld>
            <a:endParaRPr lang="nb-NO" sz="1200">
              <a:latin typeface="Times New Roman" pitchFamily="18" charset="0"/>
              <a:ea typeface="MS PGothic" pitchFamily="34" charset="-128"/>
            </a:endParaRPr>
          </a:p>
        </p:txBody>
      </p:sp>
      <p:sp>
        <p:nvSpPr>
          <p:cNvPr id="48132" name="Rectangle 2"/>
          <p:cNvSpPr>
            <a:spLocks noGrp="1" noRot="1" noChangeAspect="1" noChangeArrowheads="1" noTextEdit="1"/>
          </p:cNvSpPr>
          <p:nvPr>
            <p:ph type="sldImg"/>
          </p:nvPr>
        </p:nvSpPr>
        <p:spPr>
          <a:xfrm>
            <a:off x="1144588" y="685800"/>
            <a:ext cx="4570412" cy="3427413"/>
          </a:xfrm>
          <a:ln/>
        </p:spPr>
      </p:sp>
      <p:sp>
        <p:nvSpPr>
          <p:cNvPr id="48133" name="Rectangle 3"/>
          <p:cNvSpPr>
            <a:spLocks noGrp="1" noChangeArrowheads="1"/>
          </p:cNvSpPr>
          <p:nvPr>
            <p:ph type="body" idx="1"/>
          </p:nvPr>
        </p:nvSpPr>
        <p:spPr>
          <a:noFill/>
          <a:ln/>
        </p:spPr>
        <p:txBody>
          <a:bodyPr/>
          <a:lstStyle/>
          <a:p>
            <a:pPr defTabSz="457200" eaLnBrk="1" hangingPunct="1"/>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88F41A7-3F38-4C2E-867A-D04A89E36168}" type="slidenum">
              <a:rPr lang="nb-NO" smtClean="0">
                <a:latin typeface="Arial" charset="0"/>
              </a:rPr>
              <a:pPr/>
              <a:t>29</a:t>
            </a:fld>
            <a:endParaRPr lang="nb-NO" smtClean="0">
              <a:latin typeface="Arial" charset="0"/>
            </a:endParaRPr>
          </a:p>
        </p:txBody>
      </p:sp>
      <p:sp>
        <p:nvSpPr>
          <p:cNvPr id="47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23925"/>
            <a:fld id="{453C3B2F-3AA9-43C0-8876-74BAB7B43796}" type="slidenum">
              <a:rPr lang="nb-NO" sz="1200">
                <a:latin typeface="Times New Roman" pitchFamily="18" charset="0"/>
                <a:ea typeface="MS PGothic" pitchFamily="34" charset="-128"/>
              </a:rPr>
              <a:pPr algn="r" defTabSz="923925"/>
              <a:t>29</a:t>
            </a:fld>
            <a:endParaRPr lang="nb-NO" sz="1200">
              <a:latin typeface="Times New Roman" pitchFamily="18" charset="0"/>
              <a:ea typeface="MS PGothic" pitchFamily="34" charset="-128"/>
            </a:endParaRPr>
          </a:p>
        </p:txBody>
      </p:sp>
      <p:sp>
        <p:nvSpPr>
          <p:cNvPr id="47108" name="Rectangle 2"/>
          <p:cNvSpPr>
            <a:spLocks noGrp="1" noRot="1" noChangeAspect="1" noChangeArrowheads="1" noTextEdit="1"/>
          </p:cNvSpPr>
          <p:nvPr>
            <p:ph type="sldImg"/>
          </p:nvPr>
        </p:nvSpPr>
        <p:spPr>
          <a:xfrm>
            <a:off x="1144588" y="685800"/>
            <a:ext cx="4572000" cy="3429000"/>
          </a:xfrm>
          <a:ln/>
        </p:spPr>
      </p:sp>
      <p:sp>
        <p:nvSpPr>
          <p:cNvPr id="47109" name="Rectangle 3"/>
          <p:cNvSpPr>
            <a:spLocks noGrp="1" noChangeArrowheads="1"/>
          </p:cNvSpPr>
          <p:nvPr>
            <p:ph type="body" idx="1"/>
          </p:nvPr>
        </p:nvSpPr>
        <p:spPr>
          <a:xfrm>
            <a:off x="914400" y="4343400"/>
            <a:ext cx="5029200" cy="4114800"/>
          </a:xfrm>
          <a:noFill/>
          <a:ln/>
        </p:spPr>
        <p:txBody>
          <a:bodyPr/>
          <a:lstStyle/>
          <a:p>
            <a:pPr defTabSz="457200" eaLnBrk="1" hangingPunct="1"/>
            <a:endParaRPr lang="en-GB"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F07DEB7-2B8B-41EB-BFA7-B2E73B0657A9}" type="slidenum">
              <a:rPr lang="nb-NO" smtClean="0">
                <a:latin typeface="Arial" charset="0"/>
              </a:rPr>
              <a:pPr/>
              <a:t>30</a:t>
            </a:fld>
            <a:endParaRPr lang="nb-NO" smtClean="0">
              <a:latin typeface="Arial" charset="0"/>
            </a:endParaRPr>
          </a:p>
        </p:txBody>
      </p:sp>
      <p:sp>
        <p:nvSpPr>
          <p:cNvPr id="45059" name="Plassholder for lysbilde 1"/>
          <p:cNvSpPr>
            <a:spLocks noGrp="1" noRot="1" noChangeAspect="1" noTextEdit="1"/>
          </p:cNvSpPr>
          <p:nvPr>
            <p:ph type="sldImg"/>
          </p:nvPr>
        </p:nvSpPr>
        <p:spPr>
          <a:ln/>
        </p:spPr>
      </p:sp>
      <p:sp>
        <p:nvSpPr>
          <p:cNvPr id="45060" name="Plassholder for notater 2"/>
          <p:cNvSpPr>
            <a:spLocks noGrp="1"/>
          </p:cNvSpPr>
          <p:nvPr>
            <p:ph type="body" idx="1"/>
          </p:nvPr>
        </p:nvSpPr>
        <p:spPr>
          <a:noFill/>
          <a:ln/>
        </p:spPr>
        <p:txBody>
          <a:bodyPr/>
          <a:lstStyle/>
          <a:p>
            <a:pPr eaLnBrk="1" hangingPunct="1">
              <a:spcBef>
                <a:spcPct val="0"/>
              </a:spcBef>
            </a:pPr>
            <a:r>
              <a:rPr lang="nb-NO" smtClean="0">
                <a:latin typeface="Arial" charset="0"/>
              </a:rPr>
              <a:t>Other aspects of handhygiene</a:t>
            </a:r>
          </a:p>
          <a:p>
            <a:pPr eaLnBrk="1" hangingPunct="1">
              <a:spcBef>
                <a:spcPct val="0"/>
              </a:spcBef>
            </a:pPr>
            <a:endParaRPr lang="nb-NO" smtClean="0">
              <a:latin typeface="Arial" charset="0"/>
            </a:endParaRPr>
          </a:p>
        </p:txBody>
      </p:sp>
      <p:sp>
        <p:nvSpPr>
          <p:cNvPr id="45061" name="Plassholder for lysbildenumm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43E810B-CC48-4991-AF14-D22C1AB0064C}" type="slidenum">
              <a:rPr lang="nb-NO" altLang="nb-NO" sz="1200">
                <a:latin typeface="Calibri" pitchFamily="34" charset="0"/>
              </a:rPr>
              <a:pPr algn="r"/>
              <a:t>30</a:t>
            </a:fld>
            <a:endParaRPr lang="nb-NO" altLang="nb-NO"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B96A273-7C18-463A-85BF-2C52F66554A8}" type="slidenum">
              <a:rPr lang="nb-NO" smtClean="0"/>
              <a:pPr/>
              <a:t>31</a:t>
            </a:fld>
            <a:endParaRPr lang="nb-NO" smtClean="0"/>
          </a:p>
        </p:txBody>
      </p:sp>
      <p:sp>
        <p:nvSpPr>
          <p:cNvPr id="8" name="Rectangle 7"/>
          <p:cNvSpPr txBox="1">
            <a:spLocks noGrp="1" noChangeArrowheads="1"/>
          </p:cNvSpPr>
          <p:nvPr/>
        </p:nvSpPr>
        <p:spPr>
          <a:xfrm>
            <a:off x="3884613" y="8685213"/>
            <a:ext cx="2971800" cy="457200"/>
          </a:xfrm>
          <a:prstGeom prst="rect">
            <a:avLst/>
          </a:prstGeom>
          <a:noFill/>
        </p:spPr>
        <p:txBody>
          <a:bodyPr anchor="b"/>
          <a:lstStyle/>
          <a:p>
            <a:pPr algn="r" defTabSz="457200" fontAlgn="auto">
              <a:spcBef>
                <a:spcPts val="0"/>
              </a:spcBef>
              <a:spcAft>
                <a:spcPts val="0"/>
              </a:spcAft>
              <a:defRPr/>
            </a:pPr>
            <a:fld id="{F397761E-2B56-4CB0-9BDE-A6F93650F3BF}" type="slidenum">
              <a:rPr lang="it-IT" sz="1200">
                <a:latin typeface="+mn-lt"/>
              </a:rPr>
              <a:pPr algn="r" defTabSz="457200" fontAlgn="auto">
                <a:spcBef>
                  <a:spcPts val="0"/>
                </a:spcBef>
                <a:spcAft>
                  <a:spcPts val="0"/>
                </a:spcAft>
                <a:defRPr/>
              </a:pPr>
              <a:t>31</a:t>
            </a:fld>
            <a:endParaRPr lang="it-IT" sz="1200">
              <a:latin typeface="+mn-lt"/>
            </a:endParaRPr>
          </a:p>
        </p:txBody>
      </p:sp>
      <p:sp>
        <p:nvSpPr>
          <p:cNvPr id="43012"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1568" tIns="45784" rIns="91568" bIns="45784" anchor="b"/>
          <a:lstStyle/>
          <a:p>
            <a:pPr algn="r" defTabSz="915988"/>
            <a:fld id="{75416E4F-9EFC-4B3C-BE63-F521F68985CE}" type="slidenum">
              <a:rPr lang="it-IT" sz="1200" b="1">
                <a:solidFill>
                  <a:srgbClr val="FF0000"/>
                </a:solidFill>
                <a:ea typeface="Geneva"/>
                <a:cs typeface="Geneva"/>
              </a:rPr>
              <a:pPr algn="r" defTabSz="915988"/>
              <a:t>31</a:t>
            </a:fld>
            <a:endParaRPr lang="it-IT" sz="1200" b="1">
              <a:solidFill>
                <a:srgbClr val="FF0000"/>
              </a:solidFill>
              <a:ea typeface="Geneva"/>
              <a:cs typeface="Geneva"/>
            </a:endParaRPr>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a:ln/>
        </p:spPr>
        <p:txBody>
          <a:bodyPr/>
          <a:lstStyle/>
          <a:p>
            <a:pPr defTabSz="457200" eaLnBrk="1" hangingPunct="1">
              <a:lnSpc>
                <a:spcPct val="90000"/>
              </a:lnSpc>
            </a:pPr>
            <a:r>
              <a:rPr lang="en-GB" sz="1000" smtClean="0"/>
              <a:t>health care activity may be described as a succession of tasks during which health-care workers' hands touch different types of surfaces: the patient, his/her body fluids, objects or surfaces located in the patient surroundings and patients and surfaces within the health-care area. Each contact is a potential source of contamination for health-care workers' hands.</a:t>
            </a:r>
            <a:r>
              <a:rPr lang="it-IT" sz="1000" smtClean="0"/>
              <a:t> </a:t>
            </a:r>
          </a:p>
          <a:p>
            <a:pPr defTabSz="457200" eaLnBrk="1" hangingPunct="1">
              <a:lnSpc>
                <a:spcPct val="90000"/>
              </a:lnSpc>
            </a:pPr>
            <a:r>
              <a:rPr lang="it-IT" sz="1000" smtClean="0"/>
              <a:t>Elements or areas that are involved in hand  transmission of health care-associated germs:</a:t>
            </a:r>
          </a:p>
          <a:p>
            <a:pPr defTabSz="457200" eaLnBrk="1" hangingPunct="1">
              <a:lnSpc>
                <a:spcPct val="90000"/>
              </a:lnSpc>
            </a:pPr>
            <a:r>
              <a:rPr lang="it-IT" sz="1000" smtClean="0"/>
              <a:t>PATIENT: the transmission risk is especially related to </a:t>
            </a:r>
            <a:r>
              <a:rPr lang="en-GB" sz="1000" i="1" smtClean="0"/>
              <a:t>critical sites. Critical sites </a:t>
            </a:r>
            <a:r>
              <a:rPr lang="en-GB" sz="1000" smtClean="0"/>
              <a:t>can either correspond to body sites or medical devices that have to be protected against microorganisms potentially leading to HCAI (called </a:t>
            </a:r>
            <a:r>
              <a:rPr lang="en-GB" sz="1000" i="1" smtClean="0"/>
              <a:t>critical sites with infectious risk for the patient)</a:t>
            </a:r>
            <a:r>
              <a:rPr lang="en-GB" sz="1000" smtClean="0"/>
              <a:t>, or body sites or medical devices that potentially lead to hand exposure to body fluids and bloodborne pathogens (called </a:t>
            </a:r>
            <a:r>
              <a:rPr lang="en-GB" sz="1000" i="1" smtClean="0"/>
              <a:t>critical sites with body fluid exposure risk). </a:t>
            </a:r>
            <a:r>
              <a:rPr lang="en-GB" sz="1000" smtClean="0"/>
              <a:t>Both pre-cited risks may also occur simultaneously. </a:t>
            </a:r>
            <a:r>
              <a:rPr lang="en-US" sz="1000" i="1" smtClean="0"/>
              <a:t>Critical site with infectious risk for the patient: w</a:t>
            </a:r>
            <a:r>
              <a:rPr lang="en-US" sz="1000" smtClean="0"/>
              <a:t>here there is a risk of germs being inoculated into the patient during a care activity through contact with a mucous membrane, non-intact skin or an invasive medical device. </a:t>
            </a:r>
            <a:r>
              <a:rPr lang="en-US" sz="1000" i="1" smtClean="0"/>
              <a:t>Critical site with infectious risk for the health-care worker: w</a:t>
            </a:r>
            <a:r>
              <a:rPr lang="en-US" sz="1000" smtClean="0"/>
              <a:t>here there is a risk of potential or actual exposure to a patient’s blood or another body fluid for the health-care worker.</a:t>
            </a:r>
            <a:endParaRPr lang="en-GB" sz="1000" smtClean="0"/>
          </a:p>
          <a:p>
            <a:pPr defTabSz="457200" eaLnBrk="1" hangingPunct="1">
              <a:lnSpc>
                <a:spcPct val="90000"/>
              </a:lnSpc>
            </a:pPr>
            <a:r>
              <a:rPr lang="it-IT" sz="1000" smtClean="0"/>
              <a:t>PATIENT SURROUNDINGS: space temporarely dedicated to a patient, including </a:t>
            </a:r>
            <a:r>
              <a:rPr lang="en-GB" sz="1000" smtClean="0"/>
              <a:t>all inanimate surfaces that are touched by or in direct physical contact with the patient (e.g. bed rails, bedside table, bed linen, cHCAIrs, infusion tubing, monitors, knobs and buttons, and other medical equipment).</a:t>
            </a:r>
          </a:p>
          <a:p>
            <a:pPr defTabSz="457200" eaLnBrk="1" hangingPunct="1">
              <a:lnSpc>
                <a:spcPct val="90000"/>
              </a:lnSpc>
            </a:pPr>
            <a:r>
              <a:rPr lang="en-GB" sz="1000" smtClean="0"/>
              <a:t>health-care ZONE:</a:t>
            </a:r>
            <a:r>
              <a:rPr lang="en-GB" sz="1000" i="1" smtClean="0"/>
              <a:t> </a:t>
            </a:r>
            <a:r>
              <a:rPr lang="en-GB" sz="1000" smtClean="0"/>
              <a:t>all those elements beyond the patient surroundings, which make up the care environment (other patients, objects, medical equipment and people present in a health-care facility, clinic or ambulatory setting).</a:t>
            </a:r>
          </a:p>
          <a:p>
            <a:pPr defTabSz="457200" eaLnBrk="1" hangingPunct="1">
              <a:lnSpc>
                <a:spcPct val="90000"/>
              </a:lnSpc>
            </a:pPr>
            <a:r>
              <a:rPr lang="en-GB" sz="1000" smtClean="0"/>
              <a:t>Therefore, focusing on a single patient, two virtual geographical areas can be identified from the “transmission risk point of view”, the </a:t>
            </a:r>
            <a:r>
              <a:rPr lang="en-GB" sz="1000" b="1" i="1" smtClean="0"/>
              <a:t>patient zone</a:t>
            </a:r>
            <a:r>
              <a:rPr lang="en-GB" sz="1000" smtClean="0"/>
              <a:t> (including the patient and his/her surroundings) and the </a:t>
            </a:r>
            <a:r>
              <a:rPr lang="en-GB" sz="1000" b="1" i="1" smtClean="0"/>
              <a:t>health-care zone</a:t>
            </a:r>
            <a:r>
              <a:rPr lang="it-IT" sz="1000" smtClean="0"/>
              <a:t> (</a:t>
            </a:r>
            <a:r>
              <a:rPr lang="en-GB" sz="1000" smtClean="0"/>
              <a:t>containing all surfaces outside the patient zone, i.e. all other patients and their surroundings and the health-care facility environment). </a:t>
            </a:r>
          </a:p>
          <a:p>
            <a:pPr defTabSz="457200" eaLnBrk="1" hangingPunct="1">
              <a:lnSpc>
                <a:spcPct val="90000"/>
              </a:lnSpc>
            </a:pPr>
            <a:r>
              <a:rPr lang="en-GB" sz="1000" b="1" smtClean="0"/>
              <a:t>Sax H, et al. “My 5 Moments for Hand Hygiene”: a user-centred design approach to understand, train, monitor and report hand hygiene. </a:t>
            </a:r>
            <a:r>
              <a:rPr lang="en-GB" sz="1000" b="1" i="1" smtClean="0"/>
              <a:t>J Hosp Infect </a:t>
            </a:r>
            <a:r>
              <a:rPr lang="en-GB" sz="1000" b="1" smtClean="0"/>
              <a:t>2007</a:t>
            </a:r>
            <a:endParaRPr lang="it-IT" sz="1000" b="1" smtClean="0"/>
          </a:p>
          <a:p>
            <a:pPr defTabSz="457200" eaLnBrk="1" hangingPunct="1">
              <a:lnSpc>
                <a:spcPct val="90000"/>
              </a:lnSpc>
            </a:pPr>
            <a:endParaRPr lang="it-IT" sz="1000" b="1" smtClean="0"/>
          </a:p>
          <a:p>
            <a:pPr defTabSz="457200" eaLnBrk="1" hangingPunct="1">
              <a:lnSpc>
                <a:spcPct val="90000"/>
              </a:lnSpc>
            </a:pPr>
            <a:endParaRPr lang="en-US" sz="10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D6B69D7-E781-4090-A47B-5D25551F726C}" type="slidenum">
              <a:rPr lang="nb-NO" smtClean="0"/>
              <a:pPr/>
              <a:t>32</a:t>
            </a:fld>
            <a:endParaRPr lang="nb-NO"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nb-NO" smtClean="0"/>
              <a:t>Checking their competence, sharing successes or publishing other positive things, quiz on line with prices, </a:t>
            </a:r>
          </a:p>
          <a:p>
            <a:pPr eaLnBrk="1" hangingPunct="1"/>
            <a:endParaRPr lang="nb-NO"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4082671-6B92-4CBB-9D48-4542867483C6}" type="slidenum">
              <a:rPr lang="nb-NO" smtClean="0"/>
              <a:pPr/>
              <a:t>33</a:t>
            </a:fld>
            <a:endParaRPr lang="nb-NO"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nb-NO" smtClean="0"/>
              <a:t>Increase in hand hygiene compliance  Improvement in infection control/ hand hygiene infrastructures</a:t>
            </a:r>
          </a:p>
          <a:p>
            <a:pPr eaLnBrk="1" hangingPunct="1"/>
            <a:r>
              <a:rPr lang="nb-NO" smtClean="0"/>
              <a:t>Increase in usage of hand hygiene products  Improve perception of hand hygiene  Improved knowlegde of handhygiene</a:t>
            </a:r>
          </a:p>
          <a:p>
            <a:pPr eaLnBrk="1" hangingPunct="1"/>
            <a:endParaRPr lang="nb-NO" smtClean="0"/>
          </a:p>
          <a:p>
            <a:pPr eaLnBrk="1" hangingPunct="1"/>
            <a:r>
              <a:rPr lang="nb-NO" smtClean="0"/>
              <a:t>Conducting a baseline evealuation is important across alle levels of hand hygiene improvement continuum, and particulary crucial for a facility where a hand hgygeien improvement programme is being implementet the first time. </a:t>
            </a:r>
          </a:p>
          <a:p>
            <a:pPr eaLnBrk="1" hangingPunct="1"/>
            <a:endParaRPr lang="nb-NO" smtClean="0"/>
          </a:p>
          <a:p>
            <a:pPr eaLnBrk="1" hangingPunct="1"/>
            <a:r>
              <a:rPr lang="nb-NO" smtClean="0"/>
              <a:t>Feedback of the results of investigation is an integral part of evalution and makes the evalution meaningful. Look for the gap between god practice and knowlegde or apoor perception of the problem- a need for improvement!</a:t>
            </a:r>
          </a:p>
          <a:p>
            <a:pPr eaLnBrk="1" hangingPunct="1"/>
            <a:endParaRPr lang="nb-NO" smtClean="0"/>
          </a:p>
          <a:p>
            <a:pPr eaLnBrk="1" hangingPunct="1"/>
            <a:endParaRPr lang="nb-N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33B4567-77B5-44C6-94D2-01C899850A1C}" type="slidenum">
              <a:rPr lang="nb-NO" smtClean="0"/>
              <a:pPr/>
              <a:t>34</a:t>
            </a:fld>
            <a:endParaRPr lang="nb-NO" smtClean="0"/>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p>
            <a:pPr algn="r" defTabSz="457200" fontAlgn="auto">
              <a:spcBef>
                <a:spcPts val="0"/>
              </a:spcBef>
              <a:spcAft>
                <a:spcPts val="0"/>
              </a:spcAft>
              <a:defRPr/>
            </a:pPr>
            <a:fld id="{FB20E481-55AB-4BFC-86FA-9E22D7F0ACB5}" type="slidenum">
              <a:rPr lang="it-IT" sz="1200">
                <a:latin typeface="+mn-lt"/>
              </a:rPr>
              <a:pPr algn="r" defTabSz="457200" fontAlgn="auto">
                <a:spcBef>
                  <a:spcPts val="0"/>
                </a:spcBef>
                <a:spcAft>
                  <a:spcPts val="0"/>
                </a:spcAft>
                <a:defRPr/>
              </a:pPr>
              <a:t>34</a:t>
            </a:fld>
            <a:endParaRPr lang="it-IT" sz="1200">
              <a:latin typeface="+mn-lt"/>
            </a:endParaRPr>
          </a:p>
        </p:txBody>
      </p:sp>
      <p:sp>
        <p:nvSpPr>
          <p:cNvPr id="48132" name="Rectangle 2"/>
          <p:cNvSpPr>
            <a:spLocks noGrp="1" noRot="1" noChangeAspect="1" noChangeArrowheads="1" noTextEdit="1"/>
          </p:cNvSpPr>
          <p:nvPr>
            <p:ph type="sldImg"/>
          </p:nvPr>
        </p:nvSpPr>
        <p:spPr>
          <a:xfrm>
            <a:off x="1144588" y="687388"/>
            <a:ext cx="4570412" cy="3427412"/>
          </a:xfrm>
          <a:ln/>
        </p:spPr>
      </p:sp>
      <p:sp>
        <p:nvSpPr>
          <p:cNvPr id="48133" name="Rectangle 3"/>
          <p:cNvSpPr>
            <a:spLocks noGrp="1" noChangeArrowheads="1"/>
          </p:cNvSpPr>
          <p:nvPr>
            <p:ph type="body" idx="1"/>
          </p:nvPr>
        </p:nvSpPr>
        <p:spPr>
          <a:xfrm>
            <a:off x="914400" y="4343400"/>
            <a:ext cx="5029200" cy="4113213"/>
          </a:xfrm>
          <a:noFill/>
          <a:ln/>
        </p:spPr>
        <p:txBody>
          <a:bodyPr/>
          <a:lstStyle/>
          <a:p>
            <a:pPr defTabSz="457200" eaLnBrk="1" hangingPunct="1"/>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251467B-80AF-41BC-A13D-30478054A304}" type="slidenum">
              <a:rPr lang="nb-NO" smtClean="0"/>
              <a:pPr/>
              <a:t>36</a:t>
            </a:fld>
            <a:endParaRPr lang="nb-NO"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GB" b="1" smtClean="0">
                <a:solidFill>
                  <a:srgbClr val="003871"/>
                </a:solidFill>
              </a:rPr>
              <a:t>The observation form; </a:t>
            </a:r>
            <a:r>
              <a:rPr lang="en-GB" smtClean="0">
                <a:solidFill>
                  <a:srgbClr val="003871"/>
                </a:solidFill>
              </a:rPr>
              <a:t>Detailed instructions are available on the back of the form, to be consulted during observation</a:t>
            </a:r>
            <a:endParaRPr lang="nb-NO" smtClean="0">
              <a:solidFill>
                <a:srgbClr val="FF0000"/>
              </a:solidFill>
            </a:endParaRPr>
          </a:p>
          <a:p>
            <a:pPr eaLnBrk="1" hangingPunct="1"/>
            <a:endParaRPr lang="nb-NO" b="1" smtClean="0">
              <a:solidFill>
                <a:srgbClr val="00387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B134CF7-9116-4172-B9D3-17577744D5C2}" type="slidenum">
              <a:rPr lang="nb-NO" smtClean="0"/>
              <a:pPr/>
              <a:t>37</a:t>
            </a:fld>
            <a:endParaRPr lang="nb-NO" smtClean="0"/>
          </a:p>
        </p:txBody>
      </p:sp>
      <p:sp>
        <p:nvSpPr>
          <p:cNvPr id="8" name="Rectangle 7"/>
          <p:cNvSpPr txBox="1">
            <a:spLocks noGrp="1" noChangeArrowheads="1"/>
          </p:cNvSpPr>
          <p:nvPr/>
        </p:nvSpPr>
        <p:spPr>
          <a:xfrm>
            <a:off x="3884613" y="8685213"/>
            <a:ext cx="2971800" cy="457200"/>
          </a:xfrm>
          <a:prstGeom prst="rect">
            <a:avLst/>
          </a:prstGeom>
          <a:noFill/>
        </p:spPr>
        <p:txBody>
          <a:bodyPr anchor="b"/>
          <a:lstStyle/>
          <a:p>
            <a:pPr algn="r" defTabSz="457200" fontAlgn="auto">
              <a:spcBef>
                <a:spcPts val="0"/>
              </a:spcBef>
              <a:spcAft>
                <a:spcPts val="0"/>
              </a:spcAft>
              <a:defRPr/>
            </a:pPr>
            <a:fld id="{4B9DF3CC-85CF-4485-8100-66941D038926}" type="slidenum">
              <a:rPr lang="it-IT" sz="1200">
                <a:latin typeface="+mn-lt"/>
              </a:rPr>
              <a:pPr algn="r" defTabSz="457200" fontAlgn="auto">
                <a:spcBef>
                  <a:spcPts val="0"/>
                </a:spcBef>
                <a:spcAft>
                  <a:spcPts val="0"/>
                </a:spcAft>
                <a:defRPr/>
              </a:pPr>
              <a:t>37</a:t>
            </a:fld>
            <a:endParaRPr lang="it-IT" sz="1200">
              <a:latin typeface="+mn-lt"/>
            </a:endParaRPr>
          </a:p>
        </p:txBody>
      </p:sp>
      <p:sp>
        <p:nvSpPr>
          <p:cNvPr id="53252"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1568" tIns="45784" rIns="91568" bIns="45784" anchor="b"/>
          <a:lstStyle/>
          <a:p>
            <a:pPr algn="r" defTabSz="915988"/>
            <a:fld id="{DAFCE7B9-C857-4683-B6D3-3BCAAFE19D81}" type="slidenum">
              <a:rPr lang="it-IT" sz="1200" b="1">
                <a:solidFill>
                  <a:srgbClr val="FF0000"/>
                </a:solidFill>
                <a:cs typeface="Arial" pitchFamily="34" charset="0"/>
              </a:rPr>
              <a:pPr algn="r" defTabSz="915988"/>
              <a:t>37</a:t>
            </a:fld>
            <a:endParaRPr lang="it-IT" sz="1200" b="1">
              <a:solidFill>
                <a:srgbClr val="FF0000"/>
              </a:solidFill>
              <a:cs typeface="Arial" pitchFamily="34" charset="0"/>
            </a:endParaRPr>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xfrm>
            <a:off x="684213" y="4341813"/>
            <a:ext cx="5489575" cy="4116387"/>
          </a:xfrm>
          <a:noFill/>
          <a:ln/>
        </p:spPr>
        <p:txBody>
          <a:bodyPr/>
          <a:lstStyle/>
          <a:p>
            <a:pPr defTabSz="457200"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8CCA6A-4FD2-46C2-A961-DF54599696F0}" type="slidenum">
              <a:rPr lang="ru-RU"/>
              <a:pPr/>
              <a:t>10</a:t>
            </a:fld>
            <a:endParaRPr lang="ru-RU"/>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ru-RU"/>
              <a:t>Исследование – срез одного дня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47AAF1B-1010-4589-A221-83D13DFC9CE5}" type="slidenum">
              <a:rPr lang="nb-NO" smtClean="0"/>
              <a:pPr/>
              <a:t>38</a:t>
            </a:fld>
            <a:endParaRPr lang="nb-NO"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nb-NO" smtClean="0"/>
              <a:t>Shuld be displayed in all clinical settings</a:t>
            </a:r>
          </a:p>
          <a:p>
            <a:pPr eaLnBrk="1" hangingPunct="1"/>
            <a:r>
              <a:rPr lang="nb-NO" smtClean="0"/>
              <a:t>Updated and refreshed regulary</a:t>
            </a:r>
          </a:p>
          <a:p>
            <a:pPr eaLnBrk="1" hangingPunct="1"/>
            <a:r>
              <a:rPr lang="nb-NO" smtClean="0"/>
              <a:t>Other reminders may be pockets leaftlets, stickers, slogans on hand rub dispenseres, badges</a:t>
            </a:r>
          </a:p>
          <a:p>
            <a:pPr eaLnBrk="1" hangingPunct="1"/>
            <a:endParaRPr lang="nb-N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9D10D2F-0682-4764-96F3-2FECE1F79189}" type="slidenum">
              <a:rPr lang="nb-NO" smtClean="0"/>
              <a:pPr/>
              <a:t>17</a:t>
            </a:fld>
            <a:endParaRPr lang="nb-NO"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GB" smtClean="0">
                <a:solidFill>
                  <a:srgbClr val="003871"/>
                </a:solidFill>
              </a:rPr>
              <a:t>Guideline to guide to implementation  Based on evidence and expert consensus (&gt;100 international experts)</a:t>
            </a:r>
          </a:p>
          <a:p>
            <a:pPr eaLnBrk="1" hangingPunct="1"/>
            <a:r>
              <a:rPr lang="en-GB" smtClean="0">
                <a:solidFill>
                  <a:srgbClr val="003871"/>
                </a:solidFill>
              </a:rPr>
              <a:t> Summary translated in the UN official languages</a:t>
            </a:r>
          </a:p>
          <a:p>
            <a:pPr eaLnBrk="1" hangingPunct="1"/>
            <a:r>
              <a:rPr lang="en-GB" smtClean="0">
                <a:solidFill>
                  <a:srgbClr val="003871"/>
                </a:solidFill>
              </a:rPr>
              <a:t> Implementation strategy and tool package tested in 2007-2008</a:t>
            </a:r>
          </a:p>
          <a:p>
            <a:pPr eaLnBrk="1" hangingPunct="1"/>
            <a:r>
              <a:rPr lang="en-GB" smtClean="0">
                <a:solidFill>
                  <a:srgbClr val="003871"/>
                </a:solidFill>
              </a:rPr>
              <a:t> Final version including evidence update and lessons learned from testing</a:t>
            </a:r>
          </a:p>
          <a:p>
            <a:pPr eaLnBrk="1" hangingPunct="1"/>
            <a:endParaRPr lang="nb-N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C70009C-61F1-4B8C-8EDB-1651876EC20A}" type="slidenum">
              <a:rPr lang="nb-NO" smtClean="0"/>
              <a:pPr/>
              <a:t>19</a:t>
            </a:fld>
            <a:endParaRPr lang="nb-NO" smtClean="0"/>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p>
            <a:pPr algn="r" defTabSz="457200" fontAlgn="auto">
              <a:spcBef>
                <a:spcPts val="0"/>
              </a:spcBef>
              <a:spcAft>
                <a:spcPts val="0"/>
              </a:spcAft>
              <a:defRPr/>
            </a:pPr>
            <a:fld id="{75B2E223-2079-4988-A1B6-16763E0EF959}" type="slidenum">
              <a:rPr lang="en-GB" sz="1200">
                <a:latin typeface="+mn-lt"/>
              </a:rPr>
              <a:pPr algn="r" defTabSz="457200" fontAlgn="auto">
                <a:spcBef>
                  <a:spcPts val="0"/>
                </a:spcBef>
                <a:spcAft>
                  <a:spcPts val="0"/>
                </a:spcAft>
                <a:defRPr/>
              </a:pPr>
              <a:t>19</a:t>
            </a:fld>
            <a:endParaRPr lang="en-GB" sz="1200">
              <a:latin typeface="+mn-lt"/>
            </a:endParaRPr>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p:spPr>
        <p:txBody>
          <a:bodyPr/>
          <a:lstStyle/>
          <a:p>
            <a:pPr defTabSz="457200"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9EFB133-00C2-467F-95BF-2C655CA45257}" type="slidenum">
              <a:rPr lang="nb-NO" smtClean="0">
                <a:latin typeface="Arial" charset="0"/>
              </a:rPr>
              <a:pPr/>
              <a:t>22</a:t>
            </a:fld>
            <a:endParaRPr lang="nb-NO" smtClean="0">
              <a:latin typeface="Arial" charset="0"/>
            </a:endParaRPr>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p>
            <a:pPr algn="r" defTabSz="457200" fontAlgn="auto">
              <a:spcBef>
                <a:spcPts val="0"/>
              </a:spcBef>
              <a:spcAft>
                <a:spcPts val="0"/>
              </a:spcAft>
              <a:defRPr/>
            </a:pPr>
            <a:fld id="{E99DFE4F-70BA-4F1F-BFBE-202D43E9131C}" type="slidenum">
              <a:rPr lang="it-IT" sz="1200">
                <a:latin typeface="+mn-lt"/>
              </a:rPr>
              <a:pPr algn="r" defTabSz="457200" fontAlgn="auto">
                <a:spcBef>
                  <a:spcPts val="0"/>
                </a:spcBef>
                <a:spcAft>
                  <a:spcPts val="0"/>
                </a:spcAft>
                <a:defRPr/>
              </a:pPr>
              <a:t>22</a:t>
            </a:fld>
            <a:endParaRPr lang="it-IT" sz="1200">
              <a:latin typeface="+mn-lt"/>
            </a:endParaRPr>
          </a:p>
        </p:txBody>
      </p:sp>
      <p:sp>
        <p:nvSpPr>
          <p:cNvPr id="38916" name="Rectangle 2"/>
          <p:cNvSpPr>
            <a:spLocks noGrp="1" noRot="1" noChangeAspect="1" noChangeArrowheads="1" noTextEdit="1"/>
          </p:cNvSpPr>
          <p:nvPr>
            <p:ph type="sldImg"/>
          </p:nvPr>
        </p:nvSpPr>
        <p:spPr>
          <a:xfrm>
            <a:off x="1144588" y="685800"/>
            <a:ext cx="4570412" cy="3427413"/>
          </a:xfrm>
          <a:ln/>
        </p:spPr>
      </p:sp>
      <p:sp>
        <p:nvSpPr>
          <p:cNvPr id="38917" name="Rectangle 3"/>
          <p:cNvSpPr>
            <a:spLocks noGrp="1" noChangeArrowheads="1"/>
          </p:cNvSpPr>
          <p:nvPr>
            <p:ph type="body" idx="1"/>
          </p:nvPr>
        </p:nvSpPr>
        <p:spPr>
          <a:noFill/>
          <a:ln/>
        </p:spPr>
        <p:txBody>
          <a:bodyPr/>
          <a:lstStyle/>
          <a:p>
            <a:pPr defTabSz="457200" eaLnBrk="1" hangingPunct="1"/>
            <a:endParaRPr lang="fr-FR"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A88E286-97BC-4D0C-8E20-0897D4DEC6D7}" type="slidenum">
              <a:rPr lang="nb-NO" smtClean="0">
                <a:latin typeface="Arial" charset="0"/>
              </a:rPr>
              <a:pPr/>
              <a:t>23</a:t>
            </a:fld>
            <a:endParaRPr lang="nb-NO" smtClean="0">
              <a:latin typeface="Arial" charset="0"/>
            </a:endParaRPr>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p>
            <a:pPr algn="r" defTabSz="457200" fontAlgn="auto">
              <a:spcBef>
                <a:spcPts val="0"/>
              </a:spcBef>
              <a:spcAft>
                <a:spcPts val="0"/>
              </a:spcAft>
              <a:defRPr/>
            </a:pPr>
            <a:fld id="{E20A4C70-7008-48A9-B9C0-47E4F342A50A}" type="slidenum">
              <a:rPr lang="it-IT" sz="1200">
                <a:latin typeface="+mn-lt"/>
              </a:rPr>
              <a:pPr algn="r" defTabSz="457200" fontAlgn="auto">
                <a:spcBef>
                  <a:spcPts val="0"/>
                </a:spcBef>
                <a:spcAft>
                  <a:spcPts val="0"/>
                </a:spcAft>
                <a:defRPr/>
              </a:pPr>
              <a:t>23</a:t>
            </a:fld>
            <a:endParaRPr lang="it-IT" sz="1200">
              <a:latin typeface="+mn-lt"/>
            </a:endParaRPr>
          </a:p>
        </p:txBody>
      </p:sp>
      <p:sp>
        <p:nvSpPr>
          <p:cNvPr id="39940" name="Rectangle 2"/>
          <p:cNvSpPr>
            <a:spLocks noGrp="1" noRot="1" noChangeAspect="1" noChangeArrowheads="1" noTextEdit="1"/>
          </p:cNvSpPr>
          <p:nvPr>
            <p:ph type="sldImg"/>
          </p:nvPr>
        </p:nvSpPr>
        <p:spPr>
          <a:xfrm>
            <a:off x="1144588" y="685800"/>
            <a:ext cx="4570412" cy="3427413"/>
          </a:xfrm>
          <a:ln/>
        </p:spPr>
      </p:sp>
      <p:sp>
        <p:nvSpPr>
          <p:cNvPr id="39941" name="Rectangle 3"/>
          <p:cNvSpPr>
            <a:spLocks noGrp="1" noChangeArrowheads="1"/>
          </p:cNvSpPr>
          <p:nvPr>
            <p:ph type="body" idx="1"/>
          </p:nvPr>
        </p:nvSpPr>
        <p:spPr>
          <a:noFill/>
          <a:ln/>
        </p:spPr>
        <p:txBody>
          <a:bodyPr/>
          <a:lstStyle/>
          <a:p>
            <a:pPr defTabSz="457200" eaLnBrk="1" hangingPunct="1"/>
            <a:endParaRPr lang="fr-FR"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78A342A-F720-48F1-A059-5280D007E08C}" type="slidenum">
              <a:rPr lang="nb-NO" smtClean="0">
                <a:latin typeface="Arial" charset="0"/>
              </a:rPr>
              <a:pPr/>
              <a:t>24</a:t>
            </a:fld>
            <a:endParaRPr lang="nb-NO" smtClean="0">
              <a:latin typeface="Arial" charset="0"/>
            </a:endParaRPr>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p>
            <a:pPr algn="r" defTabSz="457200" fontAlgn="auto">
              <a:spcBef>
                <a:spcPts val="0"/>
              </a:spcBef>
              <a:spcAft>
                <a:spcPts val="0"/>
              </a:spcAft>
              <a:defRPr/>
            </a:pPr>
            <a:fld id="{7A54A7C4-1B63-4A36-9184-CCE737791E2D}" type="slidenum">
              <a:rPr lang="it-IT" sz="1200">
                <a:latin typeface="+mn-lt"/>
              </a:rPr>
              <a:pPr algn="r" defTabSz="457200" fontAlgn="auto">
                <a:spcBef>
                  <a:spcPts val="0"/>
                </a:spcBef>
                <a:spcAft>
                  <a:spcPts val="0"/>
                </a:spcAft>
                <a:defRPr/>
              </a:pPr>
              <a:t>24</a:t>
            </a:fld>
            <a:endParaRPr lang="it-IT" sz="1200">
              <a:latin typeface="+mn-lt"/>
            </a:endParaRPr>
          </a:p>
        </p:txBody>
      </p:sp>
      <p:sp>
        <p:nvSpPr>
          <p:cNvPr id="40964" name="Rectangle 2"/>
          <p:cNvSpPr>
            <a:spLocks noGrp="1" noRot="1" noChangeAspect="1" noChangeArrowheads="1" noTextEdit="1"/>
          </p:cNvSpPr>
          <p:nvPr>
            <p:ph type="sldImg"/>
          </p:nvPr>
        </p:nvSpPr>
        <p:spPr>
          <a:xfrm>
            <a:off x="1144588" y="685800"/>
            <a:ext cx="4570412" cy="3427413"/>
          </a:xfrm>
          <a:ln/>
        </p:spPr>
      </p:sp>
      <p:sp>
        <p:nvSpPr>
          <p:cNvPr id="40965" name="Rectangle 3"/>
          <p:cNvSpPr>
            <a:spLocks noGrp="1" noChangeArrowheads="1"/>
          </p:cNvSpPr>
          <p:nvPr>
            <p:ph type="body" idx="1"/>
          </p:nvPr>
        </p:nvSpPr>
        <p:spPr>
          <a:noFill/>
          <a:ln/>
        </p:spPr>
        <p:txBody>
          <a:bodyPr/>
          <a:lstStyle/>
          <a:p>
            <a:pPr defTabSz="457200" eaLnBrk="1" hangingPunct="1"/>
            <a:endParaRPr lang="fr-FR"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BED63B8-5A2C-4919-A781-5F9C5105174B}" type="slidenum">
              <a:rPr lang="nb-NO" smtClean="0">
                <a:latin typeface="Arial" charset="0"/>
              </a:rPr>
              <a:pPr/>
              <a:t>25</a:t>
            </a:fld>
            <a:endParaRPr lang="nb-NO" smtClean="0">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nb-NO" smtClean="0">
                <a:latin typeface="Arial" charset="0"/>
              </a:rPr>
              <a:t>Because nearly 106 skin squames containing viable microorganisms are shed daily from normal skin,44 it is not surprising that patient gowns, bed linen, bedside furniture and other objects in the immediate environment of the patient become contaminated with patient flora.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D2FE50F-3DEF-4CAE-A698-DDDD167AE9E0}" type="slidenum">
              <a:rPr lang="nb-NO" smtClean="0">
                <a:latin typeface="Arial" charset="0"/>
              </a:rPr>
              <a:pPr/>
              <a:t>26</a:t>
            </a:fld>
            <a:endParaRPr lang="nb-NO"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nb-NO" smtClean="0">
                <a:latin typeface="Arial" charset="0"/>
              </a:rPr>
              <a:t>Gloves must be worn according to </a:t>
            </a:r>
            <a:r>
              <a:rPr lang="nb-NO" b="1" smtClean="0">
                <a:latin typeface="Arial" charset="0"/>
              </a:rPr>
              <a:t>STANDARD </a:t>
            </a:r>
            <a:r>
              <a:rPr lang="nb-NO" smtClean="0">
                <a:latin typeface="Arial" charset="0"/>
              </a:rPr>
              <a:t>and </a:t>
            </a:r>
            <a:r>
              <a:rPr lang="nb-NO" b="1" smtClean="0">
                <a:latin typeface="Arial" charset="0"/>
              </a:rPr>
              <a:t>CONTACT</a:t>
            </a:r>
          </a:p>
          <a:p>
            <a:pPr eaLnBrk="1" hangingPunct="1"/>
            <a:r>
              <a:rPr lang="nb-NO" b="1" smtClean="0">
                <a:latin typeface="Arial" charset="0"/>
              </a:rPr>
              <a:t>PRECAUTIONS</a:t>
            </a:r>
            <a:r>
              <a:rPr lang="nb-NO" smtClean="0">
                <a:latin typeface="Arial"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55907FB-E358-465B-8E5C-F9429E897935}" type="datetimeFigureOut">
              <a:rPr lang="ru-RU" smtClean="0"/>
              <a:pPr/>
              <a:t>29.04.2015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45C9CC-23C3-4646-BDC2-96113988292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5907FB-E358-465B-8E5C-F9429E897935}" type="datetimeFigureOut">
              <a:rPr lang="ru-RU" smtClean="0"/>
              <a:pPr/>
              <a:t>29.04.2015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45C9CC-23C3-4646-BDC2-96113988292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5907FB-E358-465B-8E5C-F9429E897935}" type="datetimeFigureOut">
              <a:rPr lang="ru-RU" smtClean="0"/>
              <a:pPr/>
              <a:t>29.04.2015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45C9CC-23C3-4646-BDC2-96113988292B}"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41148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93D60E37-0149-4018-9F6F-3606D989F2FD}"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495800"/>
          </a:xfrm>
        </p:spPr>
        <p:txBody>
          <a:bodyPr rtlCol="0">
            <a:normAutofit/>
          </a:bodyPr>
          <a:lstStyle/>
          <a:p>
            <a:pPr lvl="0"/>
            <a:endParaRPr lang="ru-RU" noProof="0" smtClean="0"/>
          </a:p>
        </p:txBody>
      </p:sp>
      <p:sp>
        <p:nvSpPr>
          <p:cNvPr id="4" name="Дата 3"/>
          <p:cNvSpPr>
            <a:spLocks noGrp="1"/>
          </p:cNvSpPr>
          <p:nvPr>
            <p:ph type="dt" sz="half" idx="10"/>
          </p:nvPr>
        </p:nvSpPr>
        <p:spPr>
          <a:xfrm>
            <a:off x="457200" y="6248400"/>
            <a:ext cx="2133600" cy="45720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24200" y="6248400"/>
            <a:ext cx="2895600" cy="45720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248400"/>
            <a:ext cx="2133600" cy="457200"/>
          </a:xfrm>
        </p:spPr>
        <p:txBody>
          <a:bodyPr/>
          <a:lstStyle>
            <a:lvl1pPr>
              <a:defRPr/>
            </a:lvl1pPr>
          </a:lstStyle>
          <a:p>
            <a:pPr>
              <a:defRPr/>
            </a:pPr>
            <a:fld id="{EA369CA0-3CB4-4FAA-B58F-C5B6F36EC0D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5907FB-E358-465B-8E5C-F9429E897935}" type="datetimeFigureOut">
              <a:rPr lang="ru-RU" smtClean="0"/>
              <a:pPr/>
              <a:t>29.04.2015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45C9CC-23C3-4646-BDC2-96113988292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55907FB-E358-465B-8E5C-F9429E897935}" type="datetimeFigureOut">
              <a:rPr lang="ru-RU" smtClean="0"/>
              <a:pPr/>
              <a:t>29.04.2015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45C9CC-23C3-4646-BDC2-96113988292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55907FB-E358-465B-8E5C-F9429E897935}" type="datetimeFigureOut">
              <a:rPr lang="ru-RU" smtClean="0"/>
              <a:pPr/>
              <a:t>29.04.2015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45C9CC-23C3-4646-BDC2-96113988292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55907FB-E358-465B-8E5C-F9429E897935}" type="datetimeFigureOut">
              <a:rPr lang="ru-RU" smtClean="0"/>
              <a:pPr/>
              <a:t>29.04.2015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A45C9CC-23C3-4646-BDC2-96113988292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55907FB-E358-465B-8E5C-F9429E897935}" type="datetimeFigureOut">
              <a:rPr lang="ru-RU" smtClean="0"/>
              <a:pPr/>
              <a:t>29.04.2015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A45C9CC-23C3-4646-BDC2-96113988292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5907FB-E358-465B-8E5C-F9429E897935}" type="datetimeFigureOut">
              <a:rPr lang="ru-RU" smtClean="0"/>
              <a:pPr/>
              <a:t>29.04.2015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A45C9CC-23C3-4646-BDC2-96113988292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55907FB-E358-465B-8E5C-F9429E897935}" type="datetimeFigureOut">
              <a:rPr lang="ru-RU" smtClean="0"/>
              <a:pPr/>
              <a:t>29.04.2015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45C9CC-23C3-4646-BDC2-96113988292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55907FB-E358-465B-8E5C-F9429E897935}" type="datetimeFigureOut">
              <a:rPr lang="ru-RU" smtClean="0"/>
              <a:pPr/>
              <a:t>29.04.2015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45C9CC-23C3-4646-BDC2-96113988292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907FB-E358-465B-8E5C-F9429E897935}" type="datetimeFigureOut">
              <a:rPr lang="ru-RU" smtClean="0"/>
              <a:pPr/>
              <a:t>29.04.2015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5C9CC-23C3-4646-BDC2-96113988292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_____Microsoft_Office_Excel_97-20031.xls"/><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google.ru/imgres?imgurl=http://www.executivehm.com/media/article-images/article-image/EHM/issue-10/web-images/Ecolab_00.jpg&amp;imgrefurl=http://www.executivehm.com/article/Setting-the-stage-for-hand-hygiene-compliance/&amp;usg=__6PEI05-uYDvV83cw9uSu7fIlCw8=&amp;h=250&amp;w=350&amp;sz=19&amp;hl=ru&amp;start=166&amp;zoom=1&amp;tbnid=3MwTwSGn4FsP8M:&amp;tbnh=86&amp;tbnw=120&amp;prev=/images?q=healthcare+associated+infections+programme+of+hygiene+control&amp;start=160&amp;hl=ru&amp;newwindow=1&amp;sa=N&amp;gbv=2&amp;tbs=isch:1&amp;itbs=1" TargetMode="Externa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714620"/>
            <a:ext cx="7772400" cy="1470025"/>
          </a:xfrm>
        </p:spPr>
        <p:txBody>
          <a:bodyPr/>
          <a:lstStyle/>
          <a:p>
            <a:r>
              <a:rPr lang="ru-RU" b="1" dirty="0" smtClean="0">
                <a:solidFill>
                  <a:srgbClr val="002060"/>
                </a:solidFill>
              </a:rPr>
              <a:t>Профилактика внутрибольничных инфекций</a:t>
            </a:r>
            <a:endParaRPr lang="ru-RU" b="1" dirty="0">
              <a:solidFill>
                <a:srgbClr val="002060"/>
              </a:solidFill>
            </a:endParaRPr>
          </a:p>
        </p:txBody>
      </p:sp>
      <p:sp>
        <p:nvSpPr>
          <p:cNvPr id="3" name="Подзаголовок 2"/>
          <p:cNvSpPr>
            <a:spLocks noGrp="1"/>
          </p:cNvSpPr>
          <p:nvPr>
            <p:ph type="subTitle" idx="1"/>
          </p:nvPr>
        </p:nvSpPr>
        <p:spPr>
          <a:xfrm>
            <a:off x="1285852" y="4929198"/>
            <a:ext cx="6400800" cy="1752600"/>
          </a:xfrm>
        </p:spPr>
        <p:txBody>
          <a:bodyPr>
            <a:normAutofit/>
          </a:bodyPr>
          <a:lstStyle/>
          <a:p>
            <a:r>
              <a:rPr lang="ru-RU" sz="2400" b="1" dirty="0" err="1" smtClean="0">
                <a:solidFill>
                  <a:srgbClr val="002060"/>
                </a:solidFill>
              </a:rPr>
              <a:t>Назаренко</a:t>
            </a:r>
            <a:r>
              <a:rPr lang="ru-RU" sz="2400" b="1" dirty="0" smtClean="0">
                <a:solidFill>
                  <a:srgbClr val="002060"/>
                </a:solidFill>
              </a:rPr>
              <a:t> С.Ю.</a:t>
            </a:r>
          </a:p>
          <a:p>
            <a:r>
              <a:rPr lang="ru-RU" sz="2400" b="1" dirty="0" smtClean="0">
                <a:solidFill>
                  <a:srgbClr val="002060"/>
                </a:solidFill>
              </a:rPr>
              <a:t>Архангельская областная детская клиническая больница имени </a:t>
            </a:r>
            <a:r>
              <a:rPr lang="ru-RU" sz="2400" b="1" dirty="0" err="1" smtClean="0">
                <a:solidFill>
                  <a:srgbClr val="002060"/>
                </a:solidFill>
              </a:rPr>
              <a:t>П.Г.Выжлецова</a:t>
            </a:r>
            <a:r>
              <a:rPr lang="ru-RU" sz="2400" b="1" dirty="0" smtClean="0">
                <a:solidFill>
                  <a:srgbClr val="002060"/>
                </a:solidFill>
              </a:rPr>
              <a:t> </a:t>
            </a:r>
            <a:endParaRPr lang="ru-RU" sz="2400" b="1" dirty="0">
              <a:solidFill>
                <a:srgbClr val="002060"/>
              </a:solidFill>
            </a:endParaRPr>
          </a:p>
        </p:txBody>
      </p:sp>
      <p:pic>
        <p:nvPicPr>
          <p:cNvPr id="11266" name="Picture 2" descr="https://encrypted-tbn1.gstatic.com/images?q=tbn:ANd9GcTHuQ3BGfKxj0lLXWOhAhViCN2YDmPmB1VRXfJxEDWGOMPZB1Pg"/>
          <p:cNvPicPr>
            <a:picLocks noChangeAspect="1" noChangeArrowheads="1"/>
          </p:cNvPicPr>
          <p:nvPr/>
        </p:nvPicPr>
        <p:blipFill>
          <a:blip r:embed="rId2"/>
          <a:srcRect/>
          <a:stretch>
            <a:fillRect/>
          </a:stretch>
        </p:blipFill>
        <p:spPr bwMode="auto">
          <a:xfrm>
            <a:off x="642910" y="357166"/>
            <a:ext cx="2857520" cy="2048789"/>
          </a:xfrm>
          <a:prstGeom prst="rect">
            <a:avLst/>
          </a:prstGeom>
          <a:noFill/>
        </p:spPr>
      </p:pic>
      <p:pic>
        <p:nvPicPr>
          <p:cNvPr id="11268" name="Picture 4" descr="https://encrypted-tbn0.gstatic.com/images?q=tbn:ANd9GcRB3iTVY2-u3hclnnK7_Qa3SDe4h_mG5b1xu_Xv6vwld3MyOJ8hqg"/>
          <p:cNvPicPr>
            <a:picLocks noChangeAspect="1" noChangeArrowheads="1"/>
          </p:cNvPicPr>
          <p:nvPr/>
        </p:nvPicPr>
        <p:blipFill>
          <a:blip r:embed="rId3"/>
          <a:srcRect/>
          <a:stretch>
            <a:fillRect/>
          </a:stretch>
        </p:blipFill>
        <p:spPr bwMode="auto">
          <a:xfrm>
            <a:off x="5143504" y="357166"/>
            <a:ext cx="2976565" cy="198077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title"/>
          </p:nvPr>
        </p:nvSpPr>
        <p:spPr>
          <a:xfrm>
            <a:off x="0" y="142852"/>
            <a:ext cx="8763000" cy="990600"/>
          </a:xfrm>
          <a:noFill/>
          <a:ln/>
        </p:spPr>
        <p:txBody>
          <a:bodyPr/>
          <a:lstStyle/>
          <a:p>
            <a:r>
              <a:rPr lang="ru-RU" sz="2800" b="1" dirty="0">
                <a:solidFill>
                  <a:srgbClr val="002060"/>
                </a:solidFill>
                <a:effectLst/>
              </a:rPr>
              <a:t>Регистрационная форма «Внутрибольничные инфекции и использование антибиотиков»</a:t>
            </a:r>
          </a:p>
        </p:txBody>
      </p:sp>
      <p:pic>
        <p:nvPicPr>
          <p:cNvPr id="58372" name="Picture 4"/>
          <p:cNvPicPr>
            <a:picLocks noGrp="1" noChangeAspect="1" noChangeArrowheads="1"/>
          </p:cNvPicPr>
          <p:nvPr>
            <p:ph sz="half" idx="1"/>
          </p:nvPr>
        </p:nvPicPr>
        <p:blipFill>
          <a:blip r:embed="rId3"/>
          <a:srcRect t="10101" b="5717"/>
          <a:stretch>
            <a:fillRect/>
          </a:stretch>
        </p:blipFill>
        <p:spPr>
          <a:xfrm>
            <a:off x="1" y="1000108"/>
            <a:ext cx="9144000" cy="3231824"/>
          </a:xfrm>
          <a:noFill/>
          <a:ln/>
        </p:spPr>
      </p:pic>
      <p:sp>
        <p:nvSpPr>
          <p:cNvPr id="5" name="Прямоугольник 4"/>
          <p:cNvSpPr/>
          <p:nvPr/>
        </p:nvSpPr>
        <p:spPr>
          <a:xfrm>
            <a:off x="142844" y="4429132"/>
            <a:ext cx="2000264" cy="57150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Дата поступления</a:t>
            </a:r>
            <a:endParaRPr lang="ru-RU" b="1" dirty="0">
              <a:solidFill>
                <a:schemeClr val="tx1"/>
              </a:solidFill>
            </a:endParaRPr>
          </a:p>
        </p:txBody>
      </p:sp>
      <p:sp>
        <p:nvSpPr>
          <p:cNvPr id="6" name="Прямоугольник 5"/>
          <p:cNvSpPr/>
          <p:nvPr/>
        </p:nvSpPr>
        <p:spPr>
          <a:xfrm>
            <a:off x="142844" y="5857892"/>
            <a:ext cx="1143008" cy="78581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Вид ВБИ (шифр)</a:t>
            </a:r>
            <a:endParaRPr lang="ru-RU" b="1" dirty="0">
              <a:solidFill>
                <a:schemeClr val="tx1"/>
              </a:solidFill>
            </a:endParaRPr>
          </a:p>
        </p:txBody>
      </p:sp>
      <p:sp>
        <p:nvSpPr>
          <p:cNvPr id="7" name="Прямоугольник 6"/>
          <p:cNvSpPr/>
          <p:nvPr/>
        </p:nvSpPr>
        <p:spPr>
          <a:xfrm>
            <a:off x="2786050" y="4357694"/>
            <a:ext cx="2643206" cy="8572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Оперативные вмешательства</a:t>
            </a:r>
            <a:endParaRPr lang="ru-RU" b="1" dirty="0">
              <a:solidFill>
                <a:schemeClr val="tx1"/>
              </a:solidFill>
            </a:endParaRPr>
          </a:p>
        </p:txBody>
      </p:sp>
      <p:sp>
        <p:nvSpPr>
          <p:cNvPr id="8" name="Прямоугольник 7"/>
          <p:cNvSpPr/>
          <p:nvPr/>
        </p:nvSpPr>
        <p:spPr>
          <a:xfrm>
            <a:off x="142844" y="5143512"/>
            <a:ext cx="1143008" cy="64294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Пол,</a:t>
            </a:r>
          </a:p>
          <a:p>
            <a:pPr algn="ctr"/>
            <a:r>
              <a:rPr lang="ru-RU" b="1" dirty="0" smtClean="0">
                <a:solidFill>
                  <a:schemeClr val="tx1"/>
                </a:solidFill>
              </a:rPr>
              <a:t>возраст</a:t>
            </a:r>
            <a:endParaRPr lang="ru-RU" b="1" dirty="0">
              <a:solidFill>
                <a:schemeClr val="tx1"/>
              </a:solidFill>
            </a:endParaRPr>
          </a:p>
        </p:txBody>
      </p:sp>
      <p:sp>
        <p:nvSpPr>
          <p:cNvPr id="9" name="Прямоугольник 8"/>
          <p:cNvSpPr/>
          <p:nvPr/>
        </p:nvSpPr>
        <p:spPr>
          <a:xfrm>
            <a:off x="5572132" y="4857760"/>
            <a:ext cx="3286148" cy="164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Применение </a:t>
            </a:r>
            <a:r>
              <a:rPr lang="ru-RU" b="1" dirty="0" err="1" smtClean="0">
                <a:solidFill>
                  <a:schemeClr val="tx1"/>
                </a:solidFill>
              </a:rPr>
              <a:t>антимикробных</a:t>
            </a:r>
            <a:r>
              <a:rPr lang="ru-RU" b="1" dirty="0" smtClean="0">
                <a:solidFill>
                  <a:schemeClr val="tx1"/>
                </a:solidFill>
              </a:rPr>
              <a:t> препаратов:</a:t>
            </a:r>
          </a:p>
          <a:p>
            <a:pPr algn="ctr"/>
            <a:r>
              <a:rPr lang="ru-RU" b="1" dirty="0" smtClean="0">
                <a:solidFill>
                  <a:schemeClr val="tx1"/>
                </a:solidFill>
              </a:rPr>
              <a:t> - название (шифр)</a:t>
            </a:r>
          </a:p>
          <a:p>
            <a:pPr algn="ctr"/>
            <a:r>
              <a:rPr lang="ru-RU" b="1" dirty="0" smtClean="0">
                <a:solidFill>
                  <a:schemeClr val="tx1"/>
                </a:solidFill>
              </a:rPr>
              <a:t>- показания</a:t>
            </a:r>
            <a:endParaRPr lang="ru-RU" b="1" dirty="0">
              <a:solidFill>
                <a:schemeClr val="tx1"/>
              </a:solidFill>
            </a:endParaRPr>
          </a:p>
        </p:txBody>
      </p:sp>
      <p:sp>
        <p:nvSpPr>
          <p:cNvPr id="10" name="Прямоугольник 9"/>
          <p:cNvSpPr/>
          <p:nvPr/>
        </p:nvSpPr>
        <p:spPr>
          <a:xfrm>
            <a:off x="1500166" y="5286388"/>
            <a:ext cx="3500462" cy="142873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Факторы риска: </a:t>
            </a:r>
          </a:p>
          <a:p>
            <a:pPr algn="ctr"/>
            <a:r>
              <a:rPr lang="ru-RU" b="1" dirty="0" smtClean="0">
                <a:solidFill>
                  <a:schemeClr val="tx1"/>
                </a:solidFill>
              </a:rPr>
              <a:t>иммунодефицит, </a:t>
            </a:r>
            <a:r>
              <a:rPr lang="ru-RU" b="1" dirty="0" err="1" smtClean="0">
                <a:solidFill>
                  <a:schemeClr val="tx1"/>
                </a:solidFill>
              </a:rPr>
              <a:t>иммуносупрессивная</a:t>
            </a:r>
            <a:r>
              <a:rPr lang="ru-RU" b="1" dirty="0" smtClean="0">
                <a:solidFill>
                  <a:schemeClr val="tx1"/>
                </a:solidFill>
              </a:rPr>
              <a:t> терапия, наличие мочевого и венозного катетеров, ИВЛ</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Бактериологический мониторинг</a:t>
            </a:r>
            <a:endParaRPr lang="ru-RU" b="1" dirty="0"/>
          </a:p>
        </p:txBody>
      </p:sp>
      <p:sp>
        <p:nvSpPr>
          <p:cNvPr id="3" name="Содержимое 2"/>
          <p:cNvSpPr>
            <a:spLocks noGrp="1"/>
          </p:cNvSpPr>
          <p:nvPr>
            <p:ph idx="1"/>
          </p:nvPr>
        </p:nvSpPr>
        <p:spPr/>
        <p:txBody>
          <a:bodyPr/>
          <a:lstStyle/>
          <a:p>
            <a:r>
              <a:rPr lang="ru-RU" dirty="0" smtClean="0"/>
              <a:t>Микробиологические </a:t>
            </a:r>
            <a:r>
              <a:rPr lang="ru-RU" dirty="0" smtClean="0"/>
              <a:t>исследования</a:t>
            </a:r>
            <a:endParaRPr lang="ru-RU" dirty="0" smtClean="0"/>
          </a:p>
        </p:txBody>
      </p:sp>
      <p:pic>
        <p:nvPicPr>
          <p:cNvPr id="4" name="Picture 5"/>
          <p:cNvPicPr>
            <a:picLocks noChangeAspect="1" noChangeArrowheads="1"/>
          </p:cNvPicPr>
          <p:nvPr/>
        </p:nvPicPr>
        <p:blipFill>
          <a:blip r:embed="rId3"/>
          <a:srcRect/>
          <a:stretch>
            <a:fillRect/>
          </a:stretch>
        </p:blipFill>
        <p:spPr bwMode="auto">
          <a:xfrm>
            <a:off x="7298340" y="2285992"/>
            <a:ext cx="1512297" cy="1500198"/>
          </a:xfrm>
          <a:prstGeom prst="rect">
            <a:avLst/>
          </a:prstGeom>
          <a:noFill/>
          <a:ln w="9525">
            <a:noFill/>
            <a:miter lim="800000"/>
            <a:headEnd/>
            <a:tailEnd/>
          </a:ln>
        </p:spPr>
      </p:pic>
      <p:pic>
        <p:nvPicPr>
          <p:cNvPr id="6" name="Picture 1"/>
          <p:cNvPicPr>
            <a:picLocks noChangeAspect="1" noChangeArrowheads="1"/>
          </p:cNvPicPr>
          <p:nvPr/>
        </p:nvPicPr>
        <p:blipFill>
          <a:blip r:embed="rId4"/>
          <a:srcRect/>
          <a:stretch>
            <a:fillRect/>
          </a:stretch>
        </p:blipFill>
        <p:spPr bwMode="auto">
          <a:xfrm>
            <a:off x="357158" y="5072074"/>
            <a:ext cx="3000396" cy="1641393"/>
          </a:xfrm>
          <a:prstGeom prst="rect">
            <a:avLst/>
          </a:prstGeom>
          <a:noFill/>
          <a:ln w="1">
            <a:noFill/>
            <a:miter lim="800000"/>
            <a:headEnd/>
            <a:tailEnd/>
          </a:ln>
          <a:effectLst/>
        </p:spPr>
      </p:pic>
      <p:pic>
        <p:nvPicPr>
          <p:cNvPr id="7" name="Picture 1"/>
          <p:cNvPicPr>
            <a:picLocks noChangeAspect="1" noChangeArrowheads="1"/>
          </p:cNvPicPr>
          <p:nvPr/>
        </p:nvPicPr>
        <p:blipFill>
          <a:blip r:embed="rId5"/>
          <a:srcRect/>
          <a:stretch>
            <a:fillRect/>
          </a:stretch>
        </p:blipFill>
        <p:spPr bwMode="auto">
          <a:xfrm>
            <a:off x="357158" y="3214686"/>
            <a:ext cx="3395226" cy="1857388"/>
          </a:xfrm>
          <a:prstGeom prst="rect">
            <a:avLst/>
          </a:prstGeom>
          <a:noFill/>
          <a:ln w="1">
            <a:noFill/>
            <a:miter lim="800000"/>
            <a:headEnd/>
            <a:tailEnd/>
          </a:ln>
          <a:effectLst/>
        </p:spPr>
      </p:pic>
      <p:graphicFrame>
        <p:nvGraphicFramePr>
          <p:cNvPr id="2050" name="Object 2"/>
          <p:cNvGraphicFramePr>
            <a:graphicFrameLocks noChangeAspect="1"/>
          </p:cNvGraphicFramePr>
          <p:nvPr/>
        </p:nvGraphicFramePr>
        <p:xfrm>
          <a:off x="3714744" y="4357694"/>
          <a:ext cx="4500594" cy="2392869"/>
        </p:xfrm>
        <a:graphic>
          <a:graphicData uri="http://schemas.openxmlformats.org/presentationml/2006/ole">
            <p:oleObj spid="_x0000_s19458" name="Диаграмма" r:id="rId6" imgW="4867333" imgH="2752810" progId="Excel.Sheet.8">
              <p:embed/>
            </p:oleObj>
          </a:graphicData>
        </a:graphic>
      </p:graphicFrame>
      <p:pic>
        <p:nvPicPr>
          <p:cNvPr id="9" name="Picture 5" descr="Escherichia-Coli"/>
          <p:cNvPicPr>
            <a:picLocks noChangeAspect="1" noChangeArrowheads="1"/>
          </p:cNvPicPr>
          <p:nvPr/>
        </p:nvPicPr>
        <p:blipFill>
          <a:blip r:embed="rId7"/>
          <a:srcRect/>
          <a:stretch>
            <a:fillRect/>
          </a:stretch>
        </p:blipFill>
        <p:spPr bwMode="auto">
          <a:xfrm>
            <a:off x="5072066" y="2928934"/>
            <a:ext cx="1733513" cy="121444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Бактериологический мониторинг</a:t>
            </a:r>
            <a:endParaRPr lang="ru-RU" dirty="0">
              <a:solidFill>
                <a:srgbClr val="FF0000"/>
              </a:solidFill>
            </a:endParaRPr>
          </a:p>
        </p:txBody>
      </p:sp>
      <p:sp>
        <p:nvSpPr>
          <p:cNvPr id="3" name="Содержимое 2"/>
          <p:cNvSpPr>
            <a:spLocks noGrp="1"/>
          </p:cNvSpPr>
          <p:nvPr>
            <p:ph idx="1"/>
          </p:nvPr>
        </p:nvSpPr>
        <p:spPr>
          <a:xfrm>
            <a:off x="457200" y="1600200"/>
            <a:ext cx="8229600" cy="4900634"/>
          </a:xfrm>
        </p:spPr>
        <p:txBody>
          <a:bodyPr>
            <a:normAutofit fontScale="92500" lnSpcReduction="20000"/>
          </a:bodyPr>
          <a:lstStyle/>
          <a:p>
            <a:r>
              <a:rPr lang="ru-RU" b="1" dirty="0" smtClean="0"/>
              <a:t>Какова доля устойчивых </a:t>
            </a:r>
          </a:p>
          <a:p>
            <a:pPr>
              <a:buNone/>
            </a:pPr>
            <a:r>
              <a:rPr lang="ru-RU" b="1" dirty="0"/>
              <a:t>с</a:t>
            </a:r>
            <a:r>
              <a:rPr lang="ru-RU" b="1" dirty="0" smtClean="0"/>
              <a:t>тафилококков?</a:t>
            </a:r>
          </a:p>
          <a:p>
            <a:endParaRPr lang="ru-RU" b="1" dirty="0" smtClean="0"/>
          </a:p>
          <a:p>
            <a:pPr>
              <a:buNone/>
            </a:pPr>
            <a:r>
              <a:rPr lang="ru-RU" b="1" dirty="0" smtClean="0"/>
              <a:t> Возбудители пневмонии? Инфекций мочевыводящих путей?</a:t>
            </a:r>
          </a:p>
          <a:p>
            <a:pPr>
              <a:buNone/>
            </a:pPr>
            <a:r>
              <a:rPr lang="ru-RU" b="1" dirty="0" smtClean="0"/>
              <a:t>Мониторинг чувствительности </a:t>
            </a:r>
            <a:r>
              <a:rPr lang="en-US" b="1" dirty="0" err="1" smtClean="0"/>
              <a:t>E.Coli</a:t>
            </a:r>
            <a:endParaRPr lang="ru-RU" b="1" dirty="0" smtClean="0"/>
          </a:p>
          <a:p>
            <a:pPr>
              <a:buNone/>
            </a:pPr>
            <a:r>
              <a:rPr lang="ru-RU" b="1" dirty="0" smtClean="0"/>
              <a:t>Мониторинг </a:t>
            </a:r>
            <a:r>
              <a:rPr lang="ru-RU" b="1" dirty="0" err="1" smtClean="0"/>
              <a:t>резистентности</a:t>
            </a:r>
            <a:r>
              <a:rPr lang="ru-RU" b="1" dirty="0" smtClean="0"/>
              <a:t> </a:t>
            </a:r>
            <a:r>
              <a:rPr lang="en-US" b="1" dirty="0" err="1" smtClean="0"/>
              <a:t>Pseud.aeruginosa</a:t>
            </a:r>
            <a:endParaRPr lang="en-US" b="1" dirty="0" smtClean="0"/>
          </a:p>
          <a:p>
            <a:pPr>
              <a:buNone/>
            </a:pPr>
            <a:endParaRPr lang="ru-RU" b="1" dirty="0" smtClean="0"/>
          </a:p>
          <a:p>
            <a:endParaRPr lang="ru-RU" b="1" dirty="0" smtClean="0"/>
          </a:p>
          <a:p>
            <a:r>
              <a:rPr lang="ru-RU" b="1" dirty="0" smtClean="0"/>
              <a:t>Сигналы высокой опасности (</a:t>
            </a:r>
            <a:r>
              <a:rPr lang="en-US" b="1" dirty="0" err="1" smtClean="0"/>
              <a:t>E.Coli</a:t>
            </a:r>
            <a:r>
              <a:rPr lang="en-US" b="1" dirty="0" smtClean="0"/>
              <a:t>, </a:t>
            </a:r>
            <a:r>
              <a:rPr lang="ru-RU" b="1" dirty="0" smtClean="0"/>
              <a:t>нечувствительная к </a:t>
            </a:r>
            <a:r>
              <a:rPr lang="ru-RU" b="1" dirty="0" err="1" smtClean="0"/>
              <a:t>карбапенемам</a:t>
            </a:r>
            <a:r>
              <a:rPr lang="ru-RU" b="1" dirty="0" smtClean="0"/>
              <a:t>)</a:t>
            </a:r>
            <a:endParaRPr lang="ru-RU" b="1" dirty="0"/>
          </a:p>
        </p:txBody>
      </p:sp>
      <p:pic>
        <p:nvPicPr>
          <p:cNvPr id="4" name="Picture 7" descr="270px-Staphylococcus_aureus_VISA_2"/>
          <p:cNvPicPr>
            <a:picLocks noChangeAspect="1" noChangeArrowheads="1"/>
          </p:cNvPicPr>
          <p:nvPr/>
        </p:nvPicPr>
        <p:blipFill>
          <a:blip r:embed="rId2"/>
          <a:srcRect/>
          <a:stretch>
            <a:fillRect/>
          </a:stretch>
        </p:blipFill>
        <p:spPr bwMode="auto">
          <a:xfrm>
            <a:off x="5357818" y="1500174"/>
            <a:ext cx="1428760" cy="1094878"/>
          </a:xfrm>
          <a:prstGeom prst="rect">
            <a:avLst/>
          </a:prstGeom>
          <a:noFill/>
        </p:spPr>
      </p:pic>
      <p:pic>
        <p:nvPicPr>
          <p:cNvPr id="5" name="Picture 5" descr="Escherichia-Coli"/>
          <p:cNvPicPr>
            <a:picLocks noChangeAspect="1" noChangeArrowheads="1"/>
          </p:cNvPicPr>
          <p:nvPr/>
        </p:nvPicPr>
        <p:blipFill>
          <a:blip r:embed="rId3"/>
          <a:srcRect/>
          <a:stretch>
            <a:fillRect/>
          </a:stretch>
        </p:blipFill>
        <p:spPr bwMode="auto">
          <a:xfrm>
            <a:off x="7000892" y="2786058"/>
            <a:ext cx="1631542" cy="114300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28794" y="142852"/>
            <a:ext cx="6500858" cy="928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i="1" dirty="0" smtClean="0">
                <a:solidFill>
                  <a:schemeClr val="tx1"/>
                </a:solidFill>
              </a:rPr>
              <a:t>Зачем это надо?</a:t>
            </a:r>
            <a:endParaRPr lang="ru-RU" sz="4800" b="1" i="1" dirty="0">
              <a:solidFill>
                <a:schemeClr val="tx1"/>
              </a:solidFill>
            </a:endParaRPr>
          </a:p>
        </p:txBody>
      </p:sp>
      <p:sp>
        <p:nvSpPr>
          <p:cNvPr id="3074" name="AutoShape 2" descr="data:image/jpeg;base64,/9j/4AAQSkZJRgABAQAAAQABAAD/2wCEAAkGBxMQEBIUEhIUEBUVFBQQFBQWFRAUFBUQFBQXFxQVFBQYHCggGBolHRQUIjIhJSkrLi4uFx8zODMtNyguLysBCgoKDg0OGhAQGiwmHCQsLCwsLCwsLCwsLCwsLCwsLCwsLC0sLCwsLCwsLCwsLCwsLCwsLCwsLCwsLCwsLCwsLP/AABEIAIwAjAMBEQACEQEDEQH/xAAcAAABBQEBAQAAAAAAAAAAAAAAAgMEBQYHAQj/xAA9EAACAQMBBAYIBAUDBQAAAAABAgADBBEFBhIhMUFRYXGBoQcTIjJCUpGxFGJywVOCssLRIzOSFUOi4fD/xAAaAQACAwEBAAAAAAAAAAAAAAAAAQIEBQMG/8QALxEAAgICAgECBAQGAwAAAAAAAAECEQMSBCExE0EFIlGBFDJhkUJxwdHh8FKhsf/aAAwDAQACEQMRAD8A7jAAgAQAIAEACABAAgAg1VHxD6iOmApWB5HMQHsACABAAgAQAIAEACABAAgAQAIAeE458IAYraP0mWlqStMm6qct1CN0Htf/ABmWsfEnLt9EHkSM220GtX3GjTWzpnkSN04724n6Tt6eCHnsjcmNHYe7rnN1qNRuxd9v6mA8o/xEY/liLRvyxa+i+2+KvWY9f+mP2MPxcw9NCD6NVTjRvK1I9Hsj7qwMPxTflB6YtNP1m040bwXKj4WJJ+j5+8W+GfmNBUl7kux9KNWg4p6jaNSPzpkeO4efgZF8WMlcGP1GvJ0HR9aoXib9CqtUdODxH6l5iVJ45QdSR0TT8FhIDCABAAgAQAIAEACAFbr2t0bKkatd90cgPiZupR0mdMeOU3SE2kcqvdTvtcJCn8JaZx0neHby3z5S8o48Hjt/7+xxbcjRaFs1bWYBppvP/EfDP4fL4TjPJKfkmkkXm/IUOz3fjoVhvQoLDfhQWeF4UFjN3RSqpSoq1FPwsAR5xK12gMVqOxz29T1+nVWo1Bx9Xnn2K3V+U5EsRzWtZroi4+6NNsX6QhcP+HvF/D3AO6CeCu3Vg+63ZyPROObjUtodolGd9M30qHQIAEACABAAgBXa/rNKyoPWqnAXkOlm6FHaZ0x43klSFKVKzkFpSq6xcG6u+FJTu06QzgjPuj8vWemaEmsUdIHBfM7ZuKRCgAAAAYAHAAdQEr0TsdDx6isVvx6hYesjoLPPXCID31wgFh6yOgs8LxahYhnkaHZQ7T6BTvU44SqB7FT9m6x9pPHNwYmrJno72xqGp+BveFZPZpuTxfHwk9JxyPTI8jCq3gOE/ZnR5SOoQAIAEAPCcc+EAOEbZa02r360qZIooxSn1Y+Opjtx9pq4sfpQ78+/9irKWzNhaoqKqqMKoCgdQE41fZKySrySiKxYqSWorHLZHqtuoM9Z6B3zlkyKJOMWy8tdAUcajFj1DgJVllkzqopE1dLoj4B5yFskJqaRRPwY7iRGpNe4qRWXmhMvGk29+U8/AzpHM15IuH0Kb1uCQeBHMS3FqStHJ9AzxuIrGmeRcR2ZLbmw3kWunsvTIyRwO7ngc9YP3nTE6dCl9To/o+2mGoWoLf71PCVR244P3HB+hlLkYvTl14Z2hLZGonAmEACAGL9Kuu/hbIopxUr5pjrCD3z5geMtcTHtPZ+xyyypUcv2Iof6jv8AKoA72PH7S/l8IrxfZtkeclEbY+ryaiRsXRU1HVF5nyHSZzyy0Vk4LZm1srZaKBV8T1nrma227ZbHK9ytNSzHAHTEBS1NqUz7KMw6+U7LBNnN5Ikix2hpVSFOUJ5Z5HxkZY5R8klNMtt6cyRR7SWO8nrFHtLz7VnXDPWRCcbRm1q5E0krKtiHeJxBMh3ih0ZTyZSv1EhVOyVmS9H2tGxv0LHCVCKNTqwTwbwP7zpnx7waFjnTPoOZBcCABADhvpZ1H12obgPs0VCfzH2m+4+k1eLCsa/Xsp5pfMRdkuAqfyH+qdsi8HGMvJpkeJRByH1eSoWxcbJAGpVY81CgfzZz9pn8v2Rbwe5qN+UywZPaS9NSt6sH2U59rH/EucbF/EytmyV0QVwJe1K2wzc4xISj0OMjaaPcF6FJm5lQZlSVSaNCLtWSnOQR1jEiM57Qfge8jzmzj8GdJ9nrvJtEdiO7zm0TUjnF8mS3efvOzIxZ9D7Hal+KsbeqeJKAN+tfZbzExs0dZtF+DuKLqciYQA+atWuDWu69Q/HVdvAsceU3Iqkl9DNnL3LLQn3Xx8wx4jlOklaOCl2aVHiSG5D6vHQth+yvXoVN9MHIwynkw7+jvlfNhU0dsWbVlvU2rGPYotvfmYboPgMnylNcOV9ssvlKukUiMSSzHJJJJ6yecvwhqqKUslsW1XEnRHYXp1k103y0lOHf+1etvtKmfMoqvcs4cbl/I2gcAYHADgB1AchM00CNql+KNF3PPG6o66hHAfv4SeOG8kiE56xsxNDgom1GPRlSkeO8k0LYhXtfdRj2ecjrbHtSMZcpJSHBnWfQvdb1lVp/w6xx3OoP3zMvmL5k/wBDQwPo6DKZ3EVjhW7j9o15BnzFb8TN5/mZkyfRbW3DE6oqyZobatvDP174taDeyWjR0Gw6GkaHse5ioWx41TEKHsPaZYm4JZiUoqcEj3nYc0T9z0SnyM+nS8lzj4XPt+DTLWCgKoCKowqjkB/90zMbbds0kklSPK14tNC9Rt1BwzzJb5UHS0cYuTpEZSUVbMtfag9y4ZhuKuRTTOd0HmSeljgZM1cGBQRl5uQ5sbLS2kVthio0dBsVOp1c8Ogc++CjXYnO+iiuhISO2NnRfQe3s3o/NRP1FT/Ezeb/AA/f+hpcf3OoSgWTxhkEdfCAHzN6rcqOvysV+hxN67dmRk6RZW87RKU2WVu2J0qzltRY06mYmh7jwaRoex7vRUGwzVBdkprwZ2CDsLHGZyyy1i2dcS2kkaliFAROCINxB+UdJ7Tz8ZhtuTtnoIxUVSG690tJGqVCd1cDA952Puovacc+gRwg5ukRyTUI7MzlxcvcOHqYGOCIPdRT0L+56ZsYcCgujFzclzfYsGWKK2wlmkkg2IlxV6pJIi5lZWEUhxZV3c4SLWM6T6EqOKN0/wA1RF/4qT/fM3mvuKNXjeGdKlEshAD5+23svUalcLyDOag7n9r95s4ZbQi/0MzPGpMYtTLMTMydFjSE7IrORKpyRHYkK0i0PcXmKh7hZ1At1QJ5Bx9SCB5kSry4t43Rc4WRerGzU+omIejM/tO+alGn0IGqMPzOQB5L5zQ4MLuRk/EstNRIwmrRjbnhMKFuNO0kkJzItQRsFIh15yZ1iynvWnGRfxI7T6LrH1Om0iedQtVPcxwPICZPKleT+RsYVUDWysdQgBy70y6Sc0blR10n+6H+oeAmhw52nH7/ANypyoeJGDsak0Isxc0S4ozujPkySkmjlsPLGGwsRBuM3SAjjISROE3YmntBcqN1XLgcN4pvEfzTNnx8O3fX3NjHzeRr139rEWtTfJYtvMTkk8yZexRjFUjMzZZSdyfZMnaivuJMYbjTxhsM1JFklIr7psTlJlnF2VltZtc16dFPeqMEHZnmfAZMrykkrfsa2CF9H0baW60qaIowqKEHcowJiSdu2bCVDsQwgBB1vTFurepRfk6kZ6m+E+BxJ45uElJEZRUlTPnyvbPbVnpVBusjFSO7q7JtRkn2vBjZ8b8MtrSrmd4sxs0aZYJOqKbY6skR2FiAthu3tvX3FKkTgO2D3dMp8zI8cG0anw3DHNlSl4OnW+npTUKiAAcMYEwW78nrkqVIxW3OmLQelVQbu+SrAciRjj5y/wADK9tPYx/i+COnqLyVKnhNtHlnIDGGw20THZGrNiQbOsOylv68rzZqcfGbr0Q7PnL3lQddOjn/AM3+wHjM7l5OtF9zd42OlsdRlAthAAgAQAwfpM2SN0n4iiP9WmPaUD/cQf3Dzlzi5tfkl4/8K+fFurXk5VZXOJpp06MPPhsvbavmd4yMfLjaJimdUVWOCMjYw1RqdRKqe8hDDw6JW5OH1IOJe4PK9DIpm5tNvLVkzU36TdK7pbj2Ec5hy42VOqPXQ5/Hmr2X3MrtJrZvqqbqlKVPO7nmxPNj1chNDhcWUHtLyYvxT4hDIvTx+Pr9SOJqnnbPCYh2MVXxItnSMWyqvrrE4ykaWDCL2U2efUrjdGVpJg1X6l6h+Y4MqZsqhG39jc42CzvNrbrSRUQBVUBVA5ADlMiTbds1UqHYgCABAAgAQA5zt7sF60tcWgw/EvSHxn5k7ezp+97ByetZ/ZlXPx9u15Oa0LkocMCCOBB4EETQTaMbNx7Le2vQZ3jMysvGaJyVgZ1UilLG0O5BjOdNCDSU9EVIlvIUABGRbbBqkLGotkatcgSDmWIYWyqvL+cJTNLDxh/ZrZuvqVTCexSB9uqRwHYvzN2StlyrGrl+xscfjWdv0XSKVnRWlRXdUcz0s3SzHpMysmRzds1IxUVSJ8gSCABAAgAQAS74gBU3+tLTgBz7a17a8O8V3Kn8RcZP6h8UtYM04deV9CvmjF+TD1bWpS5e0OsTSjLbwZs8UX0Ko6iRJ7NFPJxETaepyayFWXDHRqQj9Q5fg2JbUoeoNcMjVtTkHkLEOGRDXeocKCZFtsuw4yj5LPSdLp7wa5JYfwxwz+pv8SrlzOP5f3LuGEDqGkbR0lVURVRVGAqgAAd0zZNt2zRRpbS9D8pEZKBgB7AAgAQAIANV6eRADL6zobVM4gBkbzZmoDyM6wlRwyQsi/8ATaifCZchyEjOycVsjXGmq3vUh3gYPlLC5KOSxZY+GQKmgJ0b6/Qx+tAl8/ukNHQD87f8f/cPUgO3/wAf+/8AB6uz46Wc9wAh6sAuXtEl0NEpr/2y36iTD14oi1lfjonpZtjCpgdQGJzlyUC4sm7bFpoNRzyMqZMtl3FgcS60zZlweMqtl1I2ml2BpgREi1AgB7AAgAQAIAEAPCIANtSB6IAMvaIfhEBUMPp1M/CI9mLVDR0ql8sezFpEQdIpfLDdi9OJ6NJpfLDdj9OI4ul0h8MNmPRDyWFMfCIrHqh9LdR0RDHVQQAXiABAAgAQ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data:image/jpeg;base64,/9j/4AAQSkZJRgABAQAAAQABAAD/2wCEAAkGBxMQEBIUEhIUEBUVFBQQFBQWFRAUFBUQFBQXFxQVFBQYHCggGBolHRQUIjIhJSkrLi4uFx8zODMtNyguLysBCgoKDg0OGhAQGiwmHCQsLCwsLCwsLCwsLCwsLCwsLCwsLC0sLCwsLCwsLCwsLCwsLCwsLCwsLCwsLCwsLCwsLP/AABEIAIwAjAMBEQACEQEDEQH/xAAcAAABBQEBAQAAAAAAAAAAAAAAAgMEBQYHAQj/xAA9EAACAQMBBAYIBAUDBQAAAAABAgADBBEFBhIhMUFRYXGBoQcTIjJCUpGxFGJywVOCssLRIzOSFUOi4fD/xAAaAQACAwEBAAAAAAAAAAAAAAAAAQIEBQMG/8QALxEAAgICAgECBAQGAwAAAAAAAAECEQMSBCExE0EFIlGBFDJhkUJxwdHh8FKhsf/aAAwDAQACEQMRAD8A7jAAgAQAIAEACABAAgAg1VHxD6iOmApWB5HMQHsACABAAgAQAIAEACABAAgAQAIAeE458IAYraP0mWlqStMm6qct1CN0Htf/ABmWsfEnLt9EHkSM220GtX3GjTWzpnkSN04724n6Tt6eCHnsjcmNHYe7rnN1qNRuxd9v6mA8o/xEY/liLRvyxa+i+2+KvWY9f+mP2MPxcw9NCD6NVTjRvK1I9Hsj7qwMPxTflB6YtNP1m040bwXKj4WJJ+j5+8W+GfmNBUl7kux9KNWg4p6jaNSPzpkeO4efgZF8WMlcGP1GvJ0HR9aoXib9CqtUdODxH6l5iVJ45QdSR0TT8FhIDCABAAgAQAIAEACAFbr2t0bKkatd90cgPiZupR0mdMeOU3SE2kcqvdTvtcJCn8JaZx0neHby3z5S8o48Hjt/7+xxbcjRaFs1bWYBppvP/EfDP4fL4TjPJKfkmkkXm/IUOz3fjoVhvQoLDfhQWeF4UFjN3RSqpSoq1FPwsAR5xK12gMVqOxz29T1+nVWo1Bx9Xnn2K3V+U5EsRzWtZroi4+6NNsX6QhcP+HvF/D3AO6CeCu3Vg+63ZyPROObjUtodolGd9M30qHQIAEACABAAgBXa/rNKyoPWqnAXkOlm6FHaZ0x43klSFKVKzkFpSq6xcG6u+FJTu06QzgjPuj8vWemaEmsUdIHBfM7ZuKRCgAAAAYAHAAdQEr0TsdDx6isVvx6hYesjoLPPXCID31wgFh6yOgs8LxahYhnkaHZQ7T6BTvU44SqB7FT9m6x9pPHNwYmrJno72xqGp+BveFZPZpuTxfHwk9JxyPTI8jCq3gOE/ZnR5SOoQAIAEAPCcc+EAOEbZa02r360qZIooxSn1Y+Opjtx9pq4sfpQ78+/9irKWzNhaoqKqqMKoCgdQE41fZKySrySiKxYqSWorHLZHqtuoM9Z6B3zlkyKJOMWy8tdAUcajFj1DgJVllkzqopE1dLoj4B5yFskJqaRRPwY7iRGpNe4qRWXmhMvGk29+U8/AzpHM15IuH0Kb1uCQeBHMS3FqStHJ9AzxuIrGmeRcR2ZLbmw3kWunsvTIyRwO7ngc9YP3nTE6dCl9To/o+2mGoWoLf71PCVR244P3HB+hlLkYvTl14Z2hLZGonAmEACAGL9Kuu/hbIopxUr5pjrCD3z5geMtcTHtPZ+xyyypUcv2Iof6jv8AKoA72PH7S/l8IrxfZtkeclEbY+ryaiRsXRU1HVF5nyHSZzyy0Vk4LZm1srZaKBV8T1nrma227ZbHK9ytNSzHAHTEBS1NqUz7KMw6+U7LBNnN5Ikix2hpVSFOUJ5Z5HxkZY5R8klNMtt6cyRR7SWO8nrFHtLz7VnXDPWRCcbRm1q5E0krKtiHeJxBMh3ih0ZTyZSv1EhVOyVmS9H2tGxv0LHCVCKNTqwTwbwP7zpnx7waFjnTPoOZBcCABADhvpZ1H12obgPs0VCfzH2m+4+k1eLCsa/Xsp5pfMRdkuAqfyH+qdsi8HGMvJpkeJRByH1eSoWxcbJAGpVY81CgfzZz9pn8v2Rbwe5qN+UywZPaS9NSt6sH2U59rH/EucbF/EytmyV0QVwJe1K2wzc4xISj0OMjaaPcF6FJm5lQZlSVSaNCLtWSnOQR1jEiM57Qfge8jzmzj8GdJ9nrvJtEdiO7zm0TUjnF8mS3efvOzIxZ9D7Hal+KsbeqeJKAN+tfZbzExs0dZtF+DuKLqciYQA+atWuDWu69Q/HVdvAsceU3Iqkl9DNnL3LLQn3Xx8wx4jlOklaOCl2aVHiSG5D6vHQth+yvXoVN9MHIwynkw7+jvlfNhU0dsWbVlvU2rGPYotvfmYboPgMnylNcOV9ssvlKukUiMSSzHJJJJ6yecvwhqqKUslsW1XEnRHYXp1k103y0lOHf+1etvtKmfMoqvcs4cbl/I2gcAYHADgB1AchM00CNql+KNF3PPG6o66hHAfv4SeOG8kiE56xsxNDgom1GPRlSkeO8k0LYhXtfdRj2ecjrbHtSMZcpJSHBnWfQvdb1lVp/w6xx3OoP3zMvmL5k/wBDQwPo6DKZ3EVjhW7j9o15BnzFb8TN5/mZkyfRbW3DE6oqyZobatvDP174taDeyWjR0Gw6GkaHse5ioWx41TEKHsPaZYm4JZiUoqcEj3nYc0T9z0SnyM+nS8lzj4XPt+DTLWCgKoCKowqjkB/90zMbbds0kklSPK14tNC9Rt1BwzzJb5UHS0cYuTpEZSUVbMtfag9y4ZhuKuRTTOd0HmSeljgZM1cGBQRl5uQ5sbLS2kVthio0dBsVOp1c8Ogc++CjXYnO+iiuhISO2NnRfQe3s3o/NRP1FT/Ezeb/AA/f+hpcf3OoSgWTxhkEdfCAHzN6rcqOvysV+hxN67dmRk6RZW87RKU2WVu2J0qzltRY06mYmh7jwaRoex7vRUGwzVBdkprwZ2CDsLHGZyyy1i2dcS2kkaliFAROCINxB+UdJ7Tz8ZhtuTtnoIxUVSG690tJGqVCd1cDA952Puovacc+gRwg5ukRyTUI7MzlxcvcOHqYGOCIPdRT0L+56ZsYcCgujFzclzfYsGWKK2wlmkkg2IlxV6pJIi5lZWEUhxZV3c4SLWM6T6EqOKN0/wA1RF/4qT/fM3mvuKNXjeGdKlEshAD5+23svUalcLyDOag7n9r95s4ZbQi/0MzPGpMYtTLMTMydFjSE7IrORKpyRHYkK0i0PcXmKh7hZ1At1QJ5Bx9SCB5kSry4t43Rc4WRerGzU+omIejM/tO+alGn0IGqMPzOQB5L5zQ4MLuRk/EstNRIwmrRjbnhMKFuNO0kkJzItQRsFIh15yZ1iynvWnGRfxI7T6LrH1Om0iedQtVPcxwPICZPKleT+RsYVUDWysdQgBy70y6Sc0blR10n+6H+oeAmhw52nH7/ANypyoeJGDsak0Isxc0S4ozujPkySkmjlsPLGGwsRBuM3SAjjISROE3YmntBcqN1XLgcN4pvEfzTNnx8O3fX3NjHzeRr139rEWtTfJYtvMTkk8yZexRjFUjMzZZSdyfZMnaivuJMYbjTxhsM1JFklIr7psTlJlnF2VltZtc16dFPeqMEHZnmfAZMrykkrfsa2CF9H0baW60qaIowqKEHcowJiSdu2bCVDsQwgBB1vTFurepRfk6kZ6m+E+BxJ45uElJEZRUlTPnyvbPbVnpVBusjFSO7q7JtRkn2vBjZ8b8MtrSrmd4sxs0aZYJOqKbY6skR2FiAthu3tvX3FKkTgO2D3dMp8zI8cG0anw3DHNlSl4OnW+npTUKiAAcMYEwW78nrkqVIxW3OmLQelVQbu+SrAciRjj5y/wADK9tPYx/i+COnqLyVKnhNtHlnIDGGw20THZGrNiQbOsOylv68rzZqcfGbr0Q7PnL3lQddOjn/AM3+wHjM7l5OtF9zd42OlsdRlAthAAgAQAwfpM2SN0n4iiP9WmPaUD/cQf3Dzlzi5tfkl4/8K+fFurXk5VZXOJpp06MPPhsvbavmd4yMfLjaJimdUVWOCMjYw1RqdRKqe8hDDw6JW5OH1IOJe4PK9DIpm5tNvLVkzU36TdK7pbj2Ec5hy42VOqPXQ5/Hmr2X3MrtJrZvqqbqlKVPO7nmxPNj1chNDhcWUHtLyYvxT4hDIvTx+Pr9SOJqnnbPCYh2MVXxItnSMWyqvrrE4ykaWDCL2U2efUrjdGVpJg1X6l6h+Y4MqZsqhG39jc42CzvNrbrSRUQBVUBVA5ADlMiTbds1UqHYgCABAAgAQA5zt7sF60tcWgw/EvSHxn5k7ezp+97ByetZ/ZlXPx9u15Oa0LkocMCCOBB4EETQTaMbNx7Le2vQZ3jMysvGaJyVgZ1UilLG0O5BjOdNCDSU9EVIlvIUABGRbbBqkLGotkatcgSDmWIYWyqvL+cJTNLDxh/ZrZuvqVTCexSB9uqRwHYvzN2StlyrGrl+xscfjWdv0XSKVnRWlRXdUcz0s3SzHpMysmRzds1IxUVSJ8gSCABAAgAQAS74gBU3+tLTgBz7a17a8O8V3Kn8RcZP6h8UtYM04deV9CvmjF+TD1bWpS5e0OsTSjLbwZs8UX0Ko6iRJ7NFPJxETaepyayFWXDHRqQj9Q5fg2JbUoeoNcMjVtTkHkLEOGRDXeocKCZFtsuw4yj5LPSdLp7wa5JYfwxwz+pv8SrlzOP5f3LuGEDqGkbR0lVURVRVGAqgAAd0zZNt2zRRpbS9D8pEZKBgB7AAgAQAIANV6eRADL6zobVM4gBkbzZmoDyM6wlRwyQsi/8ATaifCZchyEjOycVsjXGmq3vUh3gYPlLC5KOSxZY+GQKmgJ0b6/Qx+tAl8/ukNHQD87f8f/cPUgO3/wAf+/8AB6uz46Wc9wAh6sAuXtEl0NEpr/2y36iTD14oi1lfjonpZtjCpgdQGJzlyUC4sm7bFpoNRzyMqZMtl3FgcS60zZlweMqtl1I2ml2BpgREi1AgB7AAgAQAIAEAPCIANtSB6IAMvaIfhEBUMPp1M/CI9mLVDR0ql8sezFpEQdIpfLDdi9OJ6NJpfLDdj9OI4ul0h8MNmPRDyWFMfCIrHqh9LdR0RDHVQQAXiABAAgAQ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7" name="Picture 5" descr="C:\Users\Пользователь\Downloads\загруженное.jpg"/>
          <p:cNvPicPr>
            <a:picLocks noChangeAspect="1" noChangeArrowheads="1"/>
          </p:cNvPicPr>
          <p:nvPr/>
        </p:nvPicPr>
        <p:blipFill>
          <a:blip r:embed="rId2"/>
          <a:srcRect/>
          <a:stretch>
            <a:fillRect/>
          </a:stretch>
        </p:blipFill>
        <p:spPr bwMode="auto">
          <a:xfrm>
            <a:off x="214282" y="142852"/>
            <a:ext cx="1524000" cy="1752600"/>
          </a:xfrm>
          <a:prstGeom prst="rect">
            <a:avLst/>
          </a:prstGeom>
          <a:noFill/>
        </p:spPr>
      </p:pic>
      <p:sp>
        <p:nvSpPr>
          <p:cNvPr id="8" name="Прямоугольник 7"/>
          <p:cNvSpPr/>
          <p:nvPr/>
        </p:nvSpPr>
        <p:spPr>
          <a:xfrm>
            <a:off x="1928794" y="1500174"/>
            <a:ext cx="6500858" cy="928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solidFill>
              </a:rPr>
              <a:t>Контроль над ситуацией</a:t>
            </a:r>
            <a:endParaRPr lang="ru-RU" sz="3600" b="1" dirty="0">
              <a:solidFill>
                <a:schemeClr val="tx1"/>
              </a:solidFill>
            </a:endParaRPr>
          </a:p>
        </p:txBody>
      </p:sp>
      <p:sp>
        <p:nvSpPr>
          <p:cNvPr id="9" name="Стрелка вниз 8"/>
          <p:cNvSpPr/>
          <p:nvPr/>
        </p:nvSpPr>
        <p:spPr>
          <a:xfrm>
            <a:off x="5000628" y="1000108"/>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857356" y="3000372"/>
            <a:ext cx="6572296" cy="114300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Профилактические мероприятия</a:t>
            </a:r>
            <a:endParaRPr lang="ru-RU" sz="3200" b="1" dirty="0">
              <a:solidFill>
                <a:schemeClr val="tx1"/>
              </a:solidFill>
            </a:endParaRPr>
          </a:p>
        </p:txBody>
      </p:sp>
      <p:sp>
        <p:nvSpPr>
          <p:cNvPr id="11" name="Стрелка вниз 10"/>
          <p:cNvSpPr/>
          <p:nvPr/>
        </p:nvSpPr>
        <p:spPr>
          <a:xfrm>
            <a:off x="5143504" y="2500306"/>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928794" y="4786322"/>
            <a:ext cx="6500858" cy="171451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dirty="0" smtClean="0">
              <a:solidFill>
                <a:schemeClr val="tx1"/>
              </a:solidFill>
            </a:endParaRPr>
          </a:p>
          <a:p>
            <a:pPr algn="ctr"/>
            <a:r>
              <a:rPr lang="ru-RU" sz="3200" b="1" dirty="0" smtClean="0">
                <a:solidFill>
                  <a:schemeClr val="tx1"/>
                </a:solidFill>
              </a:rPr>
              <a:t>Совершенствование антибактериальной политики </a:t>
            </a:r>
          </a:p>
          <a:p>
            <a:pPr algn="ctr"/>
            <a:r>
              <a:rPr lang="ru-RU" sz="3200" b="1" dirty="0" smtClean="0">
                <a:solidFill>
                  <a:schemeClr val="tx1"/>
                </a:solidFill>
              </a:rPr>
              <a:t>в стационаре</a:t>
            </a:r>
            <a:br>
              <a:rPr lang="ru-RU" sz="3200" b="1" dirty="0" smtClean="0">
                <a:solidFill>
                  <a:schemeClr val="tx1"/>
                </a:solidFill>
              </a:rPr>
            </a:br>
            <a:endParaRPr lang="ru-RU" sz="3200" b="1" dirty="0">
              <a:solidFill>
                <a:schemeClr val="tx1"/>
              </a:solidFill>
            </a:endParaRPr>
          </a:p>
        </p:txBody>
      </p:sp>
      <p:sp>
        <p:nvSpPr>
          <p:cNvPr id="13" name="Стрелка вниз 12"/>
          <p:cNvSpPr/>
          <p:nvPr/>
        </p:nvSpPr>
        <p:spPr>
          <a:xfrm>
            <a:off x="5072066" y="4214818"/>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Мы владеем информацией – </a:t>
            </a:r>
            <a:br>
              <a:rPr lang="ru-RU" b="1" dirty="0" smtClean="0"/>
            </a:br>
            <a:r>
              <a:rPr lang="ru-RU" b="1" dirty="0" smtClean="0"/>
              <a:t>это очень важно!</a:t>
            </a:r>
            <a:endParaRPr lang="ru-RU" b="1" dirty="0"/>
          </a:p>
        </p:txBody>
      </p:sp>
      <p:sp>
        <p:nvSpPr>
          <p:cNvPr id="3" name="Содержимое 2"/>
          <p:cNvSpPr>
            <a:spLocks noGrp="1"/>
          </p:cNvSpPr>
          <p:nvPr>
            <p:ph idx="1"/>
          </p:nvPr>
        </p:nvSpPr>
        <p:spPr>
          <a:xfrm>
            <a:off x="142844" y="1600200"/>
            <a:ext cx="8543956" cy="5114948"/>
          </a:xfrm>
        </p:spPr>
        <p:txBody>
          <a:bodyPr>
            <a:normAutofit fontScale="92500" lnSpcReduction="20000"/>
          </a:bodyPr>
          <a:lstStyle/>
          <a:p>
            <a:r>
              <a:rPr lang="ru-RU" i="1" dirty="0" smtClean="0"/>
              <a:t>Как обстоят дела с наиболее значимыми ВБИ?</a:t>
            </a:r>
          </a:p>
          <a:p>
            <a:r>
              <a:rPr lang="ru-RU" i="1" dirty="0" smtClean="0"/>
              <a:t>Какие пациенты  «под особым контролем»?</a:t>
            </a:r>
          </a:p>
          <a:p>
            <a:r>
              <a:rPr lang="ru-RU" i="1" dirty="0" smtClean="0"/>
              <a:t>Как ведут себя внутрибольничные микроорганизмы?</a:t>
            </a:r>
          </a:p>
          <a:p>
            <a:r>
              <a:rPr lang="ru-RU" i="1" dirty="0" err="1" smtClean="0"/>
              <a:t>Резистентность</a:t>
            </a:r>
            <a:r>
              <a:rPr lang="ru-RU" i="1" dirty="0" smtClean="0"/>
              <a:t> синегнойной палочки, стафилококков и др..?</a:t>
            </a:r>
          </a:p>
          <a:p>
            <a:r>
              <a:rPr lang="ru-RU" i="1" dirty="0" smtClean="0"/>
              <a:t>Как назначаются антибиотики? </a:t>
            </a:r>
          </a:p>
          <a:p>
            <a:endParaRPr lang="ru-RU" dirty="0" smtClean="0"/>
          </a:p>
          <a:p>
            <a:pPr algn="ctr"/>
            <a:r>
              <a:rPr lang="ru-RU" b="1" dirty="0" smtClean="0">
                <a:solidFill>
                  <a:srgbClr val="990000"/>
                </a:solidFill>
                <a:latin typeface="Arial" charset="0"/>
              </a:rPr>
              <a:t>ОКОЛО 20-30% ВБИ МОЖНО ПРЕДОТВРАТИТЬ СОБЛЮДЕНИЕМ ГИГИЕНИЧЕСКИХ МЕРОПРИЯТИЙ И ПРОВЕДЕНИЕМ ПРОГРАММ КОНТРОЛЯ</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86808" cy="1220810"/>
          </a:xfrm>
        </p:spPr>
        <p:txBody>
          <a:bodyPr>
            <a:normAutofit fontScale="90000"/>
          </a:bodyPr>
          <a:lstStyle/>
          <a:p>
            <a:pPr algn="ctr">
              <a:lnSpc>
                <a:spcPct val="80000"/>
              </a:lnSpc>
              <a:defRPr/>
            </a:pPr>
            <a:r>
              <a:rPr lang="ru-RU" sz="4000" b="1" dirty="0">
                <a:solidFill>
                  <a:srgbClr val="C00000"/>
                </a:solidFill>
              </a:rPr>
              <a:t>Руки</a:t>
            </a:r>
            <a:r>
              <a:rPr lang="ru-RU" sz="4000" b="1" dirty="0"/>
              <a:t> – основной путь передачи </a:t>
            </a:r>
            <a:br>
              <a:rPr lang="ru-RU" sz="4000" b="1" dirty="0"/>
            </a:br>
            <a:r>
              <a:rPr lang="ru-RU" sz="4000" b="1" dirty="0"/>
              <a:t>микроорганизмов во время оказания </a:t>
            </a:r>
            <a:br>
              <a:rPr lang="ru-RU" sz="4000" b="1" dirty="0"/>
            </a:br>
            <a:r>
              <a:rPr lang="ru-RU" sz="4000" b="1" dirty="0"/>
              <a:t>медицинской </a:t>
            </a:r>
            <a:r>
              <a:rPr lang="ru-RU" sz="4000" b="1" dirty="0" smtClean="0"/>
              <a:t>помощи</a:t>
            </a:r>
            <a:r>
              <a:rPr lang="ru-RU" dirty="0"/>
              <a:t/>
            </a:r>
            <a:br>
              <a:rPr lang="ru-RU" dirty="0"/>
            </a:br>
            <a:r>
              <a:rPr lang="ru-RU" dirty="0" smtClean="0"/>
              <a:t></a:t>
            </a:r>
            <a:endParaRPr lang="ru-RU" dirty="0"/>
          </a:p>
        </p:txBody>
      </p:sp>
      <p:sp>
        <p:nvSpPr>
          <p:cNvPr id="3" name="Содержимое 2"/>
          <p:cNvSpPr>
            <a:spLocks noGrp="1"/>
          </p:cNvSpPr>
          <p:nvPr>
            <p:ph idx="1"/>
          </p:nvPr>
        </p:nvSpPr>
        <p:spPr>
          <a:xfrm>
            <a:off x="4429124" y="2000240"/>
            <a:ext cx="4257676" cy="4429156"/>
          </a:xfrm>
        </p:spPr>
        <p:txBody>
          <a:bodyPr/>
          <a:lstStyle/>
          <a:p>
            <a:pPr algn="ctr">
              <a:buNone/>
            </a:pPr>
            <a:r>
              <a:rPr lang="ru-RU" dirty="0"/>
              <a:t> </a:t>
            </a:r>
            <a:r>
              <a:rPr lang="ru-RU" dirty="0" smtClean="0"/>
              <a:t>  </a:t>
            </a:r>
            <a:r>
              <a:rPr lang="ru-RU" b="1" dirty="0" smtClean="0">
                <a:solidFill>
                  <a:srgbClr val="C00000"/>
                </a:solidFill>
              </a:rPr>
              <a:t>гигиена рук </a:t>
            </a:r>
            <a:r>
              <a:rPr lang="ru-RU" dirty="0" smtClean="0"/>
              <a:t>– самая </a:t>
            </a:r>
            <a:br>
              <a:rPr lang="ru-RU" dirty="0" smtClean="0"/>
            </a:br>
            <a:r>
              <a:rPr lang="ru-RU" dirty="0" smtClean="0"/>
              <a:t>важная мера, позволяющая </a:t>
            </a:r>
            <a:br>
              <a:rPr lang="ru-RU" dirty="0" smtClean="0"/>
            </a:br>
            <a:r>
              <a:rPr lang="ru-RU" dirty="0" smtClean="0"/>
              <a:t>избежать передачу потенциально </a:t>
            </a:r>
            <a:br>
              <a:rPr lang="ru-RU" dirty="0" smtClean="0"/>
            </a:br>
            <a:r>
              <a:rPr lang="ru-RU" dirty="0" smtClean="0"/>
              <a:t>вредных микроорганизмов </a:t>
            </a:r>
            <a:br>
              <a:rPr lang="ru-RU" dirty="0" smtClean="0"/>
            </a:br>
            <a:endParaRPr lang="ru-RU" dirty="0"/>
          </a:p>
        </p:txBody>
      </p:sp>
      <p:pic>
        <p:nvPicPr>
          <p:cNvPr id="14338" name="Picture 2" descr="http://www.hygienik.com.au/wp-content/uploads/2013/02/Germ-Points-Hospital-Bed.jpg"/>
          <p:cNvPicPr>
            <a:picLocks noChangeAspect="1" noChangeArrowheads="1"/>
          </p:cNvPicPr>
          <p:nvPr/>
        </p:nvPicPr>
        <p:blipFill>
          <a:blip r:embed="rId2"/>
          <a:srcRect/>
          <a:stretch>
            <a:fillRect/>
          </a:stretch>
        </p:blipFill>
        <p:spPr bwMode="auto">
          <a:xfrm>
            <a:off x="285721" y="2143116"/>
            <a:ext cx="4500594" cy="35719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8313" y="0"/>
            <a:ext cx="8229600" cy="1371600"/>
          </a:xfrm>
        </p:spPr>
        <p:txBody>
          <a:bodyPr/>
          <a:lstStyle/>
          <a:p>
            <a:pPr eaLnBrk="1" hangingPunct="1"/>
            <a:r>
              <a:rPr lang="ru-RU" sz="4000" b="1" smtClean="0">
                <a:solidFill>
                  <a:srgbClr val="000099"/>
                </a:solidFill>
              </a:rPr>
              <a:t>Гигиенические мероприятия!</a:t>
            </a:r>
          </a:p>
        </p:txBody>
      </p:sp>
      <p:pic>
        <p:nvPicPr>
          <p:cNvPr id="41987" name="Picture 3" descr="cleanhands"/>
          <p:cNvPicPr>
            <a:picLocks noGrp="1" noChangeAspect="1" noChangeArrowheads="1"/>
          </p:cNvPicPr>
          <p:nvPr>
            <p:ph type="body" idx="1"/>
          </p:nvPr>
        </p:nvPicPr>
        <p:blipFill>
          <a:blip r:embed="rId2"/>
          <a:srcRect/>
          <a:stretch>
            <a:fillRect/>
          </a:stretch>
        </p:blipFill>
        <p:spPr>
          <a:xfrm>
            <a:off x="3995738" y="1125538"/>
            <a:ext cx="4643437" cy="2938462"/>
          </a:xfrm>
          <a:noFill/>
        </p:spPr>
      </p:pic>
      <p:pic>
        <p:nvPicPr>
          <p:cNvPr id="41988" name="Picture 4" descr="oQsACP4_m4jFtM"/>
          <p:cNvPicPr>
            <a:picLocks noChangeAspect="1" noChangeArrowheads="1"/>
          </p:cNvPicPr>
          <p:nvPr/>
        </p:nvPicPr>
        <p:blipFill>
          <a:blip r:embed="rId3"/>
          <a:srcRect/>
          <a:stretch>
            <a:fillRect/>
          </a:stretch>
        </p:blipFill>
        <p:spPr bwMode="auto">
          <a:xfrm>
            <a:off x="323850" y="1125538"/>
            <a:ext cx="2665413" cy="2051050"/>
          </a:xfrm>
          <a:prstGeom prst="rect">
            <a:avLst/>
          </a:prstGeom>
          <a:noFill/>
          <a:ln w="9525">
            <a:noFill/>
            <a:miter lim="800000"/>
            <a:headEnd/>
            <a:tailEnd/>
          </a:ln>
        </p:spPr>
      </p:pic>
      <p:pic>
        <p:nvPicPr>
          <p:cNvPr id="41989" name="Picture 5" descr="ID7dWhhntLFQsM"/>
          <p:cNvPicPr>
            <a:picLocks noChangeAspect="1" noChangeArrowheads="1"/>
          </p:cNvPicPr>
          <p:nvPr/>
        </p:nvPicPr>
        <p:blipFill>
          <a:blip r:embed="rId4"/>
          <a:srcRect/>
          <a:stretch>
            <a:fillRect/>
          </a:stretch>
        </p:blipFill>
        <p:spPr bwMode="auto">
          <a:xfrm>
            <a:off x="755650" y="3284538"/>
            <a:ext cx="1943100" cy="1812925"/>
          </a:xfrm>
          <a:prstGeom prst="rect">
            <a:avLst/>
          </a:prstGeom>
          <a:noFill/>
          <a:ln w="9525">
            <a:noFill/>
            <a:miter lim="800000"/>
            <a:headEnd/>
            <a:tailEnd/>
          </a:ln>
        </p:spPr>
      </p:pic>
      <p:sp>
        <p:nvSpPr>
          <p:cNvPr id="41990" name="Line 6"/>
          <p:cNvSpPr>
            <a:spLocks noChangeShapeType="1"/>
          </p:cNvSpPr>
          <p:nvPr/>
        </p:nvSpPr>
        <p:spPr bwMode="auto">
          <a:xfrm>
            <a:off x="107950" y="3429000"/>
            <a:ext cx="3887788" cy="1944688"/>
          </a:xfrm>
          <a:prstGeom prst="line">
            <a:avLst/>
          </a:prstGeom>
          <a:noFill/>
          <a:ln w="12700">
            <a:solidFill>
              <a:srgbClr val="FF0000"/>
            </a:solidFill>
            <a:round/>
            <a:headEnd/>
            <a:tailEnd/>
          </a:ln>
        </p:spPr>
        <p:txBody>
          <a:bodyPr/>
          <a:lstStyle/>
          <a:p>
            <a:endParaRPr lang="ru-RU"/>
          </a:p>
        </p:txBody>
      </p:sp>
      <p:sp>
        <p:nvSpPr>
          <p:cNvPr id="41991" name="Line 7"/>
          <p:cNvSpPr>
            <a:spLocks noChangeShapeType="1"/>
          </p:cNvSpPr>
          <p:nvPr/>
        </p:nvSpPr>
        <p:spPr bwMode="auto">
          <a:xfrm flipV="1">
            <a:off x="179388" y="3573463"/>
            <a:ext cx="3960812" cy="1584325"/>
          </a:xfrm>
          <a:prstGeom prst="line">
            <a:avLst/>
          </a:prstGeom>
          <a:noFill/>
          <a:ln w="12700">
            <a:solidFill>
              <a:srgbClr val="FF0000"/>
            </a:solidFill>
            <a:round/>
            <a:headEnd/>
            <a:tailEnd/>
          </a:ln>
        </p:spPr>
        <p:txBody>
          <a:bodyPr/>
          <a:lstStyle/>
          <a:p>
            <a:endParaRPr lang="ru-RU"/>
          </a:p>
        </p:txBody>
      </p:sp>
      <p:pic>
        <p:nvPicPr>
          <p:cNvPr id="41992" name="Picture 8" descr="Ecolab_00">
            <a:hlinkClick r:id="rId5"/>
          </p:cNvPr>
          <p:cNvPicPr>
            <a:picLocks noChangeAspect="1" noChangeArrowheads="1"/>
          </p:cNvPicPr>
          <p:nvPr/>
        </p:nvPicPr>
        <p:blipFill>
          <a:blip r:embed="rId6"/>
          <a:srcRect/>
          <a:stretch>
            <a:fillRect/>
          </a:stretch>
        </p:blipFill>
        <p:spPr bwMode="auto">
          <a:xfrm>
            <a:off x="3995738" y="3500438"/>
            <a:ext cx="2808287" cy="2012950"/>
          </a:xfrm>
          <a:prstGeom prst="rect">
            <a:avLst/>
          </a:prstGeom>
          <a:noFill/>
          <a:ln w="9525">
            <a:noFill/>
            <a:miter lim="800000"/>
            <a:headEnd/>
            <a:tailEnd/>
          </a:ln>
        </p:spPr>
      </p:pic>
      <p:sp>
        <p:nvSpPr>
          <p:cNvPr id="41993" name="Rectangle 7"/>
          <p:cNvSpPr>
            <a:spLocks noChangeArrowheads="1"/>
          </p:cNvSpPr>
          <p:nvPr/>
        </p:nvSpPr>
        <p:spPr bwMode="auto">
          <a:xfrm>
            <a:off x="1258888" y="5445125"/>
            <a:ext cx="7704137" cy="1223963"/>
          </a:xfrm>
          <a:prstGeom prst="rect">
            <a:avLst/>
          </a:prstGeom>
          <a:solidFill>
            <a:schemeClr val="bg2"/>
          </a:solidFill>
          <a:ln w="9525">
            <a:solidFill>
              <a:schemeClr val="tx1"/>
            </a:solidFill>
            <a:miter lim="800000"/>
            <a:headEnd/>
            <a:tailEnd/>
          </a:ln>
        </p:spPr>
        <p:txBody>
          <a:bodyPr wrap="none" anchor="ctr"/>
          <a:lstStyle/>
          <a:p>
            <a:pPr algn="r"/>
            <a:r>
              <a:rPr lang="ru-RU" sz="2400" b="1" dirty="0">
                <a:latin typeface="Tahoma" pitchFamily="34" charset="0"/>
              </a:rPr>
              <a:t>Исполнительность врачей – 28%</a:t>
            </a:r>
            <a:r>
              <a:rPr lang="en-US" sz="2400" b="1" dirty="0">
                <a:latin typeface="Tahoma" pitchFamily="34" charset="0"/>
                <a:cs typeface="Tahoma" pitchFamily="34" charset="0"/>
              </a:rPr>
              <a:t>*</a:t>
            </a:r>
          </a:p>
          <a:p>
            <a:pPr algn="r"/>
            <a:r>
              <a:rPr lang="ru-RU" sz="2400" b="1" dirty="0">
                <a:latin typeface="Tahoma" pitchFamily="34" charset="0"/>
              </a:rPr>
              <a:t>Исполнительность медицинских сестер – 40%</a:t>
            </a:r>
          </a:p>
          <a:p>
            <a:pPr algn="r"/>
            <a:r>
              <a:rPr lang="en-US" sz="1600" b="1" dirty="0">
                <a:latin typeface="Tahoma" pitchFamily="34" charset="0"/>
                <a:cs typeface="Tahoma" pitchFamily="34" charset="0"/>
              </a:rPr>
              <a:t>*</a:t>
            </a:r>
            <a:r>
              <a:rPr lang="en-US" sz="1600" b="1" dirty="0">
                <a:latin typeface="Tahoma" pitchFamily="34" charset="0"/>
              </a:rPr>
              <a:t>(</a:t>
            </a:r>
            <a:r>
              <a:rPr lang="en-US" sz="1600" b="1" dirty="0" err="1">
                <a:latin typeface="Tahoma" pitchFamily="34" charset="0"/>
              </a:rPr>
              <a:t>A.Boss</a:t>
            </a:r>
            <a:r>
              <a:rPr lang="en-US" sz="1600" b="1" dirty="0">
                <a:latin typeface="Tahoma" pitchFamily="34" charset="0"/>
              </a:rPr>
              <a:t>, Holland, 2008)</a:t>
            </a:r>
            <a:endParaRPr lang="ru-RU" sz="1600" b="1" dirty="0">
              <a:latin typeface="Tahoma" pitchFamily="34" charset="0"/>
            </a:endParaRPr>
          </a:p>
        </p:txBody>
      </p:sp>
      <p:pic>
        <p:nvPicPr>
          <p:cNvPr id="41994" name="Picture 11" descr="https://encrypted-tbn0.gstatic.com/images?q=tbn:ANd9GcTMWe7K1umMw69SnI0VRzRW-DBqUF6AwrH5kt9ibGuNIFet4YuX"/>
          <p:cNvPicPr>
            <a:picLocks noChangeAspect="1" noChangeArrowheads="1"/>
          </p:cNvPicPr>
          <p:nvPr/>
        </p:nvPicPr>
        <p:blipFill>
          <a:blip r:embed="rId7"/>
          <a:srcRect/>
          <a:stretch>
            <a:fillRect/>
          </a:stretch>
        </p:blipFill>
        <p:spPr bwMode="auto">
          <a:xfrm>
            <a:off x="142875" y="3786188"/>
            <a:ext cx="2105025" cy="210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tel 1"/>
          <p:cNvSpPr>
            <a:spLocks noGrp="1"/>
          </p:cNvSpPr>
          <p:nvPr>
            <p:ph type="title" idx="4294967295"/>
          </p:nvPr>
        </p:nvSpPr>
        <p:spPr>
          <a:xfrm>
            <a:off x="0" y="958850"/>
            <a:ext cx="9144000" cy="1143000"/>
          </a:xfrm>
        </p:spPr>
        <p:txBody>
          <a:bodyPr>
            <a:normAutofit fontScale="90000"/>
          </a:bodyPr>
          <a:lstStyle/>
          <a:p>
            <a:pPr eaLnBrk="1" hangingPunct="1"/>
            <a:r>
              <a:rPr lang="ru-RU" sz="4000" b="1" smtClean="0">
                <a:solidFill>
                  <a:srgbClr val="003871"/>
                </a:solidFill>
              </a:rPr>
              <a:t>Руководство ВОЗ по гигиене рук</a:t>
            </a:r>
            <a:r>
              <a:rPr lang="en-GB" sz="4000" b="1" smtClean="0">
                <a:solidFill>
                  <a:srgbClr val="003871"/>
                </a:solidFill>
              </a:rPr>
              <a:t/>
            </a:r>
            <a:br>
              <a:rPr lang="en-GB" sz="4000" b="1" smtClean="0">
                <a:solidFill>
                  <a:srgbClr val="003871"/>
                </a:solidFill>
              </a:rPr>
            </a:br>
            <a:r>
              <a:rPr lang="en-GB" sz="2000" b="1" smtClean="0">
                <a:solidFill>
                  <a:srgbClr val="003871"/>
                </a:solidFill>
              </a:rPr>
              <a:t>(</a:t>
            </a:r>
            <a:r>
              <a:rPr lang="nb-NO" sz="2000" b="1" smtClean="0">
                <a:solidFill>
                  <a:srgbClr val="003871"/>
                </a:solidFill>
              </a:rPr>
              <a:t>revised Aug 2009) </a:t>
            </a:r>
            <a:r>
              <a:rPr lang="nb-NO" sz="2000" smtClean="0">
                <a:solidFill>
                  <a:srgbClr val="003871"/>
                </a:solidFill>
              </a:rPr>
              <a:t/>
            </a:r>
            <a:br>
              <a:rPr lang="nb-NO" sz="2000" smtClean="0">
                <a:solidFill>
                  <a:srgbClr val="003871"/>
                </a:solidFill>
              </a:rPr>
            </a:br>
            <a:r>
              <a:rPr lang="en-US" smtClean="0">
                <a:solidFill>
                  <a:srgbClr val="003871"/>
                </a:solidFill>
              </a:rPr>
              <a:t/>
            </a:r>
            <a:br>
              <a:rPr lang="en-US" smtClean="0">
                <a:solidFill>
                  <a:srgbClr val="003871"/>
                </a:solidFill>
              </a:rPr>
            </a:br>
            <a:endParaRPr lang="nb-NO" smtClean="0">
              <a:solidFill>
                <a:srgbClr val="003871"/>
              </a:solidFill>
            </a:endParaRPr>
          </a:p>
        </p:txBody>
      </p:sp>
      <p:graphicFrame>
        <p:nvGraphicFramePr>
          <p:cNvPr id="50178" name="Object 4"/>
          <p:cNvGraphicFramePr>
            <a:graphicFrameLocks noChangeAspect="1"/>
          </p:cNvGraphicFramePr>
          <p:nvPr/>
        </p:nvGraphicFramePr>
        <p:xfrm>
          <a:off x="4714876" y="1857364"/>
          <a:ext cx="3248025" cy="4595813"/>
        </p:xfrm>
        <a:graphic>
          <a:graphicData uri="http://schemas.openxmlformats.org/presentationml/2006/ole">
            <p:oleObj spid="_x0000_s47106" name="Acrobat Document" r:id="rId4" imgW="7556400" imgH="10710000" progId="AcroExch.Document.11">
              <p:embed/>
            </p:oleObj>
          </a:graphicData>
        </a:graphic>
      </p:graphicFrame>
      <p:sp>
        <p:nvSpPr>
          <p:cNvPr id="6" name="Pil høyre 5"/>
          <p:cNvSpPr/>
          <p:nvPr/>
        </p:nvSpPr>
        <p:spPr>
          <a:xfrm>
            <a:off x="3348038" y="4292600"/>
            <a:ext cx="1308100" cy="2222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nb-NO" b="1"/>
          </a:p>
        </p:txBody>
      </p:sp>
      <p:pic>
        <p:nvPicPr>
          <p:cNvPr id="1029" name="Picture 7"/>
          <p:cNvPicPr>
            <a:picLocks noChangeAspect="1" noChangeArrowheads="1"/>
          </p:cNvPicPr>
          <p:nvPr/>
        </p:nvPicPr>
        <p:blipFill>
          <a:blip r:embed="rId5"/>
          <a:srcRect l="12149" t="18134" r="70938" b="4636"/>
          <a:stretch>
            <a:fillRect/>
          </a:stretch>
        </p:blipFill>
        <p:spPr bwMode="auto">
          <a:xfrm>
            <a:off x="242888" y="1412875"/>
            <a:ext cx="3219450" cy="544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0178"/>
                                        </p:tgtEl>
                                        <p:attrNameLst>
                                          <p:attrName>style.visibility</p:attrName>
                                        </p:attrNameLst>
                                      </p:cBhvr>
                                      <p:to>
                                        <p:strVal val="visible"/>
                                      </p:to>
                                    </p:set>
                                    <p:animEffect transition="in" filter="dissolve">
                                      <p:cBhvr>
                                        <p:cTn id="11"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Номер слайда 6"/>
          <p:cNvSpPr>
            <a:spLocks noGrp="1"/>
          </p:cNvSpPr>
          <p:nvPr>
            <p:ph type="sldNum" sz="quarter" idx="12"/>
          </p:nvPr>
        </p:nvSpPr>
        <p:spPr>
          <a:noFill/>
        </p:spPr>
        <p:txBody>
          <a:bodyPr/>
          <a:lstStyle/>
          <a:p>
            <a:fld id="{26BBAB02-6AC1-4FEF-8DA4-032157E605E1}" type="slidenum">
              <a:rPr lang="nb-NO" smtClean="0">
                <a:latin typeface="Arial" charset="0"/>
              </a:rPr>
              <a:pPr/>
              <a:t>18</a:t>
            </a:fld>
            <a:endParaRPr lang="nb-NO" smtClean="0">
              <a:latin typeface="Arial" charset="0"/>
            </a:endParaRPr>
          </a:p>
        </p:txBody>
      </p:sp>
      <p:sp>
        <p:nvSpPr>
          <p:cNvPr id="43011" name="Tittel 1"/>
          <p:cNvSpPr>
            <a:spLocks noGrp="1"/>
          </p:cNvSpPr>
          <p:nvPr>
            <p:ph type="title"/>
          </p:nvPr>
        </p:nvSpPr>
        <p:spPr>
          <a:xfrm>
            <a:off x="0" y="642938"/>
            <a:ext cx="9144000" cy="1143000"/>
          </a:xfrm>
        </p:spPr>
        <p:txBody>
          <a:bodyPr>
            <a:normAutofit fontScale="90000"/>
          </a:bodyPr>
          <a:lstStyle/>
          <a:p>
            <a:pPr eaLnBrk="1" hangingPunct="1"/>
            <a:r>
              <a:rPr lang="ru-RU" sz="2800" b="1" dirty="0" smtClean="0">
                <a:solidFill>
                  <a:srgbClr val="003366"/>
                </a:solidFill>
              </a:rPr>
              <a:t>Всемирная организация здравоохранения, 2005г</a:t>
            </a:r>
            <a:r>
              <a:rPr lang="nb-NO" sz="2800" b="1" dirty="0" smtClean="0">
                <a:solidFill>
                  <a:srgbClr val="003366"/>
                </a:solidFill>
              </a:rPr>
              <a:t>: </a:t>
            </a:r>
            <a:r>
              <a:rPr lang="nb-NO" sz="4000" dirty="0" smtClean="0">
                <a:solidFill>
                  <a:srgbClr val="003366"/>
                </a:solidFill>
              </a:rPr>
              <a:t/>
            </a:r>
            <a:br>
              <a:rPr lang="nb-NO" sz="4000" dirty="0" smtClean="0">
                <a:solidFill>
                  <a:srgbClr val="003366"/>
                </a:solidFill>
              </a:rPr>
            </a:br>
            <a:r>
              <a:rPr lang="ru-RU" sz="4000" b="1" i="1" dirty="0" smtClean="0">
                <a:solidFill>
                  <a:srgbClr val="C00000"/>
                </a:solidFill>
              </a:rPr>
              <a:t> </a:t>
            </a:r>
            <a:r>
              <a:rPr lang="ru-RU" b="1" i="1" dirty="0" smtClean="0">
                <a:solidFill>
                  <a:srgbClr val="C00000"/>
                </a:solidFill>
              </a:rPr>
              <a:t>Спасайте человеческие жизни: соблюдайте чистоту рук!!</a:t>
            </a:r>
            <a:endParaRPr lang="nb-NO" dirty="0" smtClean="0">
              <a:solidFill>
                <a:srgbClr val="003366"/>
              </a:solidFill>
            </a:endParaRPr>
          </a:p>
        </p:txBody>
      </p:sp>
      <p:sp>
        <p:nvSpPr>
          <p:cNvPr id="43012" name="Rectangle 6"/>
          <p:cNvSpPr>
            <a:spLocks noGrp="1" noChangeArrowheads="1"/>
          </p:cNvSpPr>
          <p:nvPr>
            <p:ph type="body" sz="half" idx="2"/>
          </p:nvPr>
        </p:nvSpPr>
        <p:spPr>
          <a:xfrm>
            <a:off x="179388" y="2143125"/>
            <a:ext cx="8280400" cy="4357688"/>
          </a:xfrm>
        </p:spPr>
        <p:txBody>
          <a:bodyPr/>
          <a:lstStyle/>
          <a:p>
            <a:pPr eaLnBrk="1" hangingPunct="1"/>
            <a:r>
              <a:rPr lang="ru-RU" sz="2000" b="1" dirty="0" smtClean="0">
                <a:solidFill>
                  <a:srgbClr val="003366"/>
                </a:solidFill>
              </a:rPr>
              <a:t>Перспектива</a:t>
            </a:r>
            <a:r>
              <a:rPr lang="nb-NO" sz="2000" b="1" dirty="0" smtClean="0">
                <a:solidFill>
                  <a:srgbClr val="003366"/>
                </a:solidFill>
              </a:rPr>
              <a:t>:</a:t>
            </a:r>
            <a:r>
              <a:rPr lang="nb-NO" sz="2000" b="1" dirty="0" smtClean="0"/>
              <a:t> </a:t>
            </a:r>
            <a:r>
              <a:rPr lang="nb-NO" sz="2000" dirty="0" smtClean="0"/>
              <a:t/>
            </a:r>
            <a:br>
              <a:rPr lang="nb-NO" sz="2000" dirty="0" smtClean="0"/>
            </a:br>
            <a:r>
              <a:rPr lang="ru-RU" sz="2000" dirty="0" smtClean="0"/>
              <a:t>сделать профилактику внутрибольничных инфекций приоритетным направлением здравоохранения</a:t>
            </a:r>
            <a:r>
              <a:rPr lang="nb-NO" sz="2000" dirty="0" smtClean="0"/>
              <a:t>, </a:t>
            </a:r>
            <a:endParaRPr lang="ru-RU" sz="2000" dirty="0" smtClean="0"/>
          </a:p>
          <a:p>
            <a:pPr eaLnBrk="1" hangingPunct="1">
              <a:buFontTx/>
              <a:buNone/>
            </a:pPr>
            <a:r>
              <a:rPr lang="ru-RU" sz="2000" dirty="0" smtClean="0"/>
              <a:t>               в основе этого – гигиена рук..</a:t>
            </a:r>
            <a:endParaRPr lang="nb-NO" sz="2000" dirty="0" smtClean="0"/>
          </a:p>
          <a:p>
            <a:pPr eaLnBrk="1" hangingPunct="1"/>
            <a:r>
              <a:rPr lang="ru-RU" sz="2000" b="1" dirty="0" smtClean="0">
                <a:solidFill>
                  <a:srgbClr val="003366"/>
                </a:solidFill>
              </a:rPr>
              <a:t>Цель:</a:t>
            </a:r>
            <a:r>
              <a:rPr lang="nb-NO" sz="2000" dirty="0" smtClean="0">
                <a:solidFill>
                  <a:srgbClr val="003366"/>
                </a:solidFill>
              </a:rPr>
              <a:t/>
            </a:r>
            <a:br>
              <a:rPr lang="nb-NO" sz="2000" dirty="0" smtClean="0">
                <a:solidFill>
                  <a:srgbClr val="003366"/>
                </a:solidFill>
              </a:rPr>
            </a:br>
            <a:r>
              <a:rPr lang="ru-RU" sz="2000" dirty="0" smtClean="0"/>
              <a:t>уменьшить количество ВБИ</a:t>
            </a:r>
            <a:endParaRPr lang="nb-NO" sz="2000" dirty="0" smtClean="0"/>
          </a:p>
          <a:p>
            <a:pPr eaLnBrk="1" hangingPunct="1"/>
            <a:r>
              <a:rPr lang="ru-RU" sz="2000" b="1" dirty="0" smtClean="0">
                <a:solidFill>
                  <a:srgbClr val="003366"/>
                </a:solidFill>
              </a:rPr>
              <a:t>Инструменты:</a:t>
            </a:r>
            <a:endParaRPr lang="nb-NO" sz="2000" b="1" dirty="0" smtClean="0"/>
          </a:p>
          <a:p>
            <a:pPr lvl="1" eaLnBrk="1" hangingPunct="1"/>
            <a:r>
              <a:rPr lang="ru-RU" sz="2000" dirty="0" smtClean="0"/>
              <a:t>Руководство ВОЗ по соблюдению гигиены рук</a:t>
            </a:r>
            <a:endParaRPr lang="nb-NO" sz="2000" dirty="0" smtClean="0"/>
          </a:p>
          <a:p>
            <a:pPr lvl="1" eaLnBrk="1" hangingPunct="1"/>
            <a:r>
              <a:rPr lang="ru-RU" sz="2000" dirty="0" smtClean="0"/>
              <a:t>Ежегодная кампания по гигиене рук – 5 мая</a:t>
            </a:r>
            <a:endParaRPr lang="nb-NO" sz="2000" dirty="0" smtClean="0"/>
          </a:p>
          <a:p>
            <a:pPr lvl="1" eaLnBrk="1" hangingPunct="1"/>
            <a:r>
              <a:rPr lang="ru-RU" sz="2000" dirty="0" smtClean="0"/>
              <a:t>Спиртсодержащие препараты – </a:t>
            </a:r>
          </a:p>
          <a:p>
            <a:pPr lvl="1" eaLnBrk="1" hangingPunct="1">
              <a:buFontTx/>
              <a:buNone/>
            </a:pPr>
            <a:r>
              <a:rPr lang="ru-RU" sz="2000" dirty="0" smtClean="0"/>
              <a:t>                        - </a:t>
            </a:r>
            <a:r>
              <a:rPr lang="ru-RU" sz="2000" b="1" dirty="0" smtClean="0">
                <a:solidFill>
                  <a:srgbClr val="C00000"/>
                </a:solidFill>
              </a:rPr>
              <a:t>Золотой стандарт гигиены рук</a:t>
            </a:r>
            <a:endParaRPr lang="nb-NO" sz="2000" b="1" dirty="0" smtClean="0">
              <a:solidFill>
                <a:srgbClr val="C00000"/>
              </a:solidFill>
            </a:endParaRPr>
          </a:p>
        </p:txBody>
      </p:sp>
      <p:pic>
        <p:nvPicPr>
          <p:cNvPr id="4" name="Picture 32" descr="Saut sur bug"/>
          <p:cNvPicPr>
            <a:picLocks noGrp="1" noChangeAspect="1" noChangeArrowheads="1"/>
          </p:cNvPicPr>
          <p:nvPr>
            <p:ph idx="4294967295"/>
          </p:nvPr>
        </p:nvPicPr>
        <p:blipFill>
          <a:blip r:embed="rId2">
            <a:lum bright="26000"/>
          </a:blip>
          <a:srcRect/>
          <a:stretch>
            <a:fillRect/>
          </a:stretch>
        </p:blipFill>
        <p:spPr>
          <a:xfrm>
            <a:off x="6678613" y="3143250"/>
            <a:ext cx="2465387" cy="26098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2" name="Rectangle 2"/>
          <p:cNvSpPr>
            <a:spLocks noGrp="1" noChangeArrowheads="1"/>
          </p:cNvSpPr>
          <p:nvPr>
            <p:ph type="body" idx="4294967295"/>
          </p:nvPr>
        </p:nvSpPr>
        <p:spPr>
          <a:xfrm>
            <a:off x="0" y="1757363"/>
            <a:ext cx="2941638" cy="442277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txBody>
          <a:bodyPr lIns="90000"/>
          <a:lstStyle/>
          <a:p>
            <a:pPr eaLnBrk="1" hangingPunct="1">
              <a:buFontTx/>
              <a:buNone/>
              <a:defRPr/>
            </a:pPr>
            <a:r>
              <a:rPr lang="en-GB" sz="2000" dirty="0" smtClean="0">
                <a:solidFill>
                  <a:schemeClr val="bg1"/>
                </a:solidFill>
              </a:rPr>
              <a:t>      </a:t>
            </a:r>
            <a:r>
              <a:rPr lang="ru-RU" sz="2000" b="1" dirty="0" smtClean="0"/>
              <a:t>Основана на доказательствах и рекомендациях Руководства ВОЗ по гигиене рук в здравоохранении (2009)</a:t>
            </a:r>
            <a:endParaRPr lang="en-GB" sz="2000" b="1" dirty="0" smtClean="0"/>
          </a:p>
        </p:txBody>
      </p:sp>
      <p:sp>
        <p:nvSpPr>
          <p:cNvPr id="7171" name="Rectangle 3"/>
          <p:cNvSpPr>
            <a:spLocks noGrp="1" noChangeArrowheads="1"/>
          </p:cNvSpPr>
          <p:nvPr>
            <p:ph type="title" idx="4294967295"/>
          </p:nvPr>
        </p:nvSpPr>
        <p:spPr>
          <a:xfrm>
            <a:off x="455613" y="296863"/>
            <a:ext cx="8274050" cy="1143000"/>
          </a:xfrm>
        </p:spPr>
        <p:txBody>
          <a:bodyPr>
            <a:normAutofit fontScale="90000"/>
          </a:bodyPr>
          <a:lstStyle/>
          <a:p>
            <a:pPr eaLnBrk="1" hangingPunct="1"/>
            <a:r>
              <a:rPr lang="ru-RU" sz="4000" smtClean="0">
                <a:solidFill>
                  <a:srgbClr val="003871"/>
                </a:solidFill>
              </a:rPr>
              <a:t>Что это – улучшенная стратегия ВОЗ по гигиене рук?</a:t>
            </a:r>
            <a:endParaRPr lang="en-GB" sz="4000" smtClean="0">
              <a:solidFill>
                <a:srgbClr val="003871"/>
              </a:solidFill>
            </a:endParaRPr>
          </a:p>
        </p:txBody>
      </p:sp>
      <p:sp>
        <p:nvSpPr>
          <p:cNvPr id="378884" name="Rectangle 4"/>
          <p:cNvSpPr>
            <a:spLocks noChangeArrowheads="1"/>
          </p:cNvSpPr>
          <p:nvPr/>
        </p:nvSpPr>
        <p:spPr bwMode="auto">
          <a:xfrm>
            <a:off x="3783013" y="1636713"/>
            <a:ext cx="4946650" cy="1000125"/>
          </a:xfrm>
          <a:prstGeom prst="rect">
            <a:avLst/>
          </a:prstGeom>
          <a:solidFill>
            <a:schemeClr val="accent1">
              <a:lumMod val="20000"/>
              <a:lumOff val="80000"/>
            </a:schemeClr>
          </a:solidFill>
          <a:ln w="9525" algn="ctr">
            <a:noFill/>
            <a:miter lim="800000"/>
            <a:headEnd/>
            <a:tailEnd/>
          </a:ln>
          <a:effectLst/>
        </p:spPr>
        <p:txBody>
          <a:bodyPr/>
          <a:lstStyle/>
          <a:p>
            <a:pPr defTabSz="457200">
              <a:defRPr/>
            </a:pPr>
            <a:r>
              <a:rPr lang="ru-RU" sz="1400" b="1" dirty="0">
                <a:cs typeface="Arial" pitchFamily="34" charset="0"/>
              </a:rPr>
              <a:t>1 Изменения в системе</a:t>
            </a:r>
            <a:endParaRPr lang="en-GB" sz="1600" b="1" dirty="0">
              <a:latin typeface="Calibri" pitchFamily="34" charset="0"/>
              <a:cs typeface="Arial" pitchFamily="34" charset="0"/>
            </a:endParaRPr>
          </a:p>
          <a:p>
            <a:pPr defTabSz="457200">
              <a:defRPr/>
            </a:pPr>
            <a:r>
              <a:rPr lang="ru-RU" sz="1600" b="1" dirty="0">
                <a:latin typeface="Calibri" pitchFamily="34" charset="0"/>
                <a:cs typeface="Arial" pitchFamily="34" charset="0"/>
              </a:rPr>
              <a:t>Доступны</a:t>
            </a:r>
            <a:r>
              <a:rPr lang="ru-RU" sz="1600" dirty="0">
                <a:latin typeface="Calibri" pitchFamily="34" charset="0"/>
                <a:cs typeface="Arial" pitchFamily="34" charset="0"/>
              </a:rPr>
              <a:t>: безопасное водоснабжение,</a:t>
            </a:r>
            <a:r>
              <a:rPr lang="en-GB" sz="1600" dirty="0">
                <a:latin typeface="Calibri" pitchFamily="34" charset="0"/>
                <a:cs typeface="Arial" pitchFamily="34" charset="0"/>
              </a:rPr>
              <a:t> </a:t>
            </a:r>
            <a:r>
              <a:rPr lang="ru-RU" sz="1600" dirty="0">
                <a:latin typeface="Calibri" pitchFamily="34" charset="0"/>
                <a:cs typeface="Arial" pitchFamily="34" charset="0"/>
              </a:rPr>
              <a:t>мыло, полотенца, спиртсодержащие средства</a:t>
            </a:r>
            <a:endParaRPr lang="en-GB" sz="1600" dirty="0">
              <a:latin typeface="Calibri" pitchFamily="34" charset="0"/>
              <a:cs typeface="Arial" pitchFamily="34" charset="0"/>
            </a:endParaRPr>
          </a:p>
        </p:txBody>
      </p:sp>
      <p:sp>
        <p:nvSpPr>
          <p:cNvPr id="378885" name="Rectangle 5"/>
          <p:cNvSpPr>
            <a:spLocks noChangeArrowheads="1"/>
          </p:cNvSpPr>
          <p:nvPr/>
        </p:nvSpPr>
        <p:spPr bwMode="auto">
          <a:xfrm>
            <a:off x="3783013" y="2776538"/>
            <a:ext cx="4946650" cy="566737"/>
          </a:xfrm>
          <a:prstGeom prst="rect">
            <a:avLst/>
          </a:prstGeom>
          <a:solidFill>
            <a:schemeClr val="accent1">
              <a:lumMod val="20000"/>
              <a:lumOff val="80000"/>
            </a:schemeClr>
          </a:solidFill>
          <a:ln w="9525" algn="ctr">
            <a:noFill/>
            <a:miter lim="800000"/>
            <a:headEnd/>
            <a:tailEnd/>
          </a:ln>
          <a:effectLst/>
        </p:spPr>
        <p:txBody>
          <a:bodyPr/>
          <a:lstStyle/>
          <a:p>
            <a:pPr defTabSz="457200">
              <a:defRPr/>
            </a:pPr>
            <a:r>
              <a:rPr lang="ru-RU" sz="1400" b="1" dirty="0">
                <a:cs typeface="Arial" pitchFamily="34" charset="0"/>
              </a:rPr>
              <a:t>2.Тренинги/обучение</a:t>
            </a:r>
            <a:r>
              <a:rPr lang="en-GB" sz="1600" dirty="0">
                <a:latin typeface="Calibri" pitchFamily="34" charset="0"/>
                <a:cs typeface="Arial" pitchFamily="34" charset="0"/>
              </a:rPr>
              <a:t/>
            </a:r>
            <a:br>
              <a:rPr lang="en-GB" sz="1600" dirty="0">
                <a:latin typeface="Calibri" pitchFamily="34" charset="0"/>
                <a:cs typeface="Arial" pitchFamily="34" charset="0"/>
              </a:rPr>
            </a:br>
            <a:r>
              <a:rPr lang="ru-RU" sz="1600" dirty="0">
                <a:latin typeface="Calibri" pitchFamily="34" charset="0"/>
                <a:cs typeface="Arial" pitchFamily="34" charset="0"/>
              </a:rPr>
              <a:t>Регулярные тренинги медицинских работников</a:t>
            </a:r>
            <a:endParaRPr lang="en-GB" sz="1600" dirty="0">
              <a:latin typeface="Calibri" pitchFamily="34" charset="0"/>
              <a:cs typeface="Arial" pitchFamily="34" charset="0"/>
            </a:endParaRPr>
          </a:p>
        </p:txBody>
      </p:sp>
      <p:sp>
        <p:nvSpPr>
          <p:cNvPr id="378886" name="Rectangle 6"/>
          <p:cNvSpPr>
            <a:spLocks noChangeArrowheads="1"/>
          </p:cNvSpPr>
          <p:nvPr/>
        </p:nvSpPr>
        <p:spPr bwMode="auto">
          <a:xfrm>
            <a:off x="3783013" y="3454400"/>
            <a:ext cx="4946650" cy="1000125"/>
          </a:xfrm>
          <a:prstGeom prst="rect">
            <a:avLst/>
          </a:prstGeom>
          <a:solidFill>
            <a:schemeClr val="accent1">
              <a:lumMod val="20000"/>
              <a:lumOff val="80000"/>
            </a:schemeClr>
          </a:solidFill>
          <a:ln w="9525" algn="ctr">
            <a:noFill/>
            <a:miter lim="800000"/>
            <a:headEnd/>
            <a:tailEnd/>
          </a:ln>
          <a:effectLst/>
        </p:spPr>
        <p:txBody>
          <a:bodyPr/>
          <a:lstStyle/>
          <a:p>
            <a:pPr defTabSz="457200">
              <a:defRPr/>
            </a:pPr>
            <a:r>
              <a:rPr lang="ru-RU" sz="1400" b="1" dirty="0">
                <a:cs typeface="Arial" pitchFamily="34" charset="0"/>
              </a:rPr>
              <a:t>3. Оценка и обратная связь</a:t>
            </a:r>
            <a:r>
              <a:rPr lang="en-GB" sz="1600" dirty="0">
                <a:latin typeface="Calibri" pitchFamily="34" charset="0"/>
                <a:cs typeface="Arial" pitchFamily="34" charset="0"/>
              </a:rPr>
              <a:t/>
            </a:r>
            <a:br>
              <a:rPr lang="en-GB" sz="1600" dirty="0">
                <a:latin typeface="Calibri" pitchFamily="34" charset="0"/>
                <a:cs typeface="Arial" pitchFamily="34" charset="0"/>
              </a:rPr>
            </a:br>
            <a:r>
              <a:rPr lang="ru-RU" sz="1600" dirty="0">
                <a:latin typeface="Calibri" pitchFamily="34" charset="0"/>
                <a:cs typeface="Arial" pitchFamily="34" charset="0"/>
              </a:rPr>
              <a:t>Мониторинг выполнения, знания медицинских работников </a:t>
            </a:r>
            <a:endParaRPr lang="en-GB" sz="1600" dirty="0">
              <a:latin typeface="Calibri" pitchFamily="34" charset="0"/>
              <a:cs typeface="Arial" pitchFamily="34" charset="0"/>
            </a:endParaRPr>
          </a:p>
        </p:txBody>
      </p:sp>
      <p:sp>
        <p:nvSpPr>
          <p:cNvPr id="378887" name="Rectangle 7"/>
          <p:cNvSpPr>
            <a:spLocks noChangeArrowheads="1"/>
          </p:cNvSpPr>
          <p:nvPr/>
        </p:nvSpPr>
        <p:spPr bwMode="auto">
          <a:xfrm>
            <a:off x="3783013" y="4592638"/>
            <a:ext cx="4946650" cy="566737"/>
          </a:xfrm>
          <a:prstGeom prst="rect">
            <a:avLst/>
          </a:prstGeom>
          <a:solidFill>
            <a:schemeClr val="accent1">
              <a:lumMod val="20000"/>
              <a:lumOff val="80000"/>
            </a:schemeClr>
          </a:solidFill>
          <a:ln w="9525" algn="ctr">
            <a:noFill/>
            <a:miter lim="800000"/>
            <a:headEnd/>
            <a:tailEnd/>
          </a:ln>
          <a:effectLst/>
        </p:spPr>
        <p:txBody>
          <a:bodyPr/>
          <a:lstStyle/>
          <a:p>
            <a:pPr defTabSz="457200">
              <a:defRPr/>
            </a:pPr>
            <a:r>
              <a:rPr lang="ru-RU" sz="1400" b="1" dirty="0">
                <a:cs typeface="Arial" pitchFamily="34" charset="0"/>
              </a:rPr>
              <a:t>4. Напоминание и побуждение</a:t>
            </a:r>
            <a:endParaRPr lang="en-GB" sz="1600" b="1" dirty="0">
              <a:latin typeface="Calibri" pitchFamily="34" charset="0"/>
              <a:cs typeface="Arial" pitchFamily="34" charset="0"/>
            </a:endParaRPr>
          </a:p>
          <a:p>
            <a:pPr defTabSz="457200">
              <a:defRPr/>
            </a:pPr>
            <a:r>
              <a:rPr lang="ru-RU" sz="1600" dirty="0">
                <a:latin typeface="Calibri" pitchFamily="34" charset="0"/>
                <a:cs typeface="Arial" pitchFamily="34" charset="0"/>
              </a:rPr>
              <a:t>Напоминание на рабочем месте</a:t>
            </a:r>
            <a:endParaRPr lang="en-GB" sz="1600" dirty="0">
              <a:latin typeface="Calibri" pitchFamily="34" charset="0"/>
              <a:cs typeface="Arial" pitchFamily="34" charset="0"/>
            </a:endParaRPr>
          </a:p>
        </p:txBody>
      </p:sp>
      <p:sp>
        <p:nvSpPr>
          <p:cNvPr id="378888" name="Rectangle 8"/>
          <p:cNvSpPr>
            <a:spLocks noChangeArrowheads="1"/>
          </p:cNvSpPr>
          <p:nvPr/>
        </p:nvSpPr>
        <p:spPr bwMode="auto">
          <a:xfrm>
            <a:off x="3783013" y="5286375"/>
            <a:ext cx="4946650" cy="785813"/>
          </a:xfrm>
          <a:prstGeom prst="rect">
            <a:avLst/>
          </a:prstGeom>
          <a:solidFill>
            <a:schemeClr val="accent1">
              <a:lumMod val="20000"/>
              <a:lumOff val="80000"/>
            </a:schemeClr>
          </a:solidFill>
          <a:ln w="9525" algn="ctr">
            <a:noFill/>
            <a:miter lim="800000"/>
            <a:headEnd/>
            <a:tailEnd/>
          </a:ln>
          <a:effectLst/>
        </p:spPr>
        <p:txBody>
          <a:bodyPr/>
          <a:lstStyle/>
          <a:p>
            <a:pPr defTabSz="457200">
              <a:defRPr/>
            </a:pPr>
            <a:r>
              <a:rPr lang="ru-RU" sz="1400" b="1" dirty="0">
                <a:cs typeface="Arial" pitchFamily="34" charset="0"/>
              </a:rPr>
              <a:t>5. Создание благоприятной рабочей обстановки</a:t>
            </a:r>
            <a:endParaRPr lang="en-GB" sz="1600" b="1" dirty="0">
              <a:latin typeface="Calibri" pitchFamily="34" charset="0"/>
              <a:cs typeface="Arial" pitchFamily="34" charset="0"/>
            </a:endParaRPr>
          </a:p>
          <a:p>
            <a:pPr defTabSz="457200">
              <a:defRPr/>
            </a:pPr>
            <a:r>
              <a:rPr lang="ru-RU" sz="1600" dirty="0">
                <a:latin typeface="Calibri" pitchFamily="34" charset="0"/>
                <a:cs typeface="Arial" pitchFamily="34" charset="0"/>
              </a:rPr>
              <a:t>Создание благоприятного рабочего климата, способствующего исполнению правил</a:t>
            </a:r>
            <a:endParaRPr lang="en-GB" sz="1600" dirty="0">
              <a:latin typeface="Calibri" pitchFamily="34" charset="0"/>
              <a:cs typeface="Arial" pitchFamily="34" charset="0"/>
            </a:endParaRPr>
          </a:p>
        </p:txBody>
      </p:sp>
      <p:sp>
        <p:nvSpPr>
          <p:cNvPr id="378889" name="AutoShape 9"/>
          <p:cNvSpPr>
            <a:spLocks noChangeArrowheads="1"/>
          </p:cNvSpPr>
          <p:nvPr/>
        </p:nvSpPr>
        <p:spPr bwMode="auto">
          <a:xfrm>
            <a:off x="3151188" y="2636838"/>
            <a:ext cx="422275" cy="422275"/>
          </a:xfrm>
          <a:prstGeom prst="plus">
            <a:avLst>
              <a:gd name="adj" fmla="val 33648"/>
            </a:avLst>
          </a:prstGeom>
          <a:solidFill>
            <a:schemeClr val="tx2"/>
          </a:solidFill>
          <a:ln w="9525">
            <a:noFill/>
            <a:miter lim="800000"/>
            <a:headEnd/>
            <a:tailEnd/>
          </a:ln>
        </p:spPr>
        <p:txBody>
          <a:bodyPr wrap="none" anchor="ctr"/>
          <a:lstStyle/>
          <a:p>
            <a:pPr defTabSz="457200"/>
            <a:endParaRPr lang="ru-RU" b="1">
              <a:solidFill>
                <a:srgbClr val="FF0000"/>
              </a:solidFill>
              <a:cs typeface="Arial" pitchFamily="34" charset="0"/>
            </a:endParaRPr>
          </a:p>
        </p:txBody>
      </p:sp>
      <p:sp>
        <p:nvSpPr>
          <p:cNvPr id="378890" name="AutoShape 10"/>
          <p:cNvSpPr>
            <a:spLocks noChangeArrowheads="1"/>
          </p:cNvSpPr>
          <p:nvPr/>
        </p:nvSpPr>
        <p:spPr bwMode="auto">
          <a:xfrm>
            <a:off x="3151188" y="3546475"/>
            <a:ext cx="422275" cy="422275"/>
          </a:xfrm>
          <a:prstGeom prst="plus">
            <a:avLst>
              <a:gd name="adj" fmla="val 33648"/>
            </a:avLst>
          </a:prstGeom>
          <a:solidFill>
            <a:schemeClr val="tx2"/>
          </a:solidFill>
          <a:ln w="9525">
            <a:noFill/>
            <a:miter lim="800000"/>
            <a:headEnd/>
            <a:tailEnd/>
          </a:ln>
        </p:spPr>
        <p:txBody>
          <a:bodyPr wrap="none" anchor="ctr"/>
          <a:lstStyle/>
          <a:p>
            <a:pPr defTabSz="457200"/>
            <a:endParaRPr lang="ru-RU" b="1">
              <a:solidFill>
                <a:srgbClr val="FF0000"/>
              </a:solidFill>
              <a:cs typeface="Arial" pitchFamily="34" charset="0"/>
            </a:endParaRPr>
          </a:p>
        </p:txBody>
      </p:sp>
      <p:sp>
        <p:nvSpPr>
          <p:cNvPr id="378891" name="AutoShape 11"/>
          <p:cNvSpPr>
            <a:spLocks noChangeArrowheads="1"/>
          </p:cNvSpPr>
          <p:nvPr/>
        </p:nvSpPr>
        <p:spPr bwMode="auto">
          <a:xfrm>
            <a:off x="3151188" y="4454525"/>
            <a:ext cx="422275" cy="422275"/>
          </a:xfrm>
          <a:prstGeom prst="plus">
            <a:avLst>
              <a:gd name="adj" fmla="val 33648"/>
            </a:avLst>
          </a:prstGeom>
          <a:solidFill>
            <a:schemeClr val="tx2"/>
          </a:solidFill>
          <a:ln w="9525">
            <a:noFill/>
            <a:miter lim="800000"/>
            <a:headEnd/>
            <a:tailEnd/>
          </a:ln>
        </p:spPr>
        <p:txBody>
          <a:bodyPr wrap="none" anchor="ctr"/>
          <a:lstStyle/>
          <a:p>
            <a:pPr defTabSz="457200"/>
            <a:endParaRPr lang="ru-RU" b="1">
              <a:solidFill>
                <a:srgbClr val="FF0000"/>
              </a:solidFill>
              <a:cs typeface="Arial" pitchFamily="34" charset="0"/>
            </a:endParaRPr>
          </a:p>
        </p:txBody>
      </p:sp>
      <p:sp>
        <p:nvSpPr>
          <p:cNvPr id="378892" name="AutoShape 12"/>
          <p:cNvSpPr>
            <a:spLocks noChangeArrowheads="1"/>
          </p:cNvSpPr>
          <p:nvPr/>
        </p:nvSpPr>
        <p:spPr bwMode="auto">
          <a:xfrm>
            <a:off x="3151188" y="5257800"/>
            <a:ext cx="422275" cy="422275"/>
          </a:xfrm>
          <a:prstGeom prst="plus">
            <a:avLst>
              <a:gd name="adj" fmla="val 33648"/>
            </a:avLst>
          </a:prstGeom>
          <a:solidFill>
            <a:schemeClr val="tx2"/>
          </a:solidFill>
          <a:ln w="9525">
            <a:noFill/>
            <a:miter lim="800000"/>
            <a:headEnd/>
            <a:tailEnd/>
          </a:ln>
        </p:spPr>
        <p:txBody>
          <a:bodyPr wrap="none" anchor="ctr"/>
          <a:lstStyle/>
          <a:p>
            <a:pPr defTabSz="457200"/>
            <a:endParaRPr lang="ru-RU" b="1">
              <a:solidFill>
                <a:srgbClr val="FF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8882">
                                            <p:bg/>
                                          </p:spTgt>
                                        </p:tgtEl>
                                        <p:attrNameLst>
                                          <p:attrName>style.visibility</p:attrName>
                                        </p:attrNameLst>
                                      </p:cBhvr>
                                      <p:to>
                                        <p:strVal val="visible"/>
                                      </p:to>
                                    </p:set>
                                    <p:animEffect transition="in" filter="fade">
                                      <p:cBhvr>
                                        <p:cTn id="7" dur="500"/>
                                        <p:tgtEl>
                                          <p:spTgt spid="37888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882">
                                            <p:txEl>
                                              <p:pRg st="0" end="0"/>
                                            </p:txEl>
                                          </p:spTgt>
                                        </p:tgtEl>
                                        <p:attrNameLst>
                                          <p:attrName>style.visibility</p:attrName>
                                        </p:attrNameLst>
                                      </p:cBhvr>
                                      <p:to>
                                        <p:strVal val="visible"/>
                                      </p:to>
                                    </p:set>
                                    <p:animEffect transition="in" filter="fade">
                                      <p:cBhvr>
                                        <p:cTn id="10" dur="500"/>
                                        <p:tgtEl>
                                          <p:spTgt spid="37888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8884"/>
                                        </p:tgtEl>
                                        <p:attrNameLst>
                                          <p:attrName>style.visibility</p:attrName>
                                        </p:attrNameLst>
                                      </p:cBhvr>
                                      <p:to>
                                        <p:strVal val="visible"/>
                                      </p:to>
                                    </p:set>
                                    <p:animEffect transition="in" filter="fade">
                                      <p:cBhvr>
                                        <p:cTn id="15" dur="500"/>
                                        <p:tgtEl>
                                          <p:spTgt spid="37888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8889"/>
                                        </p:tgtEl>
                                        <p:attrNameLst>
                                          <p:attrName>style.visibility</p:attrName>
                                        </p:attrNameLst>
                                      </p:cBhvr>
                                      <p:to>
                                        <p:strVal val="visible"/>
                                      </p:to>
                                    </p:set>
                                    <p:animEffect transition="in" filter="fade">
                                      <p:cBhvr>
                                        <p:cTn id="20" dur="500"/>
                                        <p:tgtEl>
                                          <p:spTgt spid="378889"/>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378885"/>
                                        </p:tgtEl>
                                        <p:attrNameLst>
                                          <p:attrName>style.visibility</p:attrName>
                                        </p:attrNameLst>
                                      </p:cBhvr>
                                      <p:to>
                                        <p:strVal val="visible"/>
                                      </p:to>
                                    </p:set>
                                    <p:animEffect transition="in" filter="fade">
                                      <p:cBhvr>
                                        <p:cTn id="23" dur="500"/>
                                        <p:tgtEl>
                                          <p:spTgt spid="37888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8890"/>
                                        </p:tgtEl>
                                        <p:attrNameLst>
                                          <p:attrName>style.visibility</p:attrName>
                                        </p:attrNameLst>
                                      </p:cBhvr>
                                      <p:to>
                                        <p:strVal val="visible"/>
                                      </p:to>
                                    </p:set>
                                    <p:animEffect transition="in" filter="fade">
                                      <p:cBhvr>
                                        <p:cTn id="28" dur="500"/>
                                        <p:tgtEl>
                                          <p:spTgt spid="378890"/>
                                        </p:tgtEl>
                                      </p:cBhvr>
                                    </p:animEffect>
                                  </p:childTnLst>
                                </p:cTn>
                              </p:par>
                              <p:par>
                                <p:cTn id="29" presetID="10" presetClass="entr" presetSubtype="0" fill="hold" grpId="0" nodeType="withEffect">
                                  <p:stCondLst>
                                    <p:cond delay="300"/>
                                  </p:stCondLst>
                                  <p:childTnLst>
                                    <p:set>
                                      <p:cBhvr>
                                        <p:cTn id="30" dur="1" fill="hold">
                                          <p:stCondLst>
                                            <p:cond delay="0"/>
                                          </p:stCondLst>
                                        </p:cTn>
                                        <p:tgtEl>
                                          <p:spTgt spid="378886"/>
                                        </p:tgtEl>
                                        <p:attrNameLst>
                                          <p:attrName>style.visibility</p:attrName>
                                        </p:attrNameLst>
                                      </p:cBhvr>
                                      <p:to>
                                        <p:strVal val="visible"/>
                                      </p:to>
                                    </p:set>
                                    <p:animEffect transition="in" filter="fade">
                                      <p:cBhvr>
                                        <p:cTn id="31" dur="500"/>
                                        <p:tgtEl>
                                          <p:spTgt spid="37888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78891"/>
                                        </p:tgtEl>
                                        <p:attrNameLst>
                                          <p:attrName>style.visibility</p:attrName>
                                        </p:attrNameLst>
                                      </p:cBhvr>
                                      <p:to>
                                        <p:strVal val="visible"/>
                                      </p:to>
                                    </p:set>
                                    <p:animEffect transition="in" filter="fade">
                                      <p:cBhvr>
                                        <p:cTn id="36" dur="500"/>
                                        <p:tgtEl>
                                          <p:spTgt spid="378891"/>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378887"/>
                                        </p:tgtEl>
                                        <p:attrNameLst>
                                          <p:attrName>style.visibility</p:attrName>
                                        </p:attrNameLst>
                                      </p:cBhvr>
                                      <p:to>
                                        <p:strVal val="visible"/>
                                      </p:to>
                                    </p:set>
                                    <p:animEffect transition="in" filter="fade">
                                      <p:cBhvr>
                                        <p:cTn id="39" dur="500"/>
                                        <p:tgtEl>
                                          <p:spTgt spid="37888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78892"/>
                                        </p:tgtEl>
                                        <p:attrNameLst>
                                          <p:attrName>style.visibility</p:attrName>
                                        </p:attrNameLst>
                                      </p:cBhvr>
                                      <p:to>
                                        <p:strVal val="visible"/>
                                      </p:to>
                                    </p:set>
                                    <p:animEffect transition="in" filter="fade">
                                      <p:cBhvr>
                                        <p:cTn id="44" dur="500"/>
                                        <p:tgtEl>
                                          <p:spTgt spid="378892"/>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378888"/>
                                        </p:tgtEl>
                                        <p:attrNameLst>
                                          <p:attrName>style.visibility</p:attrName>
                                        </p:attrNameLst>
                                      </p:cBhvr>
                                      <p:to>
                                        <p:strVal val="visible"/>
                                      </p:to>
                                    </p:set>
                                    <p:animEffect transition="in" filter="fade">
                                      <p:cBhvr>
                                        <p:cTn id="47" dur="500"/>
                                        <p:tgtEl>
                                          <p:spTgt spid="378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2" grpId="0" build="p" animBg="1" autoUpdateAnimBg="0"/>
      <p:bldP spid="378884" grpId="0" animBg="1"/>
      <p:bldP spid="378885" grpId="0" animBg="1"/>
      <p:bldP spid="378886" grpId="0" animBg="1"/>
      <p:bldP spid="378887" grpId="0" animBg="1"/>
      <p:bldP spid="378888" grpId="0" animBg="1"/>
      <p:bldP spid="378889" grpId="0" animBg="1"/>
      <p:bldP spid="378890" grpId="0" animBg="1"/>
      <p:bldP spid="378891" grpId="0" animBg="1"/>
      <p:bldP spid="3788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2060"/>
                </a:solidFill>
              </a:rPr>
              <a:t>Инфекции, связанные с оказанием медицинской помощи (ВБИ)</a:t>
            </a:r>
            <a:endParaRPr lang="ru-RU" b="1" dirty="0">
              <a:solidFill>
                <a:srgbClr val="002060"/>
              </a:solidFill>
            </a:endParaRPr>
          </a:p>
        </p:txBody>
      </p:sp>
      <p:sp>
        <p:nvSpPr>
          <p:cNvPr id="3" name="Содержимое 2"/>
          <p:cNvSpPr>
            <a:spLocks noGrp="1"/>
          </p:cNvSpPr>
          <p:nvPr>
            <p:ph idx="1"/>
          </p:nvPr>
        </p:nvSpPr>
        <p:spPr>
          <a:xfrm>
            <a:off x="357158" y="1928802"/>
            <a:ext cx="8229600" cy="4525963"/>
          </a:xfrm>
        </p:spPr>
        <p:txBody>
          <a:bodyPr/>
          <a:lstStyle/>
          <a:p>
            <a:r>
              <a:rPr lang="ru-RU" dirty="0"/>
              <a:t> это любое клинически выраженное </a:t>
            </a:r>
            <a:r>
              <a:rPr lang="ru-RU" b="1" dirty="0"/>
              <a:t>заболевание микробного происхождения</a:t>
            </a:r>
            <a:r>
              <a:rPr lang="ru-RU" dirty="0"/>
              <a:t>, поражающее больного </a:t>
            </a:r>
            <a:r>
              <a:rPr lang="ru-RU" b="1" dirty="0"/>
              <a:t>в результате </a:t>
            </a:r>
            <a:r>
              <a:rPr lang="ru-RU" dirty="0"/>
              <a:t>его</a:t>
            </a:r>
            <a:r>
              <a:rPr lang="ru-RU" b="1" dirty="0"/>
              <a:t> госпитализации</a:t>
            </a:r>
            <a:r>
              <a:rPr lang="ru-RU" dirty="0"/>
              <a:t> или посещения лечебного учреждения с целью </a:t>
            </a:r>
            <a:r>
              <a:rPr lang="ru-RU" dirty="0" smtClean="0"/>
              <a:t>лечения</a:t>
            </a:r>
          </a:p>
          <a:p>
            <a:r>
              <a:rPr lang="ru-RU" dirty="0" smtClean="0"/>
              <a:t>Возникает более чем, через 48 часов с момента госпитализации</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152400" y="762000"/>
            <a:ext cx="8991600" cy="6096000"/>
          </a:xfrm>
          <a:prstGeom prst="rect">
            <a:avLst/>
          </a:prstGeom>
          <a:noFill/>
          <a:ln w="9525">
            <a:noFill/>
            <a:miter lim="800000"/>
            <a:headEnd/>
            <a:tailEnd/>
          </a:ln>
        </p:spPr>
      </p:pic>
      <p:sp>
        <p:nvSpPr>
          <p:cNvPr id="5" name="Прямоугольник 4"/>
          <p:cNvSpPr/>
          <p:nvPr/>
        </p:nvSpPr>
        <p:spPr>
          <a:xfrm>
            <a:off x="714375" y="142875"/>
            <a:ext cx="7143750" cy="5715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tx1"/>
                </a:solidFill>
              </a:rPr>
              <a:t>5 моментов для гигиены рук</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3"/>
          <p:cNvSpPr>
            <a:spLocks noGrp="1"/>
          </p:cNvSpPr>
          <p:nvPr>
            <p:ph type="sldNum" sz="quarter" idx="12"/>
          </p:nvPr>
        </p:nvSpPr>
        <p:spPr>
          <a:xfrm>
            <a:off x="6715125" y="6215063"/>
            <a:ext cx="2133600" cy="476250"/>
          </a:xfrm>
          <a:noFill/>
        </p:spPr>
        <p:txBody>
          <a:bodyPr/>
          <a:lstStyle/>
          <a:p>
            <a:fld id="{DD23634F-9961-4F83-BE2B-18558CD88A3F}" type="slidenum">
              <a:rPr lang="nb-NO" smtClean="0">
                <a:latin typeface="Arial" charset="0"/>
              </a:rPr>
              <a:pPr/>
              <a:t>21</a:t>
            </a:fld>
            <a:endParaRPr lang="nb-NO" dirty="0" smtClean="0">
              <a:latin typeface="Arial" charset="0"/>
            </a:endParaRPr>
          </a:p>
        </p:txBody>
      </p:sp>
      <p:sp>
        <p:nvSpPr>
          <p:cNvPr id="12291" name="Tittel 1"/>
          <p:cNvSpPr>
            <a:spLocks noGrp="1"/>
          </p:cNvSpPr>
          <p:nvPr>
            <p:ph type="title" idx="4294967295"/>
          </p:nvPr>
        </p:nvSpPr>
        <p:spPr>
          <a:xfrm>
            <a:off x="428625" y="142875"/>
            <a:ext cx="8229600" cy="1143000"/>
          </a:xfrm>
        </p:spPr>
        <p:txBody>
          <a:bodyPr/>
          <a:lstStyle/>
          <a:p>
            <a:pPr eaLnBrk="1" hangingPunct="1"/>
            <a:r>
              <a:rPr lang="ru-RU" smtClean="0">
                <a:solidFill>
                  <a:srgbClr val="003366"/>
                </a:solidFill>
              </a:rPr>
              <a:t>Правила 1 и 2 </a:t>
            </a:r>
            <a:endParaRPr lang="en-GB" smtClean="0">
              <a:solidFill>
                <a:srgbClr val="003366"/>
              </a:solidFill>
            </a:endParaRPr>
          </a:p>
        </p:txBody>
      </p:sp>
      <p:sp>
        <p:nvSpPr>
          <p:cNvPr id="12292" name="Plassholder for innhold 4"/>
          <p:cNvSpPr>
            <a:spLocks noGrp="1"/>
          </p:cNvSpPr>
          <p:nvPr>
            <p:ph idx="4294967295"/>
          </p:nvPr>
        </p:nvSpPr>
        <p:spPr>
          <a:xfrm>
            <a:off x="250825" y="1196975"/>
            <a:ext cx="8229600" cy="4525963"/>
          </a:xfrm>
        </p:spPr>
        <p:txBody>
          <a:bodyPr>
            <a:normAutofit fontScale="92500" lnSpcReduction="10000"/>
          </a:bodyPr>
          <a:lstStyle/>
          <a:p>
            <a:pPr lvl="1" eaLnBrk="1" hangingPunct="1"/>
            <a:r>
              <a:rPr lang="ru-RU" sz="3200" b="1" dirty="0" smtClean="0">
                <a:solidFill>
                  <a:srgbClr val="C00000"/>
                </a:solidFill>
              </a:rPr>
              <a:t>Перед </a:t>
            </a:r>
            <a:r>
              <a:rPr lang="ru-RU" b="1" dirty="0" smtClean="0"/>
              <a:t>контактом с пациентом, объектами в окружении пациента и </a:t>
            </a:r>
            <a:r>
              <a:rPr lang="ru-RU" b="1" dirty="0" smtClean="0">
                <a:solidFill>
                  <a:srgbClr val="C00000"/>
                </a:solidFill>
              </a:rPr>
              <a:t>перед чистой</a:t>
            </a:r>
            <a:r>
              <a:rPr lang="ru-RU" b="1" dirty="0" smtClean="0"/>
              <a:t> /асептической </a:t>
            </a:r>
            <a:r>
              <a:rPr lang="ru-RU" b="1" dirty="0" smtClean="0">
                <a:solidFill>
                  <a:srgbClr val="C00000"/>
                </a:solidFill>
              </a:rPr>
              <a:t>процедурой</a:t>
            </a:r>
            <a:endParaRPr lang="en-GB" dirty="0" smtClean="0">
              <a:solidFill>
                <a:srgbClr val="C00000"/>
              </a:solidFill>
            </a:endParaRPr>
          </a:p>
          <a:p>
            <a:pPr eaLnBrk="1" hangingPunct="1"/>
            <a:endParaRPr lang="ru-RU" b="1" dirty="0" smtClean="0">
              <a:solidFill>
                <a:srgbClr val="003366"/>
              </a:solidFill>
            </a:endParaRPr>
          </a:p>
          <a:p>
            <a:pPr eaLnBrk="1" hangingPunct="1"/>
            <a:endParaRPr lang="ru-RU" b="1" dirty="0" smtClean="0">
              <a:solidFill>
                <a:srgbClr val="003366"/>
              </a:solidFill>
            </a:endParaRPr>
          </a:p>
          <a:p>
            <a:pPr eaLnBrk="1" hangingPunct="1"/>
            <a:endParaRPr lang="ru-RU" b="1" dirty="0" smtClean="0">
              <a:solidFill>
                <a:srgbClr val="003366"/>
              </a:solidFill>
            </a:endParaRPr>
          </a:p>
          <a:p>
            <a:pPr eaLnBrk="1" hangingPunct="1"/>
            <a:endParaRPr lang="ru-RU" b="1" dirty="0" smtClean="0">
              <a:solidFill>
                <a:srgbClr val="003366"/>
              </a:solidFill>
            </a:endParaRPr>
          </a:p>
          <a:p>
            <a:pPr eaLnBrk="1" hangingPunct="1"/>
            <a:r>
              <a:rPr lang="ru-RU" b="1" dirty="0" smtClean="0">
                <a:solidFill>
                  <a:srgbClr val="003366"/>
                </a:solidFill>
              </a:rPr>
              <a:t>Зачем</a:t>
            </a:r>
            <a:r>
              <a:rPr lang="en-US" b="1" dirty="0" smtClean="0">
                <a:solidFill>
                  <a:srgbClr val="003366"/>
                </a:solidFill>
              </a:rPr>
              <a:t>? </a:t>
            </a:r>
          </a:p>
          <a:p>
            <a:pPr lvl="1" eaLnBrk="1" hangingPunct="1"/>
            <a:r>
              <a:rPr lang="ru-RU" b="1" dirty="0" smtClean="0">
                <a:solidFill>
                  <a:srgbClr val="C00000"/>
                </a:solidFill>
              </a:rPr>
              <a:t>Защитить пациента </a:t>
            </a:r>
            <a:r>
              <a:rPr lang="ru-RU" b="1" dirty="0" smtClean="0"/>
              <a:t>от микроорганизмов с Ваших рук</a:t>
            </a:r>
            <a:endParaRPr lang="en-GB" dirty="0" smtClean="0"/>
          </a:p>
          <a:p>
            <a:pPr eaLnBrk="1" hangingPunct="1"/>
            <a:endParaRPr lang="en-GB" dirty="0" smtClean="0"/>
          </a:p>
        </p:txBody>
      </p:sp>
      <p:pic>
        <p:nvPicPr>
          <p:cNvPr id="12293" name="Picture 4"/>
          <p:cNvPicPr>
            <a:picLocks noChangeAspect="1" noChangeArrowheads="1"/>
          </p:cNvPicPr>
          <p:nvPr/>
        </p:nvPicPr>
        <p:blipFill>
          <a:blip r:embed="rId2"/>
          <a:srcRect l="13477" t="28029" r="48936" b="22685"/>
          <a:stretch>
            <a:fillRect/>
          </a:stretch>
        </p:blipFill>
        <p:spPr bwMode="auto">
          <a:xfrm>
            <a:off x="1714480" y="3071810"/>
            <a:ext cx="2803525" cy="2003425"/>
          </a:xfrm>
          <a:prstGeom prst="rect">
            <a:avLst/>
          </a:prstGeom>
          <a:noFill/>
          <a:ln w="9525">
            <a:noFill/>
            <a:miter lim="800000"/>
            <a:headEnd/>
            <a:tailEnd/>
          </a:ln>
        </p:spPr>
      </p:pic>
      <p:pic>
        <p:nvPicPr>
          <p:cNvPr id="12294" name="Picture 5"/>
          <p:cNvPicPr>
            <a:picLocks noChangeAspect="1" noChangeArrowheads="1"/>
          </p:cNvPicPr>
          <p:nvPr/>
        </p:nvPicPr>
        <p:blipFill>
          <a:blip r:embed="rId3"/>
          <a:srcRect l="16345" t="27017" r="50346" b="24174"/>
          <a:stretch>
            <a:fillRect/>
          </a:stretch>
        </p:blipFill>
        <p:spPr bwMode="auto">
          <a:xfrm>
            <a:off x="4643438" y="2643188"/>
            <a:ext cx="2857500" cy="2305050"/>
          </a:xfrm>
          <a:prstGeom prst="rect">
            <a:avLst/>
          </a:prstGeom>
          <a:noFill/>
          <a:ln w="9525">
            <a:noFill/>
            <a:miter lim="800000"/>
            <a:headEnd/>
            <a:tailEnd/>
          </a:ln>
        </p:spPr>
      </p:pic>
      <p:sp>
        <p:nvSpPr>
          <p:cNvPr id="8" name="Стрелка вправо 7"/>
          <p:cNvSpPr/>
          <p:nvPr/>
        </p:nvSpPr>
        <p:spPr>
          <a:xfrm>
            <a:off x="214282" y="2786058"/>
            <a:ext cx="1857375" cy="1285875"/>
          </a:xfrm>
          <a:prstGeom prst="rightArrow">
            <a:avLst/>
          </a:prstGeom>
          <a:solidFill>
            <a:srgbClr val="FCEB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Перед контактом</a:t>
            </a:r>
          </a:p>
        </p:txBody>
      </p:sp>
      <p:sp>
        <p:nvSpPr>
          <p:cNvPr id="10" name="Стрелка влево 9"/>
          <p:cNvSpPr/>
          <p:nvPr/>
        </p:nvSpPr>
        <p:spPr>
          <a:xfrm>
            <a:off x="7072313" y="3429000"/>
            <a:ext cx="1928812" cy="1571625"/>
          </a:xfrm>
          <a:prstGeom prst="leftArrow">
            <a:avLst/>
          </a:prstGeom>
          <a:solidFill>
            <a:srgbClr val="FCEB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Перед чистой процедурой</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a:noFill/>
        </p:spPr>
        <p:txBody>
          <a:bodyPr/>
          <a:lstStyle/>
          <a:p>
            <a:fld id="{443EABBE-D269-4AAC-AC90-2EFBE9E8E50C}" type="slidenum">
              <a:rPr lang="nb-NO" smtClean="0">
                <a:latin typeface="Arial" charset="0"/>
              </a:rPr>
              <a:pPr/>
              <a:t>22</a:t>
            </a:fld>
            <a:endParaRPr lang="nb-NO" smtClean="0">
              <a:latin typeface="Arial" charset="0"/>
            </a:endParaRPr>
          </a:p>
        </p:txBody>
      </p:sp>
      <p:pic>
        <p:nvPicPr>
          <p:cNvPr id="540683" name="Picture 11" descr="5 Moments_PATIENTS-03"/>
          <p:cNvPicPr>
            <a:picLocks noChangeAspect="1" noChangeArrowheads="1"/>
          </p:cNvPicPr>
          <p:nvPr/>
        </p:nvPicPr>
        <p:blipFill>
          <a:blip r:embed="rId3"/>
          <a:srcRect l="16451" t="7198" r="26105" b="15318"/>
          <a:stretch>
            <a:fillRect/>
          </a:stretch>
        </p:blipFill>
        <p:spPr bwMode="auto">
          <a:xfrm>
            <a:off x="285750" y="1500188"/>
            <a:ext cx="3648075" cy="3697287"/>
          </a:xfrm>
          <a:prstGeom prst="rect">
            <a:avLst/>
          </a:prstGeom>
          <a:noFill/>
          <a:ln w="9525">
            <a:noFill/>
            <a:miter lim="800000"/>
            <a:headEnd/>
            <a:tailEnd/>
          </a:ln>
        </p:spPr>
      </p:pic>
      <p:pic>
        <p:nvPicPr>
          <p:cNvPr id="540684" name="Picture 12" descr="5 Moments_3-03"/>
          <p:cNvPicPr>
            <a:picLocks noChangeAspect="1" noChangeArrowheads="1"/>
          </p:cNvPicPr>
          <p:nvPr/>
        </p:nvPicPr>
        <p:blipFill>
          <a:blip r:embed="rId4"/>
          <a:srcRect l="20258" t="57431" r="48734" b="20901"/>
          <a:stretch>
            <a:fillRect/>
          </a:stretch>
        </p:blipFill>
        <p:spPr bwMode="auto">
          <a:xfrm>
            <a:off x="819150" y="3719513"/>
            <a:ext cx="2009775" cy="1055687"/>
          </a:xfrm>
          <a:prstGeom prst="rect">
            <a:avLst/>
          </a:prstGeom>
          <a:noFill/>
          <a:ln w="9525">
            <a:noFill/>
            <a:miter lim="800000"/>
            <a:headEnd/>
            <a:tailEnd/>
          </a:ln>
        </p:spPr>
      </p:pic>
      <p:sp>
        <p:nvSpPr>
          <p:cNvPr id="540685" name="Text Box 13"/>
          <p:cNvSpPr txBox="1">
            <a:spLocks noChangeArrowheads="1"/>
          </p:cNvSpPr>
          <p:nvPr/>
        </p:nvSpPr>
        <p:spPr bwMode="auto">
          <a:xfrm>
            <a:off x="4214813" y="1500188"/>
            <a:ext cx="4548187" cy="3170237"/>
          </a:xfrm>
          <a:prstGeom prst="rect">
            <a:avLst/>
          </a:prstGeom>
          <a:solidFill>
            <a:schemeClr val="bg1">
              <a:lumMod val="95000"/>
            </a:schemeClr>
          </a:solidFill>
          <a:ln w="9525" algn="ctr">
            <a:noFill/>
            <a:miter lim="800000"/>
            <a:headEnd/>
            <a:tailEnd/>
          </a:ln>
          <a:effectLst/>
        </p:spPr>
        <p:txBody>
          <a:bodyPr>
            <a:spAutoFit/>
          </a:bodyPr>
          <a:lstStyle/>
          <a:p>
            <a:pPr marL="180975" indent="-180975" algn="ctr" defTabSz="457200">
              <a:spcBef>
                <a:spcPct val="50000"/>
              </a:spcBef>
              <a:defRPr/>
            </a:pPr>
            <a:r>
              <a:rPr lang="ru-RU" sz="2400" b="1" dirty="0">
                <a:cs typeface="Arial" charset="0"/>
              </a:rPr>
              <a:t>Это – ситуации:</a:t>
            </a:r>
            <a:endParaRPr lang="en-GB" sz="2400" b="1" dirty="0">
              <a:cs typeface="Arial" charset="0"/>
            </a:endParaRPr>
          </a:p>
          <a:p>
            <a:pPr marL="180975" indent="-180975" defTabSz="457200">
              <a:spcBef>
                <a:spcPct val="50000"/>
              </a:spcBef>
              <a:buClr>
                <a:schemeClr val="accent1"/>
              </a:buClr>
              <a:buFont typeface="Wingdings" pitchFamily="2" charset="2"/>
              <a:buChar char="§"/>
              <a:defRPr/>
            </a:pPr>
            <a:r>
              <a:rPr lang="ru-RU" sz="1600" dirty="0">
                <a:cs typeface="Arial" charset="0"/>
              </a:rPr>
              <a:t>Чистка зубов у пациента, закапывание глазных капель, аспирация секрета</a:t>
            </a:r>
            <a:endParaRPr lang="en-GB" sz="1600" dirty="0">
              <a:cs typeface="Arial" charset="0"/>
            </a:endParaRPr>
          </a:p>
          <a:p>
            <a:pPr marL="180975" indent="-180975" defTabSz="457200">
              <a:spcBef>
                <a:spcPct val="50000"/>
              </a:spcBef>
              <a:buClr>
                <a:schemeClr val="accent1"/>
              </a:buClr>
              <a:buFont typeface="Wingdings" pitchFamily="2" charset="2"/>
              <a:buChar char="§"/>
              <a:defRPr/>
            </a:pPr>
            <a:r>
              <a:rPr lang="ru-RU" sz="1600" dirty="0">
                <a:cs typeface="Arial" charset="0"/>
              </a:rPr>
              <a:t>Перевязки, подкожные инъекции</a:t>
            </a:r>
            <a:endParaRPr lang="en-GB" sz="1600" dirty="0">
              <a:cs typeface="Arial" charset="0"/>
            </a:endParaRPr>
          </a:p>
          <a:p>
            <a:pPr marL="180975" indent="-180975" defTabSz="457200">
              <a:spcBef>
                <a:spcPct val="50000"/>
              </a:spcBef>
              <a:buClr>
                <a:schemeClr val="accent1"/>
              </a:buClr>
              <a:buFont typeface="Wingdings" pitchFamily="2" charset="2"/>
              <a:buChar char="§"/>
              <a:defRPr/>
            </a:pPr>
            <a:r>
              <a:rPr lang="ru-RU" sz="1600" dirty="0">
                <a:cs typeface="Arial" charset="0"/>
              </a:rPr>
              <a:t>Работа  с образцами, содержащими биологические жидкости, с дренажами, </a:t>
            </a:r>
            <a:r>
              <a:rPr lang="ru-RU" sz="1600" dirty="0" err="1">
                <a:cs typeface="Arial" charset="0"/>
              </a:rPr>
              <a:t>эндотрахеальными</a:t>
            </a:r>
            <a:r>
              <a:rPr lang="ru-RU" sz="1600" dirty="0">
                <a:cs typeface="Arial" charset="0"/>
              </a:rPr>
              <a:t> трубками, мочеприемниками …</a:t>
            </a:r>
            <a:endParaRPr lang="en-GB" sz="1600" dirty="0">
              <a:cs typeface="Arial" charset="0"/>
            </a:endParaRPr>
          </a:p>
          <a:p>
            <a:pPr marL="180975" indent="-180975" defTabSz="457200">
              <a:spcBef>
                <a:spcPct val="50000"/>
              </a:spcBef>
              <a:buClr>
                <a:schemeClr val="accent1"/>
              </a:buClr>
              <a:buFont typeface="Wingdings" pitchFamily="2" charset="2"/>
              <a:buChar char="§"/>
              <a:defRPr/>
            </a:pPr>
            <a:r>
              <a:rPr lang="ru-RU" sz="1600" dirty="0">
                <a:cs typeface="Arial" charset="0"/>
              </a:rPr>
              <a:t>При работе с мочой, фекалиями, рвотными массами..</a:t>
            </a:r>
            <a:endParaRPr lang="en-GB" sz="1600" dirty="0">
              <a:cs typeface="Arial" charset="0"/>
            </a:endParaRPr>
          </a:p>
        </p:txBody>
      </p:sp>
      <p:sp>
        <p:nvSpPr>
          <p:cNvPr id="13318" name="Rectangle 16"/>
          <p:cNvSpPr>
            <a:spLocks noGrp="1" noChangeArrowheads="1"/>
          </p:cNvSpPr>
          <p:nvPr>
            <p:ph type="title" idx="4294967295"/>
          </p:nvPr>
        </p:nvSpPr>
        <p:spPr>
          <a:xfrm>
            <a:off x="295275" y="152400"/>
            <a:ext cx="8229600" cy="1143000"/>
          </a:xfrm>
        </p:spPr>
        <p:txBody>
          <a:bodyPr/>
          <a:lstStyle/>
          <a:p>
            <a:pPr eaLnBrk="1" hangingPunct="1"/>
            <a:r>
              <a:rPr lang="ru-RU" sz="2800" b="1" smtClean="0">
                <a:solidFill>
                  <a:srgbClr val="003366"/>
                </a:solidFill>
              </a:rPr>
              <a:t>Правило 3 - </a:t>
            </a:r>
            <a:r>
              <a:rPr lang="ru-RU" sz="2800" b="1" smtClean="0">
                <a:solidFill>
                  <a:srgbClr val="C00000"/>
                </a:solidFill>
              </a:rPr>
              <a:t>После</a:t>
            </a:r>
            <a:r>
              <a:rPr lang="ru-RU" sz="2800" b="1" smtClean="0"/>
              <a:t> ситуаций, связанных с риском контакта с биологическими жидкостями </a:t>
            </a:r>
            <a:endParaRPr lang="en-GB" sz="2800" b="1" smtClean="0">
              <a:solidFill>
                <a:srgbClr val="003366"/>
              </a:solidFill>
            </a:endParaRPr>
          </a:p>
        </p:txBody>
      </p:sp>
      <p:sp>
        <p:nvSpPr>
          <p:cNvPr id="13319" name="TekstSylinder 1"/>
          <p:cNvSpPr txBox="1">
            <a:spLocks noChangeArrowheads="1"/>
          </p:cNvSpPr>
          <p:nvPr/>
        </p:nvSpPr>
        <p:spPr bwMode="auto">
          <a:xfrm>
            <a:off x="4286250" y="4857750"/>
            <a:ext cx="4238625" cy="1908175"/>
          </a:xfrm>
          <a:prstGeom prst="rect">
            <a:avLst/>
          </a:prstGeom>
          <a:noFill/>
          <a:ln w="9525">
            <a:noFill/>
            <a:miter lim="800000"/>
            <a:headEnd/>
            <a:tailEnd/>
          </a:ln>
        </p:spPr>
        <p:txBody>
          <a:bodyPr>
            <a:spAutoFit/>
          </a:bodyPr>
          <a:lstStyle/>
          <a:p>
            <a:pPr algn="ctr" defTabSz="457200"/>
            <a:r>
              <a:rPr lang="ru-RU" sz="2000" b="1" u="sng">
                <a:solidFill>
                  <a:srgbClr val="C00000"/>
                </a:solidFill>
                <a:cs typeface="Arial" charset="0"/>
              </a:rPr>
              <a:t>Зачем?</a:t>
            </a:r>
          </a:p>
          <a:p>
            <a:pPr algn="ctr" defTabSz="457200"/>
            <a:r>
              <a:rPr lang="nb-NO" sz="2000" b="1">
                <a:cs typeface="Arial" charset="0"/>
              </a:rPr>
              <a:t/>
            </a:r>
            <a:br>
              <a:rPr lang="nb-NO" sz="2000" b="1">
                <a:cs typeface="Arial" charset="0"/>
              </a:rPr>
            </a:br>
            <a:r>
              <a:rPr lang="ru-RU" sz="2000" b="1">
                <a:solidFill>
                  <a:srgbClr val="C00000"/>
                </a:solidFill>
                <a:cs typeface="Arial" charset="0"/>
              </a:rPr>
              <a:t>Защитить себя</a:t>
            </a:r>
            <a:r>
              <a:rPr lang="ru-RU" sz="2000" b="1">
                <a:cs typeface="Arial" charset="0"/>
              </a:rPr>
              <a:t> и внешнюю среду от патогенных микроорганизмов пациента</a:t>
            </a:r>
            <a:endParaRPr lang="en-GB" sz="2000" b="1">
              <a:cs typeface="Arial" charset="0"/>
            </a:endParaRPr>
          </a:p>
          <a:p>
            <a:pPr defTabSz="457200"/>
            <a:endParaRPr lang="en-GB" b="1">
              <a:cs typeface="Arial" charset="0"/>
            </a:endParaRPr>
          </a:p>
        </p:txBody>
      </p:sp>
      <p:sp>
        <p:nvSpPr>
          <p:cNvPr id="9" name="Выноска со стрелкой вверх 8"/>
          <p:cNvSpPr/>
          <p:nvPr/>
        </p:nvSpPr>
        <p:spPr>
          <a:xfrm>
            <a:off x="357188" y="5000625"/>
            <a:ext cx="3571875" cy="1571625"/>
          </a:xfrm>
          <a:prstGeom prst="upArrowCallout">
            <a:avLst>
              <a:gd name="adj1" fmla="val 25000"/>
              <a:gd name="adj2" fmla="val 50000"/>
              <a:gd name="adj3" fmla="val 25000"/>
              <a:gd name="adj4" fmla="val 64977"/>
            </a:avLst>
          </a:prstGeom>
          <a:solidFill>
            <a:srgbClr val="FCEB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После ситуаций, связанных с риском контакта с биологическими жидкостями</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0683"/>
                                        </p:tgtEl>
                                        <p:attrNameLst>
                                          <p:attrName>style.visibility</p:attrName>
                                        </p:attrNameLst>
                                      </p:cBhvr>
                                      <p:to>
                                        <p:strVal val="visible"/>
                                      </p:to>
                                    </p:set>
                                    <p:animEffect transition="in" filter="fade">
                                      <p:cBhvr>
                                        <p:cTn id="7" dur="500"/>
                                        <p:tgtEl>
                                          <p:spTgt spid="540683"/>
                                        </p:tgtEl>
                                      </p:cBhvr>
                                    </p:animEffect>
                                  </p:childTnLst>
                                </p:cTn>
                              </p:par>
                              <p:par>
                                <p:cTn id="8" presetID="10" presetClass="entr" presetSubtype="0" fill="hold" nodeType="withEffect">
                                  <p:stCondLst>
                                    <p:cond delay="400"/>
                                  </p:stCondLst>
                                  <p:childTnLst>
                                    <p:set>
                                      <p:cBhvr>
                                        <p:cTn id="9" dur="1" fill="hold">
                                          <p:stCondLst>
                                            <p:cond delay="0"/>
                                          </p:stCondLst>
                                        </p:cTn>
                                        <p:tgtEl>
                                          <p:spTgt spid="540684"/>
                                        </p:tgtEl>
                                        <p:attrNameLst>
                                          <p:attrName>style.visibility</p:attrName>
                                        </p:attrNameLst>
                                      </p:cBhvr>
                                      <p:to>
                                        <p:strVal val="visible"/>
                                      </p:to>
                                    </p:set>
                                    <p:animEffect transition="in" filter="fade">
                                      <p:cBhvr>
                                        <p:cTn id="10" dur="500"/>
                                        <p:tgtEl>
                                          <p:spTgt spid="5406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0685"/>
                                        </p:tgtEl>
                                        <p:attrNameLst>
                                          <p:attrName>style.visibility</p:attrName>
                                        </p:attrNameLst>
                                      </p:cBhvr>
                                      <p:to>
                                        <p:strVal val="visible"/>
                                      </p:to>
                                    </p:set>
                                    <p:animEffect transition="in" filter="fade">
                                      <p:cBhvr>
                                        <p:cTn id="15" dur="500"/>
                                        <p:tgtEl>
                                          <p:spTgt spid="540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3"/>
          <p:cNvSpPr>
            <a:spLocks noGrp="1"/>
          </p:cNvSpPr>
          <p:nvPr>
            <p:ph type="sldNum" sz="quarter" idx="12"/>
          </p:nvPr>
        </p:nvSpPr>
        <p:spPr>
          <a:noFill/>
        </p:spPr>
        <p:txBody>
          <a:bodyPr/>
          <a:lstStyle/>
          <a:p>
            <a:fld id="{A212B50A-82A8-4A7D-8F54-D78CBAE266AC}" type="slidenum">
              <a:rPr lang="nb-NO" smtClean="0">
                <a:latin typeface="Arial" charset="0"/>
              </a:rPr>
              <a:pPr/>
              <a:t>23</a:t>
            </a:fld>
            <a:endParaRPr lang="nb-NO" smtClean="0">
              <a:latin typeface="Arial" charset="0"/>
            </a:endParaRPr>
          </a:p>
        </p:txBody>
      </p:sp>
      <p:pic>
        <p:nvPicPr>
          <p:cNvPr id="541707" name="Picture 11" descr="5 Moments_PATIENTS-03"/>
          <p:cNvPicPr>
            <a:picLocks noChangeAspect="1" noChangeArrowheads="1"/>
          </p:cNvPicPr>
          <p:nvPr/>
        </p:nvPicPr>
        <p:blipFill>
          <a:blip r:embed="rId3"/>
          <a:srcRect l="16451" t="7198" r="26105" b="15318"/>
          <a:stretch>
            <a:fillRect/>
          </a:stretch>
        </p:blipFill>
        <p:spPr bwMode="auto">
          <a:xfrm>
            <a:off x="285750" y="1428750"/>
            <a:ext cx="3648075" cy="3697288"/>
          </a:xfrm>
          <a:prstGeom prst="rect">
            <a:avLst/>
          </a:prstGeom>
          <a:noFill/>
          <a:ln w="9525">
            <a:noFill/>
            <a:miter lim="800000"/>
            <a:headEnd/>
            <a:tailEnd/>
          </a:ln>
        </p:spPr>
      </p:pic>
      <p:sp>
        <p:nvSpPr>
          <p:cNvPr id="541708" name="Text Box 12"/>
          <p:cNvSpPr txBox="1">
            <a:spLocks noChangeArrowheads="1"/>
          </p:cNvSpPr>
          <p:nvPr/>
        </p:nvSpPr>
        <p:spPr bwMode="auto">
          <a:xfrm>
            <a:off x="5357813" y="1214438"/>
            <a:ext cx="3500437" cy="5386387"/>
          </a:xfrm>
          <a:prstGeom prst="rect">
            <a:avLst/>
          </a:prstGeom>
          <a:solidFill>
            <a:schemeClr val="bg1">
              <a:lumMod val="95000"/>
            </a:schemeClr>
          </a:solidFill>
          <a:ln w="9525" algn="ctr">
            <a:noFill/>
            <a:miter lim="800000"/>
            <a:headEnd/>
            <a:tailEnd/>
          </a:ln>
          <a:effectLst/>
        </p:spPr>
        <p:txBody>
          <a:bodyPr>
            <a:spAutoFit/>
          </a:bodyPr>
          <a:lstStyle/>
          <a:p>
            <a:pPr marL="180975" indent="-180975" algn="ctr" defTabSz="457200">
              <a:spcBef>
                <a:spcPct val="50000"/>
              </a:spcBef>
              <a:defRPr/>
            </a:pPr>
            <a:r>
              <a:rPr lang="ru-RU" sz="2000" b="1" dirty="0">
                <a:cs typeface="Arial" charset="0"/>
              </a:rPr>
              <a:t>Это – ситуации:</a:t>
            </a:r>
            <a:endParaRPr lang="en-GB" sz="2000" b="1" dirty="0">
              <a:cs typeface="Arial" charset="0"/>
            </a:endParaRPr>
          </a:p>
          <a:p>
            <a:pPr marL="180975" indent="-180975" defTabSz="457200">
              <a:spcBef>
                <a:spcPct val="50000"/>
              </a:spcBef>
              <a:buClr>
                <a:schemeClr val="accent1"/>
              </a:buClr>
              <a:buFont typeface="Wingdings" pitchFamily="2" charset="2"/>
              <a:buChar char="§"/>
              <a:defRPr/>
            </a:pPr>
            <a:r>
              <a:rPr lang="ru-RU" dirty="0">
                <a:cs typeface="Arial" charset="0"/>
              </a:rPr>
              <a:t>После рукопожатия. после того, как вы дотронулись до лба ребенка</a:t>
            </a:r>
            <a:endParaRPr lang="en-GB" dirty="0">
              <a:cs typeface="Arial" charset="0"/>
            </a:endParaRPr>
          </a:p>
          <a:p>
            <a:pPr marL="180975" indent="-180975" defTabSz="457200">
              <a:spcBef>
                <a:spcPct val="50000"/>
              </a:spcBef>
              <a:buClr>
                <a:schemeClr val="accent1"/>
              </a:buClr>
              <a:buFont typeface="Wingdings" pitchFamily="2" charset="2"/>
              <a:buChar char="§"/>
              <a:defRPr/>
            </a:pPr>
            <a:r>
              <a:rPr lang="ru-RU" dirty="0">
                <a:cs typeface="Arial" charset="0"/>
              </a:rPr>
              <a:t>После того, как вы помогли пациенту в проведении личной гигиены, кормлении, передвижении</a:t>
            </a:r>
          </a:p>
          <a:p>
            <a:pPr marL="180975" indent="-180975" defTabSz="457200">
              <a:spcBef>
                <a:spcPct val="50000"/>
              </a:spcBef>
              <a:buClr>
                <a:schemeClr val="accent1"/>
              </a:buClr>
              <a:buFont typeface="Wingdings" pitchFamily="2" charset="2"/>
              <a:buChar char="§"/>
              <a:defRPr/>
            </a:pPr>
            <a:r>
              <a:rPr lang="ru-RU" dirty="0">
                <a:cs typeface="Arial" charset="0"/>
              </a:rPr>
              <a:t>После проведения </a:t>
            </a:r>
            <a:r>
              <a:rPr lang="ru-RU" dirty="0" err="1">
                <a:cs typeface="Arial" charset="0"/>
              </a:rPr>
              <a:t>неинвазивных</a:t>
            </a:r>
            <a:r>
              <a:rPr lang="ru-RU" dirty="0">
                <a:cs typeface="Arial" charset="0"/>
              </a:rPr>
              <a:t> методов исследования – ЧСС, измерение АД, аускультация, пальпация, ЭКГ..</a:t>
            </a:r>
          </a:p>
          <a:p>
            <a:pPr marL="180975" indent="-180975" defTabSz="457200">
              <a:spcBef>
                <a:spcPct val="50000"/>
              </a:spcBef>
              <a:buClr>
                <a:schemeClr val="accent1"/>
              </a:buClr>
              <a:buFont typeface="Wingdings" pitchFamily="2" charset="2"/>
              <a:buChar char="§"/>
              <a:defRPr/>
            </a:pPr>
            <a:r>
              <a:rPr lang="ru-RU" dirty="0">
                <a:cs typeface="Arial" charset="0"/>
              </a:rPr>
              <a:t>После применения кислородной маски, после массажа..</a:t>
            </a:r>
            <a:r>
              <a:rPr lang="en-GB" dirty="0">
                <a:cs typeface="Arial" charset="0"/>
              </a:rPr>
              <a:t/>
            </a:r>
            <a:br>
              <a:rPr lang="en-GB" dirty="0">
                <a:cs typeface="Arial" charset="0"/>
              </a:rPr>
            </a:br>
            <a:endParaRPr lang="en-GB" dirty="0">
              <a:cs typeface="Arial" charset="0"/>
            </a:endParaRPr>
          </a:p>
        </p:txBody>
      </p:sp>
      <p:pic>
        <p:nvPicPr>
          <p:cNvPr id="541709" name="Picture 13" descr="5 Moments_4-03"/>
          <p:cNvPicPr>
            <a:picLocks noChangeAspect="1" noChangeArrowheads="1"/>
          </p:cNvPicPr>
          <p:nvPr/>
        </p:nvPicPr>
        <p:blipFill>
          <a:blip r:embed="rId4"/>
          <a:srcRect l="65614" t="26762" r="12036" b="47664"/>
          <a:stretch>
            <a:fillRect/>
          </a:stretch>
        </p:blipFill>
        <p:spPr bwMode="auto">
          <a:xfrm>
            <a:off x="3286125" y="1643063"/>
            <a:ext cx="1600200" cy="1377950"/>
          </a:xfrm>
          <a:prstGeom prst="rect">
            <a:avLst/>
          </a:prstGeom>
          <a:noFill/>
          <a:ln w="9525">
            <a:noFill/>
            <a:miter lim="800000"/>
            <a:headEnd/>
            <a:tailEnd/>
          </a:ln>
        </p:spPr>
      </p:pic>
      <p:sp>
        <p:nvSpPr>
          <p:cNvPr id="14342" name="Rectangle 20"/>
          <p:cNvSpPr>
            <a:spLocks noGrp="1" noChangeArrowheads="1"/>
          </p:cNvSpPr>
          <p:nvPr>
            <p:ph type="title" idx="4294967295"/>
          </p:nvPr>
        </p:nvSpPr>
        <p:spPr>
          <a:xfrm>
            <a:off x="174625" y="0"/>
            <a:ext cx="8470900" cy="1143000"/>
          </a:xfrm>
        </p:spPr>
        <p:txBody>
          <a:bodyPr/>
          <a:lstStyle/>
          <a:p>
            <a:pPr eaLnBrk="1" hangingPunct="1"/>
            <a:r>
              <a:rPr lang="en-GB" sz="2800" smtClean="0">
                <a:solidFill>
                  <a:srgbClr val="003871"/>
                </a:solidFill>
              </a:rPr>
              <a:t/>
            </a:r>
            <a:br>
              <a:rPr lang="en-GB" sz="2800" smtClean="0">
                <a:solidFill>
                  <a:srgbClr val="003871"/>
                </a:solidFill>
              </a:rPr>
            </a:br>
            <a:r>
              <a:rPr lang="ru-RU" sz="3200" b="1" smtClean="0">
                <a:solidFill>
                  <a:srgbClr val="003366"/>
                </a:solidFill>
              </a:rPr>
              <a:t>Правило 4 – </a:t>
            </a:r>
            <a:r>
              <a:rPr lang="ru-RU" sz="3200" b="1" smtClean="0">
                <a:solidFill>
                  <a:srgbClr val="C00000"/>
                </a:solidFill>
              </a:rPr>
              <a:t>после контакта с пациентом</a:t>
            </a:r>
            <a:endParaRPr lang="en-GB" sz="3200" b="1" smtClean="0">
              <a:solidFill>
                <a:srgbClr val="C00000"/>
              </a:solidFill>
            </a:endParaRPr>
          </a:p>
        </p:txBody>
      </p:sp>
      <p:sp>
        <p:nvSpPr>
          <p:cNvPr id="8" name="Стрелка вправо 7"/>
          <p:cNvSpPr/>
          <p:nvPr/>
        </p:nvSpPr>
        <p:spPr>
          <a:xfrm>
            <a:off x="2428875" y="4429125"/>
            <a:ext cx="2786063" cy="1500188"/>
          </a:xfrm>
          <a:prstGeom prst="rightArrow">
            <a:avLst/>
          </a:prstGeom>
          <a:solidFill>
            <a:srgbClr val="FCEB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После контакта с пациентом</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1707"/>
                                        </p:tgtEl>
                                        <p:attrNameLst>
                                          <p:attrName>style.visibility</p:attrName>
                                        </p:attrNameLst>
                                      </p:cBhvr>
                                      <p:to>
                                        <p:strVal val="visible"/>
                                      </p:to>
                                    </p:set>
                                    <p:animEffect transition="in" filter="fade">
                                      <p:cBhvr>
                                        <p:cTn id="7" dur="500"/>
                                        <p:tgtEl>
                                          <p:spTgt spid="541707"/>
                                        </p:tgtEl>
                                      </p:cBhvr>
                                    </p:animEffect>
                                  </p:childTnLst>
                                </p:cTn>
                              </p:par>
                              <p:par>
                                <p:cTn id="8" presetID="10" presetClass="entr" presetSubtype="0" fill="hold" nodeType="withEffect">
                                  <p:stCondLst>
                                    <p:cond delay="400"/>
                                  </p:stCondLst>
                                  <p:childTnLst>
                                    <p:set>
                                      <p:cBhvr>
                                        <p:cTn id="9" dur="1" fill="hold">
                                          <p:stCondLst>
                                            <p:cond delay="0"/>
                                          </p:stCondLst>
                                        </p:cTn>
                                        <p:tgtEl>
                                          <p:spTgt spid="541709"/>
                                        </p:tgtEl>
                                        <p:attrNameLst>
                                          <p:attrName>style.visibility</p:attrName>
                                        </p:attrNameLst>
                                      </p:cBhvr>
                                      <p:to>
                                        <p:strVal val="visible"/>
                                      </p:to>
                                    </p:set>
                                    <p:animEffect transition="in" filter="fade">
                                      <p:cBhvr>
                                        <p:cTn id="10" dur="500"/>
                                        <p:tgtEl>
                                          <p:spTgt spid="5417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1708"/>
                                        </p:tgtEl>
                                        <p:attrNameLst>
                                          <p:attrName>style.visibility</p:attrName>
                                        </p:attrNameLst>
                                      </p:cBhvr>
                                      <p:to>
                                        <p:strVal val="visible"/>
                                      </p:to>
                                    </p:set>
                                    <p:animEffect transition="in" filter="fade">
                                      <p:cBhvr>
                                        <p:cTn id="15" dur="500"/>
                                        <p:tgtEl>
                                          <p:spTgt spid="541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3"/>
          <p:cNvSpPr>
            <a:spLocks noGrp="1"/>
          </p:cNvSpPr>
          <p:nvPr>
            <p:ph type="sldNum" sz="quarter" idx="12"/>
          </p:nvPr>
        </p:nvSpPr>
        <p:spPr>
          <a:noFill/>
        </p:spPr>
        <p:txBody>
          <a:bodyPr/>
          <a:lstStyle/>
          <a:p>
            <a:fld id="{1DC02DAB-E0B1-41B6-AD08-5C85B808293A}" type="slidenum">
              <a:rPr lang="nb-NO" smtClean="0">
                <a:latin typeface="Arial" charset="0"/>
              </a:rPr>
              <a:pPr/>
              <a:t>24</a:t>
            </a:fld>
            <a:endParaRPr lang="nb-NO" smtClean="0">
              <a:latin typeface="Arial" charset="0"/>
            </a:endParaRPr>
          </a:p>
        </p:txBody>
      </p:sp>
      <p:pic>
        <p:nvPicPr>
          <p:cNvPr id="542741" name="Picture 21" descr="5 Moments_PATIENTS-03"/>
          <p:cNvPicPr>
            <a:picLocks noChangeAspect="1" noChangeArrowheads="1"/>
          </p:cNvPicPr>
          <p:nvPr/>
        </p:nvPicPr>
        <p:blipFill>
          <a:blip r:embed="rId3"/>
          <a:srcRect l="16451" t="7198" r="26105" b="15318"/>
          <a:stretch>
            <a:fillRect/>
          </a:stretch>
        </p:blipFill>
        <p:spPr bwMode="auto">
          <a:xfrm>
            <a:off x="285750" y="1500188"/>
            <a:ext cx="3648075" cy="3697287"/>
          </a:xfrm>
          <a:prstGeom prst="rect">
            <a:avLst/>
          </a:prstGeom>
          <a:noFill/>
          <a:ln w="9525">
            <a:noFill/>
            <a:miter lim="800000"/>
            <a:headEnd/>
            <a:tailEnd/>
          </a:ln>
        </p:spPr>
      </p:pic>
      <p:pic>
        <p:nvPicPr>
          <p:cNvPr id="542740" name="Picture 20" descr="5 Moments_5-03"/>
          <p:cNvPicPr>
            <a:picLocks noChangeAspect="1" noChangeArrowheads="1"/>
          </p:cNvPicPr>
          <p:nvPr/>
        </p:nvPicPr>
        <p:blipFill>
          <a:blip r:embed="rId4"/>
          <a:srcRect l="50789" t="69153" r="4991" b="2930"/>
          <a:stretch>
            <a:fillRect/>
          </a:stretch>
        </p:blipFill>
        <p:spPr bwMode="auto">
          <a:xfrm>
            <a:off x="1071563" y="4786313"/>
            <a:ext cx="3267075" cy="1547812"/>
          </a:xfrm>
          <a:prstGeom prst="rect">
            <a:avLst/>
          </a:prstGeom>
          <a:noFill/>
          <a:ln w="9525">
            <a:noFill/>
            <a:miter lim="800000"/>
            <a:headEnd/>
            <a:tailEnd/>
          </a:ln>
        </p:spPr>
      </p:pic>
      <p:sp>
        <p:nvSpPr>
          <p:cNvPr id="542742" name="Text Box 22"/>
          <p:cNvSpPr txBox="1">
            <a:spLocks noChangeArrowheads="1"/>
          </p:cNvSpPr>
          <p:nvPr/>
        </p:nvSpPr>
        <p:spPr bwMode="auto">
          <a:xfrm>
            <a:off x="4572000" y="1357313"/>
            <a:ext cx="4162425" cy="3970337"/>
          </a:xfrm>
          <a:prstGeom prst="rect">
            <a:avLst/>
          </a:prstGeom>
          <a:solidFill>
            <a:schemeClr val="bg1">
              <a:lumMod val="95000"/>
            </a:schemeClr>
          </a:solidFill>
          <a:ln w="9525" algn="ctr">
            <a:noFill/>
            <a:miter lim="800000"/>
            <a:headEnd/>
            <a:tailEnd/>
          </a:ln>
          <a:effectLst/>
        </p:spPr>
        <p:txBody>
          <a:bodyPr>
            <a:spAutoFit/>
          </a:bodyPr>
          <a:lstStyle/>
          <a:p>
            <a:pPr marL="180975" indent="-180975" algn="ctr" defTabSz="457200">
              <a:spcBef>
                <a:spcPct val="50000"/>
              </a:spcBef>
              <a:defRPr/>
            </a:pPr>
            <a:r>
              <a:rPr lang="ru-RU" b="1" dirty="0">
                <a:cs typeface="Arial" charset="0"/>
              </a:rPr>
              <a:t>Это - ситуации</a:t>
            </a:r>
            <a:r>
              <a:rPr lang="en-GB" b="1" dirty="0">
                <a:cs typeface="Arial" charset="0"/>
              </a:rPr>
              <a:t>:</a:t>
            </a:r>
          </a:p>
          <a:p>
            <a:pPr marL="180975" indent="-180975" defTabSz="457200">
              <a:spcBef>
                <a:spcPct val="50000"/>
              </a:spcBef>
              <a:buClr>
                <a:schemeClr val="accent1"/>
              </a:buClr>
              <a:buFont typeface="Wingdings" pitchFamily="2" charset="2"/>
              <a:buChar char="§"/>
              <a:defRPr/>
            </a:pPr>
            <a:r>
              <a:rPr lang="ru-RU" dirty="0">
                <a:cs typeface="Arial" charset="0"/>
              </a:rPr>
              <a:t>Замена постельного белья в отсутствие пациента</a:t>
            </a:r>
          </a:p>
          <a:p>
            <a:pPr marL="180975" indent="-180975" defTabSz="457200">
              <a:spcBef>
                <a:spcPct val="50000"/>
              </a:spcBef>
              <a:buClr>
                <a:schemeClr val="accent1"/>
              </a:buClr>
              <a:buFont typeface="Wingdings" pitchFamily="2" charset="2"/>
              <a:buChar char="§"/>
              <a:defRPr/>
            </a:pPr>
            <a:r>
              <a:rPr lang="ru-RU" dirty="0">
                <a:cs typeface="Arial" charset="0"/>
              </a:rPr>
              <a:t>Уборка на тумбочке</a:t>
            </a:r>
          </a:p>
          <a:p>
            <a:pPr marL="180975" indent="-180975" defTabSz="457200">
              <a:spcBef>
                <a:spcPct val="50000"/>
              </a:spcBef>
              <a:buClr>
                <a:schemeClr val="accent1"/>
              </a:buClr>
              <a:buFont typeface="Wingdings" pitchFamily="2" charset="2"/>
              <a:buChar char="§"/>
              <a:defRPr/>
            </a:pPr>
            <a:r>
              <a:rPr lang="ru-RU" dirty="0">
                <a:cs typeface="Arial" charset="0"/>
              </a:rPr>
              <a:t>Корректировка скорости </a:t>
            </a:r>
            <a:r>
              <a:rPr lang="ru-RU" dirty="0" err="1">
                <a:cs typeface="Arial" charset="0"/>
              </a:rPr>
              <a:t>инфузии</a:t>
            </a:r>
            <a:r>
              <a:rPr lang="ru-RU" dirty="0">
                <a:cs typeface="Arial" charset="0"/>
              </a:rPr>
              <a:t>, проверка сигнальных устройств</a:t>
            </a:r>
          </a:p>
          <a:p>
            <a:pPr marL="180975" indent="-180975" defTabSz="457200">
              <a:spcBef>
                <a:spcPct val="50000"/>
              </a:spcBef>
              <a:buClr>
                <a:schemeClr val="accent1"/>
              </a:buClr>
              <a:buFont typeface="Wingdings" pitchFamily="2" charset="2"/>
              <a:buChar char="§"/>
              <a:defRPr/>
            </a:pPr>
            <a:endParaRPr lang="en-GB" dirty="0">
              <a:cs typeface="Arial" charset="0"/>
            </a:endParaRPr>
          </a:p>
          <a:p>
            <a:pPr>
              <a:defRPr/>
            </a:pPr>
            <a:r>
              <a:rPr lang="ru-RU" i="1" dirty="0">
                <a:latin typeface="Arial" pitchFamily="34" charset="0"/>
              </a:rPr>
              <a:t>В идеале старайтесь избегать этих необязательных действий: </a:t>
            </a:r>
          </a:p>
          <a:p>
            <a:pPr>
              <a:defRPr/>
            </a:pPr>
            <a:r>
              <a:rPr lang="ru-RU" i="1" dirty="0">
                <a:latin typeface="Arial" pitchFamily="34" charset="0"/>
              </a:rPr>
              <a:t>- прикосновения в попытке опереться на кровать, опереться на прикроватную тумбочку. .	</a:t>
            </a:r>
          </a:p>
        </p:txBody>
      </p:sp>
      <p:sp>
        <p:nvSpPr>
          <p:cNvPr id="15366" name="Rectangle 24"/>
          <p:cNvSpPr>
            <a:spLocks noGrp="1" noChangeArrowheads="1"/>
          </p:cNvSpPr>
          <p:nvPr>
            <p:ph type="title" idx="4294967295"/>
          </p:nvPr>
        </p:nvSpPr>
        <p:spPr>
          <a:xfrm>
            <a:off x="142875" y="165100"/>
            <a:ext cx="8382000" cy="1143000"/>
          </a:xfrm>
        </p:spPr>
        <p:txBody>
          <a:bodyPr/>
          <a:lstStyle/>
          <a:p>
            <a:pPr eaLnBrk="1" hangingPunct="1"/>
            <a:r>
              <a:rPr lang="ru-RU" sz="2800" b="1" smtClean="0">
                <a:solidFill>
                  <a:srgbClr val="003366"/>
                </a:solidFill>
              </a:rPr>
              <a:t>Правило 5 - </a:t>
            </a:r>
            <a:r>
              <a:rPr lang="ru-RU" sz="2800" b="1" smtClean="0">
                <a:solidFill>
                  <a:srgbClr val="C00000"/>
                </a:solidFill>
              </a:rPr>
              <a:t>После</a:t>
            </a:r>
            <a:r>
              <a:rPr lang="ru-RU" sz="2800" b="1" smtClean="0"/>
              <a:t> </a:t>
            </a:r>
            <a:r>
              <a:rPr lang="ru-RU" sz="2800" b="1" smtClean="0">
                <a:solidFill>
                  <a:srgbClr val="C00000"/>
                </a:solidFill>
              </a:rPr>
              <a:t>контакта с объектами </a:t>
            </a:r>
            <a:r>
              <a:rPr lang="ru-RU" sz="2800" b="1" smtClean="0"/>
              <a:t>внешней среды в окружении пациента</a:t>
            </a:r>
            <a:endParaRPr lang="en-GB" sz="2800" b="1" smtClean="0">
              <a:solidFill>
                <a:srgbClr val="003366"/>
              </a:solidFill>
            </a:endParaRPr>
          </a:p>
        </p:txBody>
      </p:sp>
      <p:sp>
        <p:nvSpPr>
          <p:cNvPr id="8" name="Стрелка вправо 7"/>
          <p:cNvSpPr/>
          <p:nvPr/>
        </p:nvSpPr>
        <p:spPr>
          <a:xfrm>
            <a:off x="4357688" y="5214938"/>
            <a:ext cx="3143250" cy="1643062"/>
          </a:xfrm>
          <a:prstGeom prst="rightArrow">
            <a:avLst/>
          </a:prstGeom>
          <a:solidFill>
            <a:srgbClr val="FCEB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После контакта с объектами в окружении пациента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2741"/>
                                        </p:tgtEl>
                                        <p:attrNameLst>
                                          <p:attrName>style.visibility</p:attrName>
                                        </p:attrNameLst>
                                      </p:cBhvr>
                                      <p:to>
                                        <p:strVal val="visible"/>
                                      </p:to>
                                    </p:set>
                                    <p:animEffect transition="in" filter="fade">
                                      <p:cBhvr>
                                        <p:cTn id="7" dur="500"/>
                                        <p:tgtEl>
                                          <p:spTgt spid="542741"/>
                                        </p:tgtEl>
                                      </p:cBhvr>
                                    </p:animEffect>
                                  </p:childTnLst>
                                </p:cTn>
                              </p:par>
                              <p:par>
                                <p:cTn id="8" presetID="10" presetClass="entr" presetSubtype="0" fill="hold" nodeType="withEffect">
                                  <p:stCondLst>
                                    <p:cond delay="400"/>
                                  </p:stCondLst>
                                  <p:childTnLst>
                                    <p:set>
                                      <p:cBhvr>
                                        <p:cTn id="9" dur="1" fill="hold">
                                          <p:stCondLst>
                                            <p:cond delay="0"/>
                                          </p:stCondLst>
                                        </p:cTn>
                                        <p:tgtEl>
                                          <p:spTgt spid="542740"/>
                                        </p:tgtEl>
                                        <p:attrNameLst>
                                          <p:attrName>style.visibility</p:attrName>
                                        </p:attrNameLst>
                                      </p:cBhvr>
                                      <p:to>
                                        <p:strVal val="visible"/>
                                      </p:to>
                                    </p:set>
                                    <p:animEffect transition="in" filter="fade">
                                      <p:cBhvr>
                                        <p:cTn id="10" dur="500"/>
                                        <p:tgtEl>
                                          <p:spTgt spid="5427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2742"/>
                                        </p:tgtEl>
                                        <p:attrNameLst>
                                          <p:attrName>style.visibility</p:attrName>
                                        </p:attrNameLst>
                                      </p:cBhvr>
                                      <p:to>
                                        <p:strVal val="visible"/>
                                      </p:to>
                                    </p:set>
                                    <p:animEffect transition="in" filter="fade">
                                      <p:cBhvr>
                                        <p:cTn id="15" dur="500"/>
                                        <p:tgtEl>
                                          <p:spTgt spid="542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5"/>
          <p:cNvSpPr>
            <a:spLocks noGrp="1"/>
          </p:cNvSpPr>
          <p:nvPr>
            <p:ph type="sldNum" sz="quarter" idx="12"/>
          </p:nvPr>
        </p:nvSpPr>
        <p:spPr>
          <a:noFill/>
        </p:spPr>
        <p:txBody>
          <a:bodyPr/>
          <a:lstStyle/>
          <a:p>
            <a:fld id="{4DFBCFCA-9EDA-4BE0-B311-7941E23F1182}" type="slidenum">
              <a:rPr lang="nb-NO" smtClean="0">
                <a:latin typeface="Arial" charset="0"/>
              </a:rPr>
              <a:pPr/>
              <a:t>25</a:t>
            </a:fld>
            <a:endParaRPr lang="nb-NO" smtClean="0">
              <a:latin typeface="Arial" charset="0"/>
            </a:endParaRPr>
          </a:p>
        </p:txBody>
      </p:sp>
      <p:pic>
        <p:nvPicPr>
          <p:cNvPr id="16387" name="Picture 9"/>
          <p:cNvPicPr>
            <a:picLocks noGrp="1" noChangeAspect="1" noChangeArrowheads="1"/>
          </p:cNvPicPr>
          <p:nvPr>
            <p:ph type="body" idx="1"/>
          </p:nvPr>
        </p:nvPicPr>
        <p:blipFill>
          <a:blip r:embed="rId3"/>
          <a:srcRect l="9402" t="27165" r="69064" b="23801"/>
          <a:stretch>
            <a:fillRect/>
          </a:stretch>
        </p:blipFill>
        <p:spPr>
          <a:xfrm>
            <a:off x="179388" y="260350"/>
            <a:ext cx="8964612" cy="4537075"/>
          </a:xfrm>
          <a:noFill/>
        </p:spPr>
      </p:pic>
      <p:sp>
        <p:nvSpPr>
          <p:cNvPr id="16388" name="Rectangle 10"/>
          <p:cNvSpPr>
            <a:spLocks noGrp="1" noChangeArrowheads="1"/>
          </p:cNvSpPr>
          <p:nvPr>
            <p:ph type="title"/>
          </p:nvPr>
        </p:nvSpPr>
        <p:spPr>
          <a:xfrm>
            <a:off x="250825" y="5013325"/>
            <a:ext cx="8893175" cy="1143000"/>
          </a:xfrm>
        </p:spPr>
        <p:txBody>
          <a:bodyPr>
            <a:normAutofit fontScale="90000"/>
          </a:bodyPr>
          <a:lstStyle/>
          <a:p>
            <a:pPr algn="l" eaLnBrk="1" hangingPunct="1"/>
            <a:r>
              <a:rPr lang="ru-RU" sz="2400" smtClean="0"/>
              <a:t>Внутрибольничные микроорганизмы присутствуют не только на использованных салфетках, дренажах и катетерах, </a:t>
            </a:r>
            <a:br>
              <a:rPr lang="ru-RU" sz="2400" smtClean="0"/>
            </a:br>
            <a:r>
              <a:rPr lang="ru-RU" sz="2400" smtClean="0"/>
              <a:t>но и на неповрежденной «чистой» коже пациента</a:t>
            </a:r>
            <a:endParaRPr lang="nb-NO"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5"/>
          <p:cNvSpPr>
            <a:spLocks noGrp="1"/>
          </p:cNvSpPr>
          <p:nvPr>
            <p:ph type="sldNum" sz="quarter" idx="12"/>
          </p:nvPr>
        </p:nvSpPr>
        <p:spPr>
          <a:noFill/>
        </p:spPr>
        <p:txBody>
          <a:bodyPr/>
          <a:lstStyle/>
          <a:p>
            <a:fld id="{9A71C2CF-BA6E-4DAB-9F92-5A2C25FB414A}" type="slidenum">
              <a:rPr lang="nb-NO" smtClean="0">
                <a:latin typeface="Arial" charset="0"/>
              </a:rPr>
              <a:pPr/>
              <a:t>26</a:t>
            </a:fld>
            <a:endParaRPr lang="nb-NO" smtClean="0">
              <a:latin typeface="Arial" charset="0"/>
            </a:endParaRPr>
          </a:p>
        </p:txBody>
      </p:sp>
      <p:sp>
        <p:nvSpPr>
          <p:cNvPr id="18435" name="Rectangle 2"/>
          <p:cNvSpPr>
            <a:spLocks noGrp="1" noChangeArrowheads="1"/>
          </p:cNvSpPr>
          <p:nvPr>
            <p:ph type="title"/>
          </p:nvPr>
        </p:nvSpPr>
        <p:spPr>
          <a:xfrm>
            <a:off x="395288" y="0"/>
            <a:ext cx="8229600" cy="1143000"/>
          </a:xfrm>
        </p:spPr>
        <p:txBody>
          <a:bodyPr/>
          <a:lstStyle/>
          <a:p>
            <a:pPr eaLnBrk="1" hangingPunct="1"/>
            <a:r>
              <a:rPr lang="ru-RU" sz="3200" b="1" smtClean="0">
                <a:solidFill>
                  <a:srgbClr val="003366"/>
                </a:solidFill>
              </a:rPr>
              <a:t>Гигиена рук и использование перчаток</a:t>
            </a:r>
            <a:endParaRPr lang="nb-NO" sz="3200" b="1" smtClean="0">
              <a:solidFill>
                <a:srgbClr val="003366"/>
              </a:solidFill>
            </a:endParaRPr>
          </a:p>
        </p:txBody>
      </p:sp>
      <p:sp>
        <p:nvSpPr>
          <p:cNvPr id="18436" name="Rectangle 3"/>
          <p:cNvSpPr>
            <a:spLocks noGrp="1" noChangeArrowheads="1"/>
          </p:cNvSpPr>
          <p:nvPr>
            <p:ph type="body" idx="1"/>
          </p:nvPr>
        </p:nvSpPr>
        <p:spPr>
          <a:xfrm>
            <a:off x="457200" y="1268413"/>
            <a:ext cx="8686800" cy="3700462"/>
          </a:xfrm>
        </p:spPr>
        <p:txBody>
          <a:bodyPr/>
          <a:lstStyle/>
          <a:p>
            <a:pPr eaLnBrk="1" hangingPunct="1">
              <a:lnSpc>
                <a:spcPct val="80000"/>
              </a:lnSpc>
            </a:pPr>
            <a:r>
              <a:rPr lang="ru-RU" sz="2000" smtClean="0"/>
              <a:t>Использование перчаток не заменяет мытье рук </a:t>
            </a:r>
            <a:r>
              <a:rPr lang="nb-NO" sz="2000" smtClean="0"/>
              <a:t>regardless of the indications for glove use.</a:t>
            </a:r>
          </a:p>
          <a:p>
            <a:pPr eaLnBrk="1" hangingPunct="1">
              <a:lnSpc>
                <a:spcPct val="80000"/>
              </a:lnSpc>
            </a:pPr>
            <a:r>
              <a:rPr lang="ru-RU" sz="2000" smtClean="0"/>
              <a:t>Снимите перчатки для выполнения гигиенической антисептики рук, если соответствующее показание возникает в тот момент, когда ваши руки в перчатках. </a:t>
            </a:r>
            <a:endParaRPr lang="nb-NO" sz="2000" smtClean="0"/>
          </a:p>
          <a:p>
            <a:pPr eaLnBrk="1" hangingPunct="1">
              <a:lnSpc>
                <a:spcPct val="80000"/>
              </a:lnSpc>
            </a:pPr>
            <a:r>
              <a:rPr lang="ru-RU" sz="2000" smtClean="0"/>
              <a:t>Выбрасывайте перчатки после каждой процедуры и проведите гигиену рук – перчатки могут быть инфицированы микроорганизмами </a:t>
            </a:r>
          </a:p>
          <a:p>
            <a:pPr eaLnBrk="1" hangingPunct="1">
              <a:lnSpc>
                <a:spcPct val="80000"/>
              </a:lnSpc>
            </a:pPr>
            <a:r>
              <a:rPr lang="ru-RU" sz="2000" smtClean="0"/>
              <a:t>Перчатки следует носить только при наличии показаний, в соответствии со стандартными мерами предосторожности– в противном случае их использование может быть сопряжено с серьезным риском передачи и распространения микроорганизмов</a:t>
            </a:r>
            <a:endParaRPr lang="nb-NO" sz="2000" smtClean="0"/>
          </a:p>
        </p:txBody>
      </p:sp>
      <p:pic>
        <p:nvPicPr>
          <p:cNvPr id="18437" name="Picture 4"/>
          <p:cNvPicPr>
            <a:picLocks noChangeAspect="1" noChangeArrowheads="1"/>
          </p:cNvPicPr>
          <p:nvPr/>
        </p:nvPicPr>
        <p:blipFill>
          <a:blip r:embed="rId3"/>
          <a:srcRect l="42220" t="60013" r="17624" b="18863"/>
          <a:stretch>
            <a:fillRect/>
          </a:stretch>
        </p:blipFill>
        <p:spPr bwMode="auto">
          <a:xfrm>
            <a:off x="4067175" y="4797425"/>
            <a:ext cx="4824413" cy="1677988"/>
          </a:xfrm>
          <a:prstGeom prst="rect">
            <a:avLst/>
          </a:prstGeom>
          <a:noFill/>
          <a:ln w="9525">
            <a:noFill/>
            <a:miter lim="800000"/>
            <a:headEnd/>
            <a:tailEnd/>
          </a:ln>
        </p:spPr>
      </p:pic>
      <p:sp>
        <p:nvSpPr>
          <p:cNvPr id="18438" name="Rectangle 5"/>
          <p:cNvSpPr>
            <a:spLocks noChangeArrowheads="1"/>
          </p:cNvSpPr>
          <p:nvPr/>
        </p:nvSpPr>
        <p:spPr bwMode="auto">
          <a:xfrm>
            <a:off x="285750" y="5000625"/>
            <a:ext cx="3708400" cy="923925"/>
          </a:xfrm>
          <a:prstGeom prst="rect">
            <a:avLst/>
          </a:prstGeom>
          <a:noFill/>
          <a:ln w="9525">
            <a:noFill/>
            <a:miter lim="800000"/>
            <a:headEnd/>
            <a:tailEnd/>
          </a:ln>
        </p:spPr>
        <p:txBody>
          <a:bodyPr>
            <a:spAutoFit/>
          </a:bodyPr>
          <a:lstStyle/>
          <a:p>
            <a:r>
              <a:rPr lang="ru-RU" b="1">
                <a:solidFill>
                  <a:schemeClr val="tx2"/>
                </a:solidFill>
              </a:rPr>
              <a:t>Гигиена рук должна проводиться независимо от показаний для перчаток</a:t>
            </a:r>
            <a:endParaRPr lang="nb-NO" b="1">
              <a:solidFill>
                <a:schemeClr val="tx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омер слайда 3"/>
          <p:cNvSpPr>
            <a:spLocks noGrp="1"/>
          </p:cNvSpPr>
          <p:nvPr>
            <p:ph type="sldNum" sz="quarter" idx="12"/>
          </p:nvPr>
        </p:nvSpPr>
        <p:spPr>
          <a:noFill/>
        </p:spPr>
        <p:txBody>
          <a:bodyPr/>
          <a:lstStyle/>
          <a:p>
            <a:fld id="{1C9A4513-408C-4875-94D8-7917245B0D90}" type="slidenum">
              <a:rPr lang="nb-NO" smtClean="0">
                <a:latin typeface="Arial" charset="0"/>
              </a:rPr>
              <a:pPr/>
              <a:t>27</a:t>
            </a:fld>
            <a:endParaRPr lang="nb-NO" smtClean="0">
              <a:latin typeface="Arial" charset="0"/>
            </a:endParaRPr>
          </a:p>
        </p:txBody>
      </p:sp>
      <p:sp>
        <p:nvSpPr>
          <p:cNvPr id="21507" name="Rectangle 2"/>
          <p:cNvSpPr>
            <a:spLocks noGrp="1" noChangeArrowheads="1"/>
          </p:cNvSpPr>
          <p:nvPr>
            <p:ph type="title" idx="4294967295"/>
          </p:nvPr>
        </p:nvSpPr>
        <p:spPr>
          <a:xfrm>
            <a:off x="928688" y="142875"/>
            <a:ext cx="6624637" cy="1143000"/>
          </a:xfrm>
        </p:spPr>
        <p:txBody>
          <a:bodyPr/>
          <a:lstStyle/>
          <a:p>
            <a:pPr eaLnBrk="1" hangingPunct="1"/>
            <a:r>
              <a:rPr lang="ru-RU" sz="3600" b="1" dirty="0" smtClean="0">
                <a:solidFill>
                  <a:srgbClr val="003871"/>
                </a:solidFill>
              </a:rPr>
              <a:t>Эффект от мытья рук</a:t>
            </a:r>
            <a:endParaRPr lang="nb-NO" sz="3600" b="1" dirty="0" smtClean="0">
              <a:solidFill>
                <a:srgbClr val="003871"/>
              </a:solidFill>
            </a:endParaRPr>
          </a:p>
        </p:txBody>
      </p:sp>
      <p:pic>
        <p:nvPicPr>
          <p:cNvPr id="21508" name="Picture 3" descr="PIC00003"/>
          <p:cNvPicPr>
            <a:picLocks noGrp="1" noChangeAspect="1" noChangeArrowheads="1"/>
          </p:cNvPicPr>
          <p:nvPr>
            <p:ph type="clipArt" sz="half" idx="4294967295"/>
          </p:nvPr>
        </p:nvPicPr>
        <p:blipFill>
          <a:blip r:embed="rId3"/>
          <a:srcRect l="30450" t="11073" r="7198" b="11073"/>
          <a:stretch>
            <a:fillRect/>
          </a:stretch>
        </p:blipFill>
        <p:spPr>
          <a:xfrm>
            <a:off x="3581400" y="1647825"/>
            <a:ext cx="5562600" cy="5210175"/>
          </a:xfrm>
        </p:spPr>
      </p:pic>
      <p:sp>
        <p:nvSpPr>
          <p:cNvPr id="21509" name="Text Box 4"/>
          <p:cNvSpPr txBox="1">
            <a:spLocks noChangeArrowheads="1"/>
          </p:cNvSpPr>
          <p:nvPr/>
        </p:nvSpPr>
        <p:spPr bwMode="auto">
          <a:xfrm>
            <a:off x="485775" y="4638675"/>
            <a:ext cx="2728913" cy="1230313"/>
          </a:xfrm>
          <a:prstGeom prst="rect">
            <a:avLst/>
          </a:prstGeom>
          <a:noFill/>
          <a:ln w="9525">
            <a:noFill/>
            <a:miter lim="800000"/>
            <a:headEnd/>
            <a:tailEnd/>
          </a:ln>
        </p:spPr>
        <p:txBody>
          <a:bodyPr anchor="ctr">
            <a:spAutoFit/>
          </a:bodyPr>
          <a:lstStyle/>
          <a:p>
            <a:pPr algn="ctr" defTabSz="457200" eaLnBrk="0" hangingPunct="0"/>
            <a:r>
              <a:rPr lang="ru-RU" b="1">
                <a:solidFill>
                  <a:srgbClr val="003871"/>
                </a:solidFill>
                <a:latin typeface="Times New Roman" pitchFamily="18" charset="0"/>
                <a:ea typeface="MS PGothic" pitchFamily="34" charset="-128"/>
                <a:cs typeface="Arial" charset="0"/>
              </a:rPr>
              <a:t>Отпечатки пальцев </a:t>
            </a:r>
          </a:p>
          <a:p>
            <a:pPr algn="ctr" defTabSz="457200" eaLnBrk="0" hangingPunct="0"/>
            <a:r>
              <a:rPr lang="ru-RU" sz="2000" b="1">
                <a:solidFill>
                  <a:srgbClr val="003871"/>
                </a:solidFill>
                <a:latin typeface="Times New Roman" pitchFamily="18" charset="0"/>
                <a:ea typeface="MS PGothic" pitchFamily="34" charset="-128"/>
                <a:cs typeface="Arial" charset="0"/>
              </a:rPr>
              <a:t>до мытья рук - </a:t>
            </a:r>
            <a:r>
              <a:rPr lang="nb-NO" b="1">
                <a:solidFill>
                  <a:srgbClr val="003871"/>
                </a:solidFill>
                <a:latin typeface="Times New Roman" pitchFamily="18" charset="0"/>
                <a:ea typeface="MS PGothic" pitchFamily="34" charset="-128"/>
                <a:cs typeface="Arial" charset="0"/>
              </a:rPr>
              <a:t/>
            </a:r>
            <a:br>
              <a:rPr lang="nb-NO" b="1">
                <a:solidFill>
                  <a:srgbClr val="003871"/>
                </a:solidFill>
                <a:latin typeface="Times New Roman" pitchFamily="18" charset="0"/>
                <a:ea typeface="MS PGothic" pitchFamily="34" charset="-128"/>
                <a:cs typeface="Arial" charset="0"/>
              </a:rPr>
            </a:br>
            <a:r>
              <a:rPr lang="ru-RU" b="1">
                <a:solidFill>
                  <a:srgbClr val="003871"/>
                </a:solidFill>
                <a:latin typeface="Times New Roman" pitchFamily="18" charset="0"/>
                <a:ea typeface="MS PGothic" pitchFamily="34" charset="-128"/>
                <a:cs typeface="Arial" charset="0"/>
              </a:rPr>
              <a:t> больше колоний, чем после мытья рук</a:t>
            </a:r>
            <a:endParaRPr lang="nb-NO" b="1">
              <a:solidFill>
                <a:srgbClr val="003871"/>
              </a:solidFill>
              <a:latin typeface="Times New Roman" pitchFamily="18" charset="0"/>
              <a:ea typeface="MS PGothic" pitchFamily="34" charset="-128"/>
              <a:cs typeface="Arial" charset="0"/>
            </a:endParaRPr>
          </a:p>
        </p:txBody>
      </p:sp>
      <p:sp>
        <p:nvSpPr>
          <p:cNvPr id="21510" name="Line 5"/>
          <p:cNvSpPr>
            <a:spLocks noChangeShapeType="1"/>
          </p:cNvSpPr>
          <p:nvPr/>
        </p:nvSpPr>
        <p:spPr bwMode="auto">
          <a:xfrm>
            <a:off x="990600" y="3886200"/>
            <a:ext cx="8153400" cy="0"/>
          </a:xfrm>
          <a:prstGeom prst="line">
            <a:avLst/>
          </a:prstGeom>
          <a:noFill/>
          <a:ln w="57150">
            <a:solidFill>
              <a:srgbClr val="99CC00"/>
            </a:solidFill>
            <a:round/>
            <a:headEnd/>
            <a:tailEnd/>
          </a:ln>
        </p:spPr>
        <p:txBody>
          <a:bodyPr wrap="none" anchor="ctr"/>
          <a:lstStyle/>
          <a:p>
            <a:endParaRPr lang="ru-RU"/>
          </a:p>
        </p:txBody>
      </p:sp>
      <p:sp>
        <p:nvSpPr>
          <p:cNvPr id="21511" name="Text Box 6"/>
          <p:cNvSpPr txBox="1">
            <a:spLocks noChangeArrowheads="1"/>
          </p:cNvSpPr>
          <p:nvPr/>
        </p:nvSpPr>
        <p:spPr bwMode="auto">
          <a:xfrm>
            <a:off x="571500" y="1279525"/>
            <a:ext cx="3086100" cy="1692275"/>
          </a:xfrm>
          <a:prstGeom prst="rect">
            <a:avLst/>
          </a:prstGeom>
          <a:noFill/>
          <a:ln w="9525">
            <a:noFill/>
            <a:miter lim="800000"/>
            <a:headEnd/>
            <a:tailEnd/>
          </a:ln>
        </p:spPr>
        <p:txBody>
          <a:bodyPr anchor="ctr">
            <a:spAutoFit/>
          </a:bodyPr>
          <a:lstStyle/>
          <a:p>
            <a:pPr algn="ctr" defTabSz="457200" eaLnBrk="0" hangingPunct="0"/>
            <a:r>
              <a:rPr lang="ru-RU" sz="2000" b="1">
                <a:solidFill>
                  <a:srgbClr val="003871"/>
                </a:solidFill>
                <a:latin typeface="Times New Roman" pitchFamily="18" charset="0"/>
                <a:ea typeface="MS PGothic" pitchFamily="34" charset="-128"/>
                <a:cs typeface="Arial" charset="0"/>
              </a:rPr>
              <a:t>Отпечатки пальцев после мытья рук </a:t>
            </a:r>
            <a:r>
              <a:rPr lang="ru-RU" sz="1600" b="1">
                <a:solidFill>
                  <a:srgbClr val="003871"/>
                </a:solidFill>
                <a:latin typeface="Times New Roman" pitchFamily="18" charset="0"/>
                <a:ea typeface="MS PGothic" pitchFamily="34" charset="-128"/>
                <a:cs typeface="Arial" charset="0"/>
              </a:rPr>
              <a:t>–уменьшение кол-ва микроорганизмов  - </a:t>
            </a:r>
          </a:p>
          <a:p>
            <a:pPr algn="ctr" defTabSz="457200" eaLnBrk="0" hangingPunct="0"/>
            <a:r>
              <a:rPr lang="ru-RU" sz="1600" b="1">
                <a:solidFill>
                  <a:srgbClr val="003871"/>
                </a:solidFill>
                <a:latin typeface="Times New Roman" pitchFamily="18" charset="0"/>
                <a:ea typeface="MS PGothic" pitchFamily="34" charset="-128"/>
                <a:cs typeface="Arial" charset="0"/>
              </a:rPr>
              <a:t>одна колония содержит </a:t>
            </a:r>
          </a:p>
          <a:p>
            <a:pPr algn="ctr" defTabSz="457200" eaLnBrk="0" hangingPunct="0"/>
            <a:r>
              <a:rPr lang="ru-RU" sz="1600" b="1">
                <a:solidFill>
                  <a:srgbClr val="003871"/>
                </a:solidFill>
                <a:latin typeface="Times New Roman" pitchFamily="18" charset="0"/>
                <a:ea typeface="MS PGothic" pitchFamily="34" charset="-128"/>
                <a:cs typeface="Arial" charset="0"/>
              </a:rPr>
              <a:t>около 1 млн микробов</a:t>
            </a:r>
            <a:endParaRPr lang="nb-NO" sz="1600" b="1">
              <a:solidFill>
                <a:srgbClr val="003871"/>
              </a:solidFill>
              <a:latin typeface="Times New Roman" pitchFamily="18" charset="0"/>
              <a:ea typeface="MS PGothic" pitchFamily="34" charset="-128"/>
              <a:cs typeface="Arial" charset="0"/>
            </a:endParaRPr>
          </a:p>
        </p:txBody>
      </p:sp>
      <p:sp>
        <p:nvSpPr>
          <p:cNvPr id="21512" name="Line 7"/>
          <p:cNvSpPr>
            <a:spLocks noChangeShapeType="1"/>
          </p:cNvSpPr>
          <p:nvPr/>
        </p:nvSpPr>
        <p:spPr bwMode="auto">
          <a:xfrm>
            <a:off x="3429000" y="5562600"/>
            <a:ext cx="1066800" cy="0"/>
          </a:xfrm>
          <a:prstGeom prst="line">
            <a:avLst/>
          </a:prstGeom>
          <a:noFill/>
          <a:ln w="57150">
            <a:solidFill>
              <a:srgbClr val="99CC00"/>
            </a:solidFill>
            <a:round/>
            <a:headEnd/>
            <a:tailEnd type="stealth" w="med" len="med"/>
          </a:ln>
        </p:spPr>
        <p:txBody>
          <a:bodyPr wrap="none" anchor="ctr"/>
          <a:lstStyle/>
          <a:p>
            <a:endParaRPr lang="ru-RU"/>
          </a:p>
        </p:txBody>
      </p:sp>
      <p:sp>
        <p:nvSpPr>
          <p:cNvPr id="21513" name="Line 8"/>
          <p:cNvSpPr>
            <a:spLocks noChangeShapeType="1"/>
          </p:cNvSpPr>
          <p:nvPr/>
        </p:nvSpPr>
        <p:spPr bwMode="auto">
          <a:xfrm>
            <a:off x="3429000" y="2895600"/>
            <a:ext cx="990600" cy="0"/>
          </a:xfrm>
          <a:prstGeom prst="line">
            <a:avLst/>
          </a:prstGeom>
          <a:noFill/>
          <a:ln w="57150">
            <a:solidFill>
              <a:srgbClr val="99CC00"/>
            </a:solidFill>
            <a:round/>
            <a:headEnd/>
            <a:tailEnd type="stealth" w="med" len="med"/>
          </a:ln>
        </p:spPr>
        <p:txBody>
          <a:bodyPr wrap="none" anchor="ctr"/>
          <a:lstStyle/>
          <a:p>
            <a:endParaRPr lang="ru-RU"/>
          </a:p>
        </p:txBody>
      </p:sp>
    </p:spTree>
  </p:cSld>
  <p:clrMapOvr>
    <a:masterClrMapping/>
  </p:clrMapOvr>
  <p:transition>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Номер слайда 3"/>
          <p:cNvSpPr>
            <a:spLocks noGrp="1"/>
          </p:cNvSpPr>
          <p:nvPr>
            <p:ph type="sldNum" sz="quarter" idx="12"/>
          </p:nvPr>
        </p:nvSpPr>
        <p:spPr>
          <a:noFill/>
        </p:spPr>
        <p:txBody>
          <a:bodyPr/>
          <a:lstStyle/>
          <a:p>
            <a:fld id="{E2C3B2A8-8042-4624-9774-97968B5AADE9}" type="slidenum">
              <a:rPr lang="nb-NO" smtClean="0">
                <a:latin typeface="Arial" charset="0"/>
              </a:rPr>
              <a:pPr/>
              <a:t>28</a:t>
            </a:fld>
            <a:endParaRPr lang="nb-NO" smtClean="0">
              <a:latin typeface="Arial" charset="0"/>
            </a:endParaRPr>
          </a:p>
        </p:txBody>
      </p:sp>
      <p:sp>
        <p:nvSpPr>
          <p:cNvPr id="23555" name="Rectangle 2"/>
          <p:cNvSpPr>
            <a:spLocks noGrp="1" noChangeArrowheads="1"/>
          </p:cNvSpPr>
          <p:nvPr>
            <p:ph type="title" idx="4294967295"/>
          </p:nvPr>
        </p:nvSpPr>
        <p:spPr>
          <a:xfrm>
            <a:off x="1143000" y="762000"/>
            <a:ext cx="7772400" cy="838200"/>
          </a:xfrm>
        </p:spPr>
        <p:txBody>
          <a:bodyPr/>
          <a:lstStyle/>
          <a:p>
            <a:pPr eaLnBrk="1" hangingPunct="1"/>
            <a:r>
              <a:rPr lang="ru-RU" sz="3600" b="1" smtClean="0">
                <a:solidFill>
                  <a:srgbClr val="003871"/>
                </a:solidFill>
              </a:rPr>
              <a:t>Эффект от спиртсодержащих средств</a:t>
            </a:r>
            <a:endParaRPr lang="nb-NO" sz="3600" b="1" smtClean="0">
              <a:solidFill>
                <a:srgbClr val="003871"/>
              </a:solidFill>
            </a:endParaRPr>
          </a:p>
        </p:txBody>
      </p:sp>
      <p:pic>
        <p:nvPicPr>
          <p:cNvPr id="23556" name="Picture 3" descr="PIC00002"/>
          <p:cNvPicPr>
            <a:picLocks noGrp="1" noChangeAspect="1" noChangeArrowheads="1"/>
          </p:cNvPicPr>
          <p:nvPr>
            <p:ph type="clipArt" sz="half" idx="4294967295"/>
          </p:nvPr>
        </p:nvPicPr>
        <p:blipFill>
          <a:blip r:embed="rId3"/>
          <a:srcRect l="23253" t="7382" r="10519" b="7382"/>
          <a:stretch>
            <a:fillRect/>
          </a:stretch>
        </p:blipFill>
        <p:spPr>
          <a:xfrm>
            <a:off x="3952875" y="1849438"/>
            <a:ext cx="5191125" cy="5008562"/>
          </a:xfrm>
          <a:solidFill>
            <a:srgbClr val="FF0000"/>
          </a:solidFill>
        </p:spPr>
      </p:pic>
      <p:sp>
        <p:nvSpPr>
          <p:cNvPr id="23557" name="Line 4"/>
          <p:cNvSpPr>
            <a:spLocks noChangeShapeType="1"/>
          </p:cNvSpPr>
          <p:nvPr/>
        </p:nvSpPr>
        <p:spPr bwMode="auto">
          <a:xfrm>
            <a:off x="990600" y="3962400"/>
            <a:ext cx="8153400" cy="0"/>
          </a:xfrm>
          <a:prstGeom prst="line">
            <a:avLst/>
          </a:prstGeom>
          <a:noFill/>
          <a:ln w="57150">
            <a:solidFill>
              <a:srgbClr val="99CC00"/>
            </a:solidFill>
            <a:round/>
            <a:headEnd/>
            <a:tailEnd/>
          </a:ln>
        </p:spPr>
        <p:txBody>
          <a:bodyPr wrap="none" anchor="ctr"/>
          <a:lstStyle/>
          <a:p>
            <a:endParaRPr lang="ru-RU"/>
          </a:p>
        </p:txBody>
      </p:sp>
      <p:sp>
        <p:nvSpPr>
          <p:cNvPr id="23558" name="Rectangle 5"/>
          <p:cNvSpPr>
            <a:spLocks noChangeArrowheads="1"/>
          </p:cNvSpPr>
          <p:nvPr/>
        </p:nvSpPr>
        <p:spPr bwMode="auto">
          <a:xfrm>
            <a:off x="785813" y="4429125"/>
            <a:ext cx="3005137" cy="1323975"/>
          </a:xfrm>
          <a:prstGeom prst="rect">
            <a:avLst/>
          </a:prstGeom>
          <a:noFill/>
          <a:ln w="9525">
            <a:noFill/>
            <a:miter lim="800000"/>
            <a:headEnd/>
            <a:tailEnd/>
          </a:ln>
        </p:spPr>
        <p:txBody>
          <a:bodyPr anchor="ctr">
            <a:spAutoFit/>
          </a:bodyPr>
          <a:lstStyle/>
          <a:p>
            <a:pPr algn="ctr" defTabSz="457200" eaLnBrk="0" hangingPunct="0"/>
            <a:r>
              <a:rPr lang="ru-RU" sz="2000" b="1">
                <a:solidFill>
                  <a:srgbClr val="003871"/>
                </a:solidFill>
                <a:cs typeface="Arial" charset="0"/>
              </a:rPr>
              <a:t>Отпечатки пальцев до обработки рук – </a:t>
            </a:r>
          </a:p>
          <a:p>
            <a:pPr algn="ctr" defTabSz="457200" eaLnBrk="0" hangingPunct="0"/>
            <a:r>
              <a:rPr lang="ru-RU" sz="2000" b="1">
                <a:solidFill>
                  <a:srgbClr val="003871"/>
                </a:solidFill>
                <a:cs typeface="Arial" charset="0"/>
              </a:rPr>
              <a:t>рост микробных колоний</a:t>
            </a:r>
            <a:endParaRPr lang="nb-NO" sz="2000" b="1">
              <a:solidFill>
                <a:srgbClr val="FF0000"/>
              </a:solidFill>
              <a:cs typeface="Arial" charset="0"/>
            </a:endParaRPr>
          </a:p>
        </p:txBody>
      </p:sp>
      <p:sp>
        <p:nvSpPr>
          <p:cNvPr id="23559" name="Line 6"/>
          <p:cNvSpPr>
            <a:spLocks noChangeShapeType="1"/>
          </p:cNvSpPr>
          <p:nvPr/>
        </p:nvSpPr>
        <p:spPr bwMode="auto">
          <a:xfrm flipV="1">
            <a:off x="4211638" y="5956300"/>
            <a:ext cx="1371600" cy="533400"/>
          </a:xfrm>
          <a:prstGeom prst="line">
            <a:avLst/>
          </a:prstGeom>
          <a:noFill/>
          <a:ln w="57150">
            <a:solidFill>
              <a:srgbClr val="99CC00"/>
            </a:solidFill>
            <a:round/>
            <a:headEnd/>
            <a:tailEnd type="stealth" w="med" len="med"/>
          </a:ln>
        </p:spPr>
        <p:txBody>
          <a:bodyPr wrap="none" anchor="ctr"/>
          <a:lstStyle/>
          <a:p>
            <a:endParaRPr lang="ru-RU"/>
          </a:p>
        </p:txBody>
      </p:sp>
      <p:sp>
        <p:nvSpPr>
          <p:cNvPr id="23560" name="Rectangle 7"/>
          <p:cNvSpPr>
            <a:spLocks noChangeArrowheads="1"/>
          </p:cNvSpPr>
          <p:nvPr/>
        </p:nvSpPr>
        <p:spPr bwMode="auto">
          <a:xfrm>
            <a:off x="479425" y="1654175"/>
            <a:ext cx="3663950" cy="2524125"/>
          </a:xfrm>
          <a:prstGeom prst="rect">
            <a:avLst/>
          </a:prstGeom>
          <a:noFill/>
          <a:ln w="9525">
            <a:noFill/>
            <a:miter lim="800000"/>
            <a:headEnd/>
            <a:tailEnd/>
          </a:ln>
        </p:spPr>
        <p:txBody>
          <a:bodyPr anchor="ctr">
            <a:spAutoFit/>
          </a:bodyPr>
          <a:lstStyle/>
          <a:p>
            <a:pPr algn="ctr" defTabSz="457200" eaLnBrk="0" hangingPunct="0"/>
            <a:r>
              <a:rPr lang="ru-RU" sz="2000" b="1">
                <a:solidFill>
                  <a:srgbClr val="003871"/>
                </a:solidFill>
                <a:cs typeface="Arial" charset="0"/>
              </a:rPr>
              <a:t>Отпечатки пальцев после обработки спиртсодержащими средствами</a:t>
            </a:r>
            <a:r>
              <a:rPr lang="nb-NO" sz="2000" b="1">
                <a:solidFill>
                  <a:srgbClr val="003871"/>
                </a:solidFill>
                <a:cs typeface="Arial" charset="0"/>
              </a:rPr>
              <a:t/>
            </a:r>
            <a:br>
              <a:rPr lang="nb-NO" sz="2000" b="1">
                <a:solidFill>
                  <a:srgbClr val="003871"/>
                </a:solidFill>
                <a:cs typeface="Arial" charset="0"/>
              </a:rPr>
            </a:br>
            <a:r>
              <a:rPr lang="ru-RU" sz="2000" b="1">
                <a:solidFill>
                  <a:srgbClr val="003871"/>
                </a:solidFill>
                <a:cs typeface="Arial" charset="0"/>
              </a:rPr>
              <a:t> - </a:t>
            </a:r>
            <a:r>
              <a:rPr lang="ru-RU" sz="2000" b="1">
                <a:solidFill>
                  <a:srgbClr val="C00000"/>
                </a:solidFill>
                <a:cs typeface="Arial" charset="0"/>
              </a:rPr>
              <a:t>очень значимое уменьшение</a:t>
            </a:r>
          </a:p>
          <a:p>
            <a:pPr algn="ctr" defTabSz="457200" eaLnBrk="0" hangingPunct="0"/>
            <a:r>
              <a:rPr lang="ru-RU" sz="2000" b="1">
                <a:solidFill>
                  <a:srgbClr val="C00000"/>
                </a:solidFill>
                <a:cs typeface="Arial" charset="0"/>
              </a:rPr>
              <a:t> кол-ва микробов</a:t>
            </a:r>
            <a:r>
              <a:rPr lang="nb-NO" b="1">
                <a:solidFill>
                  <a:srgbClr val="FF0000"/>
                </a:solidFill>
                <a:cs typeface="Arial" charset="0"/>
              </a:rPr>
              <a:t/>
            </a:r>
            <a:br>
              <a:rPr lang="nb-NO" b="1">
                <a:solidFill>
                  <a:srgbClr val="FF0000"/>
                </a:solidFill>
                <a:cs typeface="Arial" charset="0"/>
              </a:rPr>
            </a:br>
            <a:endParaRPr lang="nb-NO" b="1">
              <a:solidFill>
                <a:srgbClr val="FF0000"/>
              </a:solidFill>
              <a:cs typeface="Arial" charset="0"/>
            </a:endParaRPr>
          </a:p>
        </p:txBody>
      </p:sp>
      <p:sp>
        <p:nvSpPr>
          <p:cNvPr id="23561" name="Line 8"/>
          <p:cNvSpPr>
            <a:spLocks noChangeShapeType="1"/>
          </p:cNvSpPr>
          <p:nvPr/>
        </p:nvSpPr>
        <p:spPr bwMode="auto">
          <a:xfrm>
            <a:off x="3505200" y="3200400"/>
            <a:ext cx="1143000" cy="0"/>
          </a:xfrm>
          <a:prstGeom prst="line">
            <a:avLst/>
          </a:prstGeom>
          <a:noFill/>
          <a:ln w="57150">
            <a:solidFill>
              <a:srgbClr val="99CC00"/>
            </a:solidFill>
            <a:round/>
            <a:headEnd/>
            <a:tailEnd type="stealth" w="med" len="med"/>
          </a:ln>
        </p:spPr>
        <p:txBody>
          <a:bodyPr wrap="none" anchor="ctr"/>
          <a:lstStyle/>
          <a:p>
            <a:endParaRPr lang="ru-RU"/>
          </a:p>
        </p:txBody>
      </p:sp>
      <p:sp>
        <p:nvSpPr>
          <p:cNvPr id="23562" name="Rectangle 9"/>
          <p:cNvSpPr>
            <a:spLocks noChangeArrowheads="1"/>
          </p:cNvSpPr>
          <p:nvPr/>
        </p:nvSpPr>
        <p:spPr bwMode="auto">
          <a:xfrm>
            <a:off x="6019800" y="2286000"/>
            <a:ext cx="304800" cy="304800"/>
          </a:xfrm>
          <a:prstGeom prst="rect">
            <a:avLst/>
          </a:prstGeom>
          <a:solidFill>
            <a:srgbClr val="B40000"/>
          </a:solidFill>
          <a:ln w="9525">
            <a:noFill/>
            <a:miter lim="800000"/>
            <a:headEnd/>
            <a:tailEnd/>
          </a:ln>
        </p:spPr>
        <p:txBody>
          <a:bodyPr wrap="none" anchor="ctr"/>
          <a:lstStyle/>
          <a:p>
            <a:pPr defTabSz="457200"/>
            <a:endParaRPr lang="en-US" b="1">
              <a:solidFill>
                <a:srgbClr val="FF0000"/>
              </a:solidFill>
              <a:cs typeface="Arial" charset="0"/>
            </a:endParaRPr>
          </a:p>
        </p:txBody>
      </p:sp>
    </p:spTree>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Номер слайда 3"/>
          <p:cNvSpPr>
            <a:spLocks noGrp="1"/>
          </p:cNvSpPr>
          <p:nvPr>
            <p:ph type="sldNum" sz="quarter" idx="12"/>
          </p:nvPr>
        </p:nvSpPr>
        <p:spPr>
          <a:noFill/>
        </p:spPr>
        <p:txBody>
          <a:bodyPr/>
          <a:lstStyle/>
          <a:p>
            <a:fld id="{8760B9A6-5007-4FBA-8E40-5EE7531DF956}" type="slidenum">
              <a:rPr lang="nb-NO" smtClean="0">
                <a:latin typeface="Arial" charset="0"/>
              </a:rPr>
              <a:pPr/>
              <a:t>29</a:t>
            </a:fld>
            <a:endParaRPr lang="nb-NO" dirty="0" smtClean="0">
              <a:latin typeface="Arial" charset="0"/>
            </a:endParaRPr>
          </a:p>
        </p:txBody>
      </p:sp>
      <p:grpSp>
        <p:nvGrpSpPr>
          <p:cNvPr id="2" name="Group 2"/>
          <p:cNvGrpSpPr>
            <a:grpSpLocks/>
          </p:cNvGrpSpPr>
          <p:nvPr/>
        </p:nvGrpSpPr>
        <p:grpSpPr bwMode="auto">
          <a:xfrm>
            <a:off x="2214546" y="1142984"/>
            <a:ext cx="6400800" cy="3646488"/>
            <a:chOff x="-2" y="-2"/>
            <a:chExt cx="2411" cy="2249"/>
          </a:xfrm>
        </p:grpSpPr>
        <p:grpSp>
          <p:nvGrpSpPr>
            <p:cNvPr id="3" name="Group 3"/>
            <p:cNvGrpSpPr>
              <a:grpSpLocks/>
            </p:cNvGrpSpPr>
            <p:nvPr/>
          </p:nvGrpSpPr>
          <p:grpSpPr bwMode="auto">
            <a:xfrm>
              <a:off x="0" y="0"/>
              <a:ext cx="2407" cy="2245"/>
              <a:chOff x="0" y="0"/>
              <a:chExt cx="2407" cy="2245"/>
            </a:xfrm>
          </p:grpSpPr>
          <p:grpSp>
            <p:nvGrpSpPr>
              <p:cNvPr id="4" name="Group 4"/>
              <p:cNvGrpSpPr>
                <a:grpSpLocks/>
              </p:cNvGrpSpPr>
              <p:nvPr/>
            </p:nvGrpSpPr>
            <p:grpSpPr bwMode="auto">
              <a:xfrm>
                <a:off x="0" y="0"/>
                <a:ext cx="1104" cy="403"/>
                <a:chOff x="0" y="0"/>
                <a:chExt cx="1104" cy="403"/>
              </a:xfrm>
            </p:grpSpPr>
            <p:sp>
              <p:nvSpPr>
                <p:cNvPr id="22591" name="Rectangle 5"/>
                <p:cNvSpPr>
                  <a:spLocks noChangeArrowheads="1"/>
                </p:cNvSpPr>
                <p:nvPr/>
              </p:nvSpPr>
              <p:spPr bwMode="auto">
                <a:xfrm>
                  <a:off x="0" y="0"/>
                  <a:ext cx="1104" cy="403"/>
                </a:xfrm>
                <a:prstGeom prst="rect">
                  <a:avLst/>
                </a:prstGeom>
                <a:solidFill>
                  <a:srgbClr val="E0E0E0"/>
                </a:solidFill>
                <a:ln w="9525">
                  <a:noFill/>
                  <a:miter lim="800000"/>
                  <a:headEnd/>
                  <a:tailEnd/>
                </a:ln>
              </p:spPr>
              <p:txBody>
                <a:bodyPr/>
                <a:lstStyle/>
                <a:p>
                  <a:pPr defTabSz="457200"/>
                  <a:endParaRPr lang="en-US" b="1">
                    <a:solidFill>
                      <a:srgbClr val="FF0000"/>
                    </a:solidFill>
                    <a:cs typeface="Arial" charset="0"/>
                  </a:endParaRPr>
                </a:p>
              </p:txBody>
            </p:sp>
            <p:grpSp>
              <p:nvGrpSpPr>
                <p:cNvPr id="5" name="Group 6"/>
                <p:cNvGrpSpPr>
                  <a:grpSpLocks/>
                </p:cNvGrpSpPr>
                <p:nvPr/>
              </p:nvGrpSpPr>
              <p:grpSpPr bwMode="auto">
                <a:xfrm>
                  <a:off x="0" y="0"/>
                  <a:ext cx="1104" cy="403"/>
                  <a:chOff x="0" y="0"/>
                  <a:chExt cx="1104" cy="403"/>
                </a:xfrm>
              </p:grpSpPr>
              <p:sp>
                <p:nvSpPr>
                  <p:cNvPr id="22593" name="Rectangle 7"/>
                  <p:cNvSpPr>
                    <a:spLocks noChangeArrowheads="1"/>
                  </p:cNvSpPr>
                  <p:nvPr/>
                </p:nvSpPr>
                <p:spPr bwMode="auto">
                  <a:xfrm>
                    <a:off x="28" y="0"/>
                    <a:ext cx="1048" cy="403"/>
                  </a:xfrm>
                  <a:prstGeom prst="rect">
                    <a:avLst/>
                  </a:prstGeom>
                  <a:solidFill>
                    <a:srgbClr val="E0E0E0"/>
                  </a:solidFill>
                  <a:ln w="9525">
                    <a:noFill/>
                    <a:miter lim="800000"/>
                    <a:headEnd/>
                    <a:tailEnd/>
                  </a:ln>
                </p:spPr>
                <p:txBody>
                  <a:bodyPr/>
                  <a:lstStyle/>
                  <a:p>
                    <a:pPr algn="ctr" defTabSz="457200" eaLnBrk="0" hangingPunct="0"/>
                    <a:r>
                      <a:rPr lang="ru-RU" sz="2000" b="1" dirty="0">
                        <a:solidFill>
                          <a:srgbClr val="002060"/>
                        </a:solidFill>
                        <a:latin typeface="Arial Unicode MS" pitchFamily="34" charset="-128"/>
                        <a:cs typeface="Times New Roman" pitchFamily="18" charset="0"/>
                      </a:rPr>
                      <a:t>Уменьшение микробного числа</a:t>
                    </a:r>
                    <a:endParaRPr lang="nb-NO" sz="2000" b="1" dirty="0">
                      <a:solidFill>
                        <a:srgbClr val="002060"/>
                      </a:solidFill>
                      <a:latin typeface="Arial Unicode MS" pitchFamily="34" charset="-128"/>
                      <a:cs typeface="Times New Roman" pitchFamily="18" charset="0"/>
                    </a:endParaRPr>
                  </a:p>
                  <a:p>
                    <a:pPr algn="ctr" defTabSz="457200" eaLnBrk="0" hangingPunct="0"/>
                    <a:endParaRPr lang="nb-NO" sz="2000" b="1" dirty="0">
                      <a:solidFill>
                        <a:srgbClr val="002060"/>
                      </a:solidFill>
                      <a:cs typeface="Arial" charset="0"/>
                    </a:endParaRPr>
                  </a:p>
                </p:txBody>
              </p:sp>
              <p:sp>
                <p:nvSpPr>
                  <p:cNvPr id="22594" name="Rectangle 8"/>
                  <p:cNvSpPr>
                    <a:spLocks noChangeArrowheads="1"/>
                  </p:cNvSpPr>
                  <p:nvPr/>
                </p:nvSpPr>
                <p:spPr bwMode="auto">
                  <a:xfrm>
                    <a:off x="0" y="0"/>
                    <a:ext cx="1104" cy="40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grpSp>
            <p:nvGrpSpPr>
              <p:cNvPr id="6" name="Group 9"/>
              <p:cNvGrpSpPr>
                <a:grpSpLocks/>
              </p:cNvGrpSpPr>
              <p:nvPr/>
            </p:nvGrpSpPr>
            <p:grpSpPr bwMode="auto">
              <a:xfrm>
                <a:off x="1104" y="0"/>
                <a:ext cx="1303" cy="403"/>
                <a:chOff x="1104" y="0"/>
                <a:chExt cx="1303" cy="403"/>
              </a:xfrm>
            </p:grpSpPr>
            <p:sp>
              <p:nvSpPr>
                <p:cNvPr id="22587" name="Rectangle 10"/>
                <p:cNvSpPr>
                  <a:spLocks noChangeArrowheads="1"/>
                </p:cNvSpPr>
                <p:nvPr/>
              </p:nvSpPr>
              <p:spPr bwMode="auto">
                <a:xfrm>
                  <a:off x="1104" y="0"/>
                  <a:ext cx="1303" cy="403"/>
                </a:xfrm>
                <a:prstGeom prst="rect">
                  <a:avLst/>
                </a:prstGeom>
                <a:solidFill>
                  <a:srgbClr val="E0E0E0"/>
                </a:solidFill>
                <a:ln w="9525">
                  <a:noFill/>
                  <a:miter lim="800000"/>
                  <a:headEnd/>
                  <a:tailEnd/>
                </a:ln>
              </p:spPr>
              <p:txBody>
                <a:bodyPr/>
                <a:lstStyle/>
                <a:p>
                  <a:pPr defTabSz="457200"/>
                  <a:endParaRPr lang="en-US" b="1">
                    <a:solidFill>
                      <a:srgbClr val="FF0000"/>
                    </a:solidFill>
                    <a:cs typeface="Arial" charset="0"/>
                  </a:endParaRPr>
                </a:p>
              </p:txBody>
            </p:sp>
            <p:grpSp>
              <p:nvGrpSpPr>
                <p:cNvPr id="7" name="Group 11"/>
                <p:cNvGrpSpPr>
                  <a:grpSpLocks/>
                </p:cNvGrpSpPr>
                <p:nvPr/>
              </p:nvGrpSpPr>
              <p:grpSpPr bwMode="auto">
                <a:xfrm>
                  <a:off x="1104" y="0"/>
                  <a:ext cx="1303" cy="403"/>
                  <a:chOff x="1104" y="0"/>
                  <a:chExt cx="1303" cy="403"/>
                </a:xfrm>
              </p:grpSpPr>
              <p:sp>
                <p:nvSpPr>
                  <p:cNvPr id="22589" name="Rectangle 12"/>
                  <p:cNvSpPr>
                    <a:spLocks noChangeArrowheads="1"/>
                  </p:cNvSpPr>
                  <p:nvPr/>
                </p:nvSpPr>
                <p:spPr bwMode="auto">
                  <a:xfrm>
                    <a:off x="1132" y="0"/>
                    <a:ext cx="1247" cy="403"/>
                  </a:xfrm>
                  <a:prstGeom prst="rect">
                    <a:avLst/>
                  </a:prstGeom>
                  <a:solidFill>
                    <a:srgbClr val="E0E0E0"/>
                  </a:solidFill>
                  <a:ln w="9525">
                    <a:noFill/>
                    <a:miter lim="800000"/>
                    <a:headEnd/>
                    <a:tailEnd/>
                  </a:ln>
                </p:spPr>
                <p:txBody>
                  <a:bodyPr/>
                  <a:lstStyle/>
                  <a:p>
                    <a:pPr algn="ctr" defTabSz="457200" eaLnBrk="0" hangingPunct="0"/>
                    <a:r>
                      <a:rPr lang="ru-RU" sz="2000" b="1" dirty="0">
                        <a:solidFill>
                          <a:srgbClr val="002060"/>
                        </a:solidFill>
                        <a:latin typeface="Arial Unicode MS" pitchFamily="34" charset="-128"/>
                        <a:cs typeface="Times New Roman" pitchFamily="18" charset="0"/>
                      </a:rPr>
                      <a:t>Метод гигиены рук</a:t>
                    </a:r>
                    <a:endParaRPr lang="nb-NO" sz="2000" b="1" dirty="0">
                      <a:solidFill>
                        <a:srgbClr val="002060"/>
                      </a:solidFill>
                      <a:latin typeface="Arial Unicode MS" pitchFamily="34" charset="-128"/>
                      <a:cs typeface="Times New Roman" pitchFamily="18" charset="0"/>
                    </a:endParaRPr>
                  </a:p>
                  <a:p>
                    <a:pPr algn="ctr" defTabSz="457200" eaLnBrk="0" hangingPunct="0"/>
                    <a:endParaRPr lang="nb-NO" b="1" dirty="0">
                      <a:solidFill>
                        <a:srgbClr val="FF0000"/>
                      </a:solidFill>
                      <a:cs typeface="Arial" charset="0"/>
                    </a:endParaRPr>
                  </a:p>
                </p:txBody>
              </p:sp>
              <p:sp>
                <p:nvSpPr>
                  <p:cNvPr id="22590" name="Rectangle 13"/>
                  <p:cNvSpPr>
                    <a:spLocks noChangeArrowheads="1"/>
                  </p:cNvSpPr>
                  <p:nvPr/>
                </p:nvSpPr>
                <p:spPr bwMode="auto">
                  <a:xfrm>
                    <a:off x="1104" y="0"/>
                    <a:ext cx="1303" cy="40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grpSp>
            <p:nvGrpSpPr>
              <p:cNvPr id="8" name="Group 14"/>
              <p:cNvGrpSpPr>
                <a:grpSpLocks/>
              </p:cNvGrpSpPr>
              <p:nvPr/>
            </p:nvGrpSpPr>
            <p:grpSpPr bwMode="auto">
              <a:xfrm>
                <a:off x="0" y="403"/>
                <a:ext cx="538" cy="633"/>
                <a:chOff x="0" y="403"/>
                <a:chExt cx="538" cy="633"/>
              </a:xfrm>
            </p:grpSpPr>
            <p:sp>
              <p:nvSpPr>
                <p:cNvPr id="22585" name="Rectangle 15"/>
                <p:cNvSpPr>
                  <a:spLocks noChangeArrowheads="1"/>
                </p:cNvSpPr>
                <p:nvPr/>
              </p:nvSpPr>
              <p:spPr bwMode="auto">
                <a:xfrm>
                  <a:off x="28" y="403"/>
                  <a:ext cx="482" cy="633"/>
                </a:xfrm>
                <a:prstGeom prst="rect">
                  <a:avLst/>
                </a:prstGeom>
                <a:noFill/>
                <a:ln w="9525">
                  <a:noFill/>
                  <a:miter lim="800000"/>
                  <a:headEnd/>
                  <a:tailEnd/>
                </a:ln>
              </p:spPr>
              <p:txBody>
                <a:bodyPr/>
                <a:lstStyle/>
                <a:p>
                  <a:pPr algn="ctr" defTabSz="457200" eaLnBrk="0" hangingPunct="0"/>
                  <a:endParaRPr lang="en-US" b="1">
                    <a:solidFill>
                      <a:srgbClr val="FF0000"/>
                    </a:solidFill>
                    <a:cs typeface="Arial" charset="0"/>
                  </a:endParaRPr>
                </a:p>
              </p:txBody>
            </p:sp>
            <p:sp>
              <p:nvSpPr>
                <p:cNvPr id="22586" name="Rectangle 16"/>
                <p:cNvSpPr>
                  <a:spLocks noChangeArrowheads="1"/>
                </p:cNvSpPr>
                <p:nvPr/>
              </p:nvSpPr>
              <p:spPr bwMode="auto">
                <a:xfrm>
                  <a:off x="0" y="403"/>
                  <a:ext cx="538" cy="63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nvGrpSpPr>
              <p:cNvPr id="9" name="Group 17"/>
              <p:cNvGrpSpPr>
                <a:grpSpLocks/>
              </p:cNvGrpSpPr>
              <p:nvPr/>
            </p:nvGrpSpPr>
            <p:grpSpPr bwMode="auto">
              <a:xfrm>
                <a:off x="538" y="403"/>
                <a:ext cx="566" cy="633"/>
                <a:chOff x="538" y="403"/>
                <a:chExt cx="566" cy="633"/>
              </a:xfrm>
            </p:grpSpPr>
            <p:sp>
              <p:nvSpPr>
                <p:cNvPr id="22583" name="Rectangle 18"/>
                <p:cNvSpPr>
                  <a:spLocks noChangeArrowheads="1"/>
                </p:cNvSpPr>
                <p:nvPr/>
              </p:nvSpPr>
              <p:spPr bwMode="auto">
                <a:xfrm>
                  <a:off x="566" y="403"/>
                  <a:ext cx="510" cy="633"/>
                </a:xfrm>
                <a:prstGeom prst="rect">
                  <a:avLst/>
                </a:prstGeom>
                <a:noFill/>
                <a:ln w="9525">
                  <a:noFill/>
                  <a:miter lim="800000"/>
                  <a:headEnd/>
                  <a:tailEnd/>
                </a:ln>
              </p:spPr>
              <p:txBody>
                <a:bodyPr/>
                <a:lstStyle/>
                <a:p>
                  <a:pPr algn="ctr" defTabSz="457200" eaLnBrk="0" hangingPunct="0"/>
                  <a:r>
                    <a:rPr lang="ru-RU" sz="1600" b="1">
                      <a:solidFill>
                        <a:srgbClr val="FF0000"/>
                      </a:solidFill>
                      <a:latin typeface="Arial Unicode MS" pitchFamily="34" charset="-128"/>
                      <a:cs typeface="Times New Roman" pitchFamily="18" charset="0"/>
                    </a:rPr>
                    <a:t>Снижение </a:t>
                  </a:r>
                  <a:r>
                    <a:rPr lang="nb-NO" sz="1600" b="1">
                      <a:solidFill>
                        <a:srgbClr val="FF0000"/>
                      </a:solidFill>
                      <a:latin typeface="Arial Unicode MS" pitchFamily="34" charset="-128"/>
                      <a:cs typeface="Times New Roman" pitchFamily="18" charset="0"/>
                    </a:rPr>
                    <a:t>%</a:t>
                  </a:r>
                </a:p>
                <a:p>
                  <a:pPr algn="ctr" defTabSz="457200" eaLnBrk="0" hangingPunct="0"/>
                  <a:endParaRPr lang="nb-NO" sz="1600" b="1">
                    <a:solidFill>
                      <a:srgbClr val="FF0000"/>
                    </a:solidFill>
                    <a:cs typeface="Arial" charset="0"/>
                  </a:endParaRPr>
                </a:p>
              </p:txBody>
            </p:sp>
            <p:sp>
              <p:nvSpPr>
                <p:cNvPr id="22584" name="Rectangle 19"/>
                <p:cNvSpPr>
                  <a:spLocks noChangeArrowheads="1"/>
                </p:cNvSpPr>
                <p:nvPr/>
              </p:nvSpPr>
              <p:spPr bwMode="auto">
                <a:xfrm>
                  <a:off x="538" y="403"/>
                  <a:ext cx="566" cy="63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nvGrpSpPr>
              <p:cNvPr id="10" name="Group 20"/>
              <p:cNvGrpSpPr>
                <a:grpSpLocks/>
              </p:cNvGrpSpPr>
              <p:nvPr/>
            </p:nvGrpSpPr>
            <p:grpSpPr bwMode="auto">
              <a:xfrm>
                <a:off x="1104" y="403"/>
                <a:ext cx="623" cy="633"/>
                <a:chOff x="1104" y="403"/>
                <a:chExt cx="623" cy="633"/>
              </a:xfrm>
            </p:grpSpPr>
            <p:sp>
              <p:nvSpPr>
                <p:cNvPr id="22581" name="Rectangle 21"/>
                <p:cNvSpPr>
                  <a:spLocks noChangeArrowheads="1"/>
                </p:cNvSpPr>
                <p:nvPr/>
              </p:nvSpPr>
              <p:spPr bwMode="auto">
                <a:xfrm>
                  <a:off x="1132" y="403"/>
                  <a:ext cx="567" cy="633"/>
                </a:xfrm>
                <a:prstGeom prst="rect">
                  <a:avLst/>
                </a:prstGeom>
                <a:noFill/>
                <a:ln w="9525">
                  <a:noFill/>
                  <a:miter lim="800000"/>
                  <a:headEnd/>
                  <a:tailEnd/>
                </a:ln>
              </p:spPr>
              <p:txBody>
                <a:bodyPr/>
                <a:lstStyle/>
                <a:p>
                  <a:pPr algn="ctr" defTabSz="457200" eaLnBrk="0" hangingPunct="0"/>
                  <a:r>
                    <a:rPr lang="ru-RU" sz="1600" b="1" dirty="0">
                      <a:solidFill>
                        <a:srgbClr val="002060"/>
                      </a:solidFill>
                      <a:cs typeface="Arial" charset="0"/>
                    </a:rPr>
                    <a:t>Спиртсодержащие средства</a:t>
                  </a:r>
                  <a:endParaRPr lang="nb-NO" b="1" dirty="0">
                    <a:solidFill>
                      <a:srgbClr val="002060"/>
                    </a:solidFill>
                    <a:cs typeface="Arial" charset="0"/>
                  </a:endParaRPr>
                </a:p>
              </p:txBody>
            </p:sp>
            <p:sp>
              <p:nvSpPr>
                <p:cNvPr id="22582" name="Rectangle 22"/>
                <p:cNvSpPr>
                  <a:spLocks noChangeArrowheads="1"/>
                </p:cNvSpPr>
                <p:nvPr/>
              </p:nvSpPr>
              <p:spPr bwMode="auto">
                <a:xfrm>
                  <a:off x="1104" y="403"/>
                  <a:ext cx="623" cy="63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nvGrpSpPr>
              <p:cNvPr id="11" name="Group 23"/>
              <p:cNvGrpSpPr>
                <a:grpSpLocks/>
              </p:cNvGrpSpPr>
              <p:nvPr/>
            </p:nvGrpSpPr>
            <p:grpSpPr bwMode="auto">
              <a:xfrm>
                <a:off x="1727" y="403"/>
                <a:ext cx="680" cy="633"/>
                <a:chOff x="1727" y="403"/>
                <a:chExt cx="680" cy="633"/>
              </a:xfrm>
            </p:grpSpPr>
            <p:sp>
              <p:nvSpPr>
                <p:cNvPr id="22579" name="Rectangle 24"/>
                <p:cNvSpPr>
                  <a:spLocks noChangeArrowheads="1"/>
                </p:cNvSpPr>
                <p:nvPr/>
              </p:nvSpPr>
              <p:spPr bwMode="auto">
                <a:xfrm>
                  <a:off x="1755" y="403"/>
                  <a:ext cx="624" cy="633"/>
                </a:xfrm>
                <a:prstGeom prst="rect">
                  <a:avLst/>
                </a:prstGeom>
                <a:noFill/>
                <a:ln w="9525">
                  <a:noFill/>
                  <a:miter lim="800000"/>
                  <a:headEnd/>
                  <a:tailEnd/>
                </a:ln>
              </p:spPr>
              <p:txBody>
                <a:bodyPr/>
                <a:lstStyle/>
                <a:p>
                  <a:pPr algn="ctr" defTabSz="457200" eaLnBrk="0" hangingPunct="0"/>
                  <a:r>
                    <a:rPr lang="ru-RU" sz="1600" b="1">
                      <a:solidFill>
                        <a:srgbClr val="FF0000"/>
                      </a:solidFill>
                      <a:latin typeface="Arial Unicode MS" pitchFamily="34" charset="-128"/>
                      <a:cs typeface="Times New Roman" pitchFamily="18" charset="0"/>
                    </a:rPr>
                    <a:t>Мытье рук</a:t>
                  </a:r>
                  <a:endParaRPr lang="nb-NO" b="1">
                    <a:solidFill>
                      <a:srgbClr val="FF0000"/>
                    </a:solidFill>
                    <a:cs typeface="Arial" charset="0"/>
                  </a:endParaRPr>
                </a:p>
              </p:txBody>
            </p:sp>
            <p:sp>
              <p:nvSpPr>
                <p:cNvPr id="22580" name="Rectangle 25"/>
                <p:cNvSpPr>
                  <a:spLocks noChangeArrowheads="1"/>
                </p:cNvSpPr>
                <p:nvPr/>
              </p:nvSpPr>
              <p:spPr bwMode="auto">
                <a:xfrm>
                  <a:off x="1727" y="403"/>
                  <a:ext cx="680" cy="63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nvGrpSpPr>
              <p:cNvPr id="12" name="Group 26"/>
              <p:cNvGrpSpPr>
                <a:grpSpLocks/>
              </p:cNvGrpSpPr>
              <p:nvPr/>
            </p:nvGrpSpPr>
            <p:grpSpPr bwMode="auto">
              <a:xfrm>
                <a:off x="0" y="1036"/>
                <a:ext cx="538" cy="403"/>
                <a:chOff x="0" y="1036"/>
                <a:chExt cx="538" cy="403"/>
              </a:xfrm>
            </p:grpSpPr>
            <p:sp>
              <p:nvSpPr>
                <p:cNvPr id="22577" name="Rectangle 27"/>
                <p:cNvSpPr>
                  <a:spLocks noChangeArrowheads="1"/>
                </p:cNvSpPr>
                <p:nvPr/>
              </p:nvSpPr>
              <p:spPr bwMode="auto">
                <a:xfrm>
                  <a:off x="28" y="1036"/>
                  <a:ext cx="482" cy="403"/>
                </a:xfrm>
                <a:prstGeom prst="rect">
                  <a:avLst/>
                </a:prstGeom>
                <a:noFill/>
                <a:ln w="9525">
                  <a:noFill/>
                  <a:miter lim="800000"/>
                  <a:headEnd/>
                  <a:tailEnd/>
                </a:ln>
              </p:spPr>
              <p:txBody>
                <a:bodyPr/>
                <a:lstStyle/>
                <a:p>
                  <a:pPr algn="ctr" defTabSz="457200" eaLnBrk="0" hangingPunct="0"/>
                  <a:endParaRPr lang="nb-NO" sz="1600" b="1">
                    <a:solidFill>
                      <a:srgbClr val="FF0000"/>
                    </a:solidFill>
                    <a:latin typeface="Arial Unicode MS" pitchFamily="34" charset="-128"/>
                    <a:cs typeface="Times New Roman" pitchFamily="18" charset="0"/>
                  </a:endParaRPr>
                </a:p>
                <a:p>
                  <a:pPr algn="ctr" defTabSz="457200" eaLnBrk="0" hangingPunct="0"/>
                  <a:endParaRPr lang="nb-NO" b="1">
                    <a:solidFill>
                      <a:srgbClr val="FF0000"/>
                    </a:solidFill>
                    <a:cs typeface="Arial" charset="0"/>
                  </a:endParaRPr>
                </a:p>
              </p:txBody>
            </p:sp>
            <p:sp>
              <p:nvSpPr>
                <p:cNvPr id="22578" name="Rectangle 28"/>
                <p:cNvSpPr>
                  <a:spLocks noChangeArrowheads="1"/>
                </p:cNvSpPr>
                <p:nvPr/>
              </p:nvSpPr>
              <p:spPr bwMode="auto">
                <a:xfrm>
                  <a:off x="0" y="1036"/>
                  <a:ext cx="538" cy="40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nvGrpSpPr>
              <p:cNvPr id="13" name="Group 29"/>
              <p:cNvGrpSpPr>
                <a:grpSpLocks/>
              </p:cNvGrpSpPr>
              <p:nvPr/>
            </p:nvGrpSpPr>
            <p:grpSpPr bwMode="auto">
              <a:xfrm>
                <a:off x="538" y="1036"/>
                <a:ext cx="566" cy="403"/>
                <a:chOff x="538" y="1036"/>
                <a:chExt cx="566" cy="403"/>
              </a:xfrm>
            </p:grpSpPr>
            <p:sp>
              <p:nvSpPr>
                <p:cNvPr id="22575" name="Rectangle 30"/>
                <p:cNvSpPr>
                  <a:spLocks noChangeArrowheads="1"/>
                </p:cNvSpPr>
                <p:nvPr/>
              </p:nvSpPr>
              <p:spPr bwMode="auto">
                <a:xfrm>
                  <a:off x="566" y="1036"/>
                  <a:ext cx="510" cy="403"/>
                </a:xfrm>
                <a:prstGeom prst="rect">
                  <a:avLst/>
                </a:prstGeom>
                <a:noFill/>
                <a:ln w="9525">
                  <a:noFill/>
                  <a:miter lim="800000"/>
                  <a:headEnd/>
                  <a:tailEnd/>
                </a:ln>
              </p:spPr>
              <p:txBody>
                <a:bodyPr/>
                <a:lstStyle/>
                <a:p>
                  <a:pPr algn="ctr" defTabSz="457200" eaLnBrk="0" hangingPunct="0"/>
                  <a:r>
                    <a:rPr lang="de-DE" sz="1600" b="1">
                      <a:solidFill>
                        <a:srgbClr val="FF0000"/>
                      </a:solidFill>
                      <a:latin typeface="Arial Unicode MS" pitchFamily="34" charset="-128"/>
                      <a:cs typeface="Times New Roman" pitchFamily="18" charset="0"/>
                    </a:rPr>
                    <a:t>90</a:t>
                  </a:r>
                  <a:endParaRPr lang="nb-NO" sz="1600" b="1">
                    <a:solidFill>
                      <a:srgbClr val="FF0000"/>
                    </a:solidFill>
                    <a:latin typeface="Arial Unicode MS" pitchFamily="34" charset="-128"/>
                    <a:cs typeface="Times New Roman" pitchFamily="18" charset="0"/>
                  </a:endParaRPr>
                </a:p>
                <a:p>
                  <a:pPr algn="ctr" defTabSz="457200" eaLnBrk="0" hangingPunct="0"/>
                  <a:endParaRPr lang="nb-NO" b="1">
                    <a:solidFill>
                      <a:srgbClr val="FF0000"/>
                    </a:solidFill>
                    <a:cs typeface="Arial" charset="0"/>
                  </a:endParaRPr>
                </a:p>
              </p:txBody>
            </p:sp>
            <p:sp>
              <p:nvSpPr>
                <p:cNvPr id="22576" name="Rectangle 31"/>
                <p:cNvSpPr>
                  <a:spLocks noChangeArrowheads="1"/>
                </p:cNvSpPr>
                <p:nvPr/>
              </p:nvSpPr>
              <p:spPr bwMode="auto">
                <a:xfrm>
                  <a:off x="538" y="1036"/>
                  <a:ext cx="566" cy="40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nvGrpSpPr>
              <p:cNvPr id="14" name="Group 32"/>
              <p:cNvGrpSpPr>
                <a:grpSpLocks/>
              </p:cNvGrpSpPr>
              <p:nvPr/>
            </p:nvGrpSpPr>
            <p:grpSpPr bwMode="auto">
              <a:xfrm>
                <a:off x="1104" y="1036"/>
                <a:ext cx="623" cy="403"/>
                <a:chOff x="1104" y="1036"/>
                <a:chExt cx="623" cy="403"/>
              </a:xfrm>
            </p:grpSpPr>
            <p:sp>
              <p:nvSpPr>
                <p:cNvPr id="22573" name="Rectangle 33"/>
                <p:cNvSpPr>
                  <a:spLocks noChangeArrowheads="1"/>
                </p:cNvSpPr>
                <p:nvPr/>
              </p:nvSpPr>
              <p:spPr bwMode="auto">
                <a:xfrm>
                  <a:off x="1132" y="1036"/>
                  <a:ext cx="567" cy="403"/>
                </a:xfrm>
                <a:prstGeom prst="rect">
                  <a:avLst/>
                </a:prstGeom>
                <a:noFill/>
                <a:ln w="9525">
                  <a:noFill/>
                  <a:miter lim="800000"/>
                  <a:headEnd/>
                  <a:tailEnd/>
                </a:ln>
              </p:spPr>
              <p:txBody>
                <a:bodyPr/>
                <a:lstStyle/>
                <a:p>
                  <a:pPr algn="ctr" defTabSz="457200" eaLnBrk="0" hangingPunct="0"/>
                  <a:r>
                    <a:rPr lang="de-DE" sz="1600" b="1" dirty="0">
                      <a:solidFill>
                        <a:srgbClr val="002060"/>
                      </a:solidFill>
                      <a:latin typeface="Arial Unicode MS" pitchFamily="34" charset="-128"/>
                      <a:cs typeface="Times New Roman" pitchFamily="18" charset="0"/>
                    </a:rPr>
                    <a:t>5 </a:t>
                  </a:r>
                  <a:r>
                    <a:rPr lang="ru-RU" sz="1600" b="1" dirty="0">
                      <a:solidFill>
                        <a:srgbClr val="002060"/>
                      </a:solidFill>
                      <a:latin typeface="Arial Unicode MS" pitchFamily="34" charset="-128"/>
                      <a:cs typeface="Times New Roman" pitchFamily="18" charset="0"/>
                    </a:rPr>
                    <a:t>секунд</a:t>
                  </a:r>
                  <a:endParaRPr lang="nb-NO" sz="1600" b="1" dirty="0">
                    <a:solidFill>
                      <a:srgbClr val="002060"/>
                    </a:solidFill>
                    <a:latin typeface="Arial Unicode MS" pitchFamily="34" charset="-128"/>
                    <a:cs typeface="Times New Roman" pitchFamily="18" charset="0"/>
                  </a:endParaRPr>
                </a:p>
                <a:p>
                  <a:pPr algn="ctr" defTabSz="457200" eaLnBrk="0" hangingPunct="0"/>
                  <a:endParaRPr lang="nb-NO" b="1" dirty="0">
                    <a:solidFill>
                      <a:srgbClr val="FF0000"/>
                    </a:solidFill>
                    <a:cs typeface="Arial" charset="0"/>
                  </a:endParaRPr>
                </a:p>
              </p:txBody>
            </p:sp>
            <p:sp>
              <p:nvSpPr>
                <p:cNvPr id="22574" name="Rectangle 34"/>
                <p:cNvSpPr>
                  <a:spLocks noChangeArrowheads="1"/>
                </p:cNvSpPr>
                <p:nvPr/>
              </p:nvSpPr>
              <p:spPr bwMode="auto">
                <a:xfrm>
                  <a:off x="1104" y="1036"/>
                  <a:ext cx="623" cy="40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nvGrpSpPr>
              <p:cNvPr id="15" name="Group 35"/>
              <p:cNvGrpSpPr>
                <a:grpSpLocks/>
              </p:cNvGrpSpPr>
              <p:nvPr/>
            </p:nvGrpSpPr>
            <p:grpSpPr bwMode="auto">
              <a:xfrm>
                <a:off x="1727" y="1036"/>
                <a:ext cx="680" cy="403"/>
                <a:chOff x="1727" y="1036"/>
                <a:chExt cx="680" cy="403"/>
              </a:xfrm>
            </p:grpSpPr>
            <p:sp>
              <p:nvSpPr>
                <p:cNvPr id="22571" name="Rectangle 36"/>
                <p:cNvSpPr>
                  <a:spLocks noChangeArrowheads="1"/>
                </p:cNvSpPr>
                <p:nvPr/>
              </p:nvSpPr>
              <p:spPr bwMode="auto">
                <a:xfrm>
                  <a:off x="1755" y="1036"/>
                  <a:ext cx="624" cy="403"/>
                </a:xfrm>
                <a:prstGeom prst="rect">
                  <a:avLst/>
                </a:prstGeom>
                <a:noFill/>
                <a:ln w="9525">
                  <a:noFill/>
                  <a:miter lim="800000"/>
                  <a:headEnd/>
                  <a:tailEnd/>
                </a:ln>
              </p:spPr>
              <p:txBody>
                <a:bodyPr/>
                <a:lstStyle/>
                <a:p>
                  <a:pPr algn="ctr" defTabSz="457200" eaLnBrk="0" hangingPunct="0"/>
                  <a:r>
                    <a:rPr lang="de-DE" sz="1600" b="1">
                      <a:solidFill>
                        <a:srgbClr val="FF0000"/>
                      </a:solidFill>
                      <a:latin typeface="Arial Unicode MS" pitchFamily="34" charset="-128"/>
                      <a:cs typeface="Times New Roman" pitchFamily="18" charset="0"/>
                    </a:rPr>
                    <a:t>15 </a:t>
                  </a:r>
                  <a:r>
                    <a:rPr lang="ru-RU" sz="1600" b="1">
                      <a:solidFill>
                        <a:srgbClr val="FF0000"/>
                      </a:solidFill>
                      <a:latin typeface="Arial Unicode MS" pitchFamily="34" charset="-128"/>
                      <a:cs typeface="Times New Roman" pitchFamily="18" charset="0"/>
                    </a:rPr>
                    <a:t>секунд</a:t>
                  </a:r>
                  <a:endParaRPr lang="nb-NO" sz="1600" b="1">
                    <a:solidFill>
                      <a:srgbClr val="FF0000"/>
                    </a:solidFill>
                    <a:latin typeface="Arial Unicode MS" pitchFamily="34" charset="-128"/>
                    <a:cs typeface="Times New Roman" pitchFamily="18" charset="0"/>
                  </a:endParaRPr>
                </a:p>
                <a:p>
                  <a:pPr algn="ctr" defTabSz="457200" eaLnBrk="0" hangingPunct="0"/>
                  <a:endParaRPr lang="nb-NO" sz="1600" b="1">
                    <a:solidFill>
                      <a:srgbClr val="FF0000"/>
                    </a:solidFill>
                    <a:latin typeface="Arial Unicode MS" pitchFamily="34" charset="-128"/>
                    <a:cs typeface="Times New Roman" pitchFamily="18" charset="0"/>
                  </a:endParaRPr>
                </a:p>
                <a:p>
                  <a:pPr algn="ctr" defTabSz="457200" eaLnBrk="0" hangingPunct="0"/>
                  <a:endParaRPr lang="nb-NO" b="1">
                    <a:solidFill>
                      <a:srgbClr val="FF0000"/>
                    </a:solidFill>
                    <a:cs typeface="Arial" charset="0"/>
                  </a:endParaRPr>
                </a:p>
              </p:txBody>
            </p:sp>
            <p:sp>
              <p:nvSpPr>
                <p:cNvPr id="22572" name="Rectangle 37"/>
                <p:cNvSpPr>
                  <a:spLocks noChangeArrowheads="1"/>
                </p:cNvSpPr>
                <p:nvPr/>
              </p:nvSpPr>
              <p:spPr bwMode="auto">
                <a:xfrm>
                  <a:off x="1727" y="1036"/>
                  <a:ext cx="680" cy="40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nvGrpSpPr>
              <p:cNvPr id="16" name="Group 38"/>
              <p:cNvGrpSpPr>
                <a:grpSpLocks/>
              </p:cNvGrpSpPr>
              <p:nvPr/>
            </p:nvGrpSpPr>
            <p:grpSpPr bwMode="auto">
              <a:xfrm>
                <a:off x="0" y="1439"/>
                <a:ext cx="538" cy="403"/>
                <a:chOff x="0" y="1439"/>
                <a:chExt cx="538" cy="403"/>
              </a:xfrm>
            </p:grpSpPr>
            <p:sp>
              <p:nvSpPr>
                <p:cNvPr id="22569" name="Rectangle 39"/>
                <p:cNvSpPr>
                  <a:spLocks noChangeArrowheads="1"/>
                </p:cNvSpPr>
                <p:nvPr/>
              </p:nvSpPr>
              <p:spPr bwMode="auto">
                <a:xfrm>
                  <a:off x="28" y="1439"/>
                  <a:ext cx="482" cy="403"/>
                </a:xfrm>
                <a:prstGeom prst="rect">
                  <a:avLst/>
                </a:prstGeom>
                <a:noFill/>
                <a:ln w="9525">
                  <a:noFill/>
                  <a:miter lim="800000"/>
                  <a:headEnd/>
                  <a:tailEnd/>
                </a:ln>
              </p:spPr>
              <p:txBody>
                <a:bodyPr/>
                <a:lstStyle/>
                <a:p>
                  <a:pPr algn="ctr" defTabSz="457200" eaLnBrk="0" hangingPunct="0"/>
                  <a:endParaRPr lang="nb-NO" sz="1600" b="1">
                    <a:solidFill>
                      <a:srgbClr val="FF0000"/>
                    </a:solidFill>
                    <a:latin typeface="Arial Unicode MS" pitchFamily="34" charset="-128"/>
                    <a:cs typeface="Times New Roman" pitchFamily="18" charset="0"/>
                  </a:endParaRPr>
                </a:p>
                <a:p>
                  <a:pPr algn="ctr" defTabSz="457200" eaLnBrk="0" hangingPunct="0"/>
                  <a:endParaRPr lang="nb-NO" b="1">
                    <a:solidFill>
                      <a:srgbClr val="FF0000"/>
                    </a:solidFill>
                    <a:cs typeface="Arial" charset="0"/>
                  </a:endParaRPr>
                </a:p>
              </p:txBody>
            </p:sp>
            <p:sp>
              <p:nvSpPr>
                <p:cNvPr id="22570" name="Rectangle 40"/>
                <p:cNvSpPr>
                  <a:spLocks noChangeArrowheads="1"/>
                </p:cNvSpPr>
                <p:nvPr/>
              </p:nvSpPr>
              <p:spPr bwMode="auto">
                <a:xfrm>
                  <a:off x="0" y="1439"/>
                  <a:ext cx="538" cy="40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nvGrpSpPr>
              <p:cNvPr id="17" name="Group 41"/>
              <p:cNvGrpSpPr>
                <a:grpSpLocks/>
              </p:cNvGrpSpPr>
              <p:nvPr/>
            </p:nvGrpSpPr>
            <p:grpSpPr bwMode="auto">
              <a:xfrm>
                <a:off x="538" y="1439"/>
                <a:ext cx="566" cy="403"/>
                <a:chOff x="538" y="1439"/>
                <a:chExt cx="566" cy="403"/>
              </a:xfrm>
            </p:grpSpPr>
            <p:sp>
              <p:nvSpPr>
                <p:cNvPr id="22567" name="Rectangle 42"/>
                <p:cNvSpPr>
                  <a:spLocks noChangeArrowheads="1"/>
                </p:cNvSpPr>
                <p:nvPr/>
              </p:nvSpPr>
              <p:spPr bwMode="auto">
                <a:xfrm>
                  <a:off x="566" y="1439"/>
                  <a:ext cx="510" cy="403"/>
                </a:xfrm>
                <a:prstGeom prst="rect">
                  <a:avLst/>
                </a:prstGeom>
                <a:noFill/>
                <a:ln w="9525">
                  <a:noFill/>
                  <a:miter lim="800000"/>
                  <a:headEnd/>
                  <a:tailEnd/>
                </a:ln>
              </p:spPr>
              <p:txBody>
                <a:bodyPr/>
                <a:lstStyle/>
                <a:p>
                  <a:pPr algn="ctr" defTabSz="457200" eaLnBrk="0" hangingPunct="0"/>
                  <a:r>
                    <a:rPr lang="de-DE" sz="1600" b="1" dirty="0">
                      <a:solidFill>
                        <a:srgbClr val="002060"/>
                      </a:solidFill>
                      <a:latin typeface="Arial Unicode MS" pitchFamily="34" charset="-128"/>
                      <a:cs typeface="Times New Roman" pitchFamily="18" charset="0"/>
                    </a:rPr>
                    <a:t>99</a:t>
                  </a:r>
                  <a:endParaRPr lang="nb-NO" sz="1600" b="1" dirty="0">
                    <a:solidFill>
                      <a:srgbClr val="002060"/>
                    </a:solidFill>
                    <a:latin typeface="Arial Unicode MS" pitchFamily="34" charset="-128"/>
                    <a:cs typeface="Times New Roman" pitchFamily="18" charset="0"/>
                  </a:endParaRPr>
                </a:p>
                <a:p>
                  <a:pPr algn="ctr" defTabSz="457200" eaLnBrk="0" hangingPunct="0"/>
                  <a:endParaRPr lang="nb-NO" b="1" dirty="0">
                    <a:solidFill>
                      <a:srgbClr val="FF0000"/>
                    </a:solidFill>
                    <a:cs typeface="Arial" charset="0"/>
                  </a:endParaRPr>
                </a:p>
              </p:txBody>
            </p:sp>
            <p:sp>
              <p:nvSpPr>
                <p:cNvPr id="22568" name="Rectangle 43"/>
                <p:cNvSpPr>
                  <a:spLocks noChangeArrowheads="1"/>
                </p:cNvSpPr>
                <p:nvPr/>
              </p:nvSpPr>
              <p:spPr bwMode="auto">
                <a:xfrm>
                  <a:off x="538" y="1439"/>
                  <a:ext cx="566" cy="40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nvGrpSpPr>
              <p:cNvPr id="18" name="Group 44"/>
              <p:cNvGrpSpPr>
                <a:grpSpLocks/>
              </p:cNvGrpSpPr>
              <p:nvPr/>
            </p:nvGrpSpPr>
            <p:grpSpPr bwMode="auto">
              <a:xfrm>
                <a:off x="1104" y="1439"/>
                <a:ext cx="623" cy="403"/>
                <a:chOff x="1104" y="1439"/>
                <a:chExt cx="623" cy="403"/>
              </a:xfrm>
            </p:grpSpPr>
            <p:sp>
              <p:nvSpPr>
                <p:cNvPr id="22565" name="Rectangle 45"/>
                <p:cNvSpPr>
                  <a:spLocks noChangeArrowheads="1"/>
                </p:cNvSpPr>
                <p:nvPr/>
              </p:nvSpPr>
              <p:spPr bwMode="auto">
                <a:xfrm>
                  <a:off x="1132" y="1439"/>
                  <a:ext cx="567" cy="403"/>
                </a:xfrm>
                <a:prstGeom prst="rect">
                  <a:avLst/>
                </a:prstGeom>
                <a:noFill/>
                <a:ln w="9525">
                  <a:noFill/>
                  <a:miter lim="800000"/>
                  <a:headEnd/>
                  <a:tailEnd/>
                </a:ln>
              </p:spPr>
              <p:txBody>
                <a:bodyPr/>
                <a:lstStyle/>
                <a:p>
                  <a:pPr algn="ctr" defTabSz="457200" eaLnBrk="0" hangingPunct="0"/>
                  <a:r>
                    <a:rPr lang="de-DE" sz="1600" b="1" dirty="0">
                      <a:solidFill>
                        <a:srgbClr val="002060"/>
                      </a:solidFill>
                      <a:latin typeface="Arial Unicode MS" pitchFamily="34" charset="-128"/>
                      <a:cs typeface="Times New Roman" pitchFamily="18" charset="0"/>
                    </a:rPr>
                    <a:t>10 </a:t>
                  </a:r>
                  <a:r>
                    <a:rPr lang="ru-RU" sz="1600" b="1" dirty="0">
                      <a:solidFill>
                        <a:srgbClr val="002060"/>
                      </a:solidFill>
                      <a:latin typeface="Arial Unicode MS" pitchFamily="34" charset="-128"/>
                      <a:cs typeface="Times New Roman" pitchFamily="18" charset="0"/>
                    </a:rPr>
                    <a:t>секунд</a:t>
                  </a:r>
                  <a:endParaRPr lang="nb-NO" sz="1600" b="1" dirty="0">
                    <a:solidFill>
                      <a:srgbClr val="002060"/>
                    </a:solidFill>
                    <a:latin typeface="Arial Unicode MS" pitchFamily="34" charset="-128"/>
                    <a:cs typeface="Times New Roman" pitchFamily="18" charset="0"/>
                  </a:endParaRPr>
                </a:p>
                <a:p>
                  <a:pPr algn="ctr" defTabSz="457200" eaLnBrk="0" hangingPunct="0"/>
                  <a:endParaRPr lang="nb-NO" sz="1600" b="1" dirty="0">
                    <a:solidFill>
                      <a:srgbClr val="FF0000"/>
                    </a:solidFill>
                    <a:latin typeface="Arial Unicode MS" pitchFamily="34" charset="-128"/>
                    <a:cs typeface="Times New Roman" pitchFamily="18" charset="0"/>
                  </a:endParaRPr>
                </a:p>
              </p:txBody>
            </p:sp>
            <p:sp>
              <p:nvSpPr>
                <p:cNvPr id="22566" name="Rectangle 46"/>
                <p:cNvSpPr>
                  <a:spLocks noChangeArrowheads="1"/>
                </p:cNvSpPr>
                <p:nvPr/>
              </p:nvSpPr>
              <p:spPr bwMode="auto">
                <a:xfrm>
                  <a:off x="1104" y="1439"/>
                  <a:ext cx="623" cy="40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nvGrpSpPr>
              <p:cNvPr id="19" name="Group 47"/>
              <p:cNvGrpSpPr>
                <a:grpSpLocks/>
              </p:cNvGrpSpPr>
              <p:nvPr/>
            </p:nvGrpSpPr>
            <p:grpSpPr bwMode="auto">
              <a:xfrm>
                <a:off x="1727" y="1439"/>
                <a:ext cx="680" cy="403"/>
                <a:chOff x="1727" y="1439"/>
                <a:chExt cx="680" cy="403"/>
              </a:xfrm>
            </p:grpSpPr>
            <p:sp>
              <p:nvSpPr>
                <p:cNvPr id="22563" name="Rectangle 48"/>
                <p:cNvSpPr>
                  <a:spLocks noChangeArrowheads="1"/>
                </p:cNvSpPr>
                <p:nvPr/>
              </p:nvSpPr>
              <p:spPr bwMode="auto">
                <a:xfrm>
                  <a:off x="1755" y="1439"/>
                  <a:ext cx="624" cy="403"/>
                </a:xfrm>
                <a:prstGeom prst="rect">
                  <a:avLst/>
                </a:prstGeom>
                <a:noFill/>
                <a:ln w="9525">
                  <a:noFill/>
                  <a:miter lim="800000"/>
                  <a:headEnd/>
                  <a:tailEnd/>
                </a:ln>
              </p:spPr>
              <p:txBody>
                <a:bodyPr/>
                <a:lstStyle/>
                <a:p>
                  <a:pPr algn="ctr" defTabSz="457200" eaLnBrk="0" hangingPunct="0"/>
                  <a:r>
                    <a:rPr lang="nb-NO" sz="1600" b="1" dirty="0">
                      <a:solidFill>
                        <a:srgbClr val="FF0000"/>
                      </a:solidFill>
                      <a:latin typeface="Arial Unicode MS" pitchFamily="34" charset="-128"/>
                      <a:cs typeface="Times New Roman" pitchFamily="18" charset="0"/>
                    </a:rPr>
                    <a:t>30 </a:t>
                  </a:r>
                  <a:r>
                    <a:rPr lang="ru-RU" sz="1600" b="1" dirty="0">
                      <a:solidFill>
                        <a:srgbClr val="FF0000"/>
                      </a:solidFill>
                      <a:latin typeface="Arial Unicode MS" pitchFamily="34" charset="-128"/>
                      <a:cs typeface="Times New Roman" pitchFamily="18" charset="0"/>
                    </a:rPr>
                    <a:t>секунд</a:t>
                  </a:r>
                  <a:endParaRPr lang="nb-NO" sz="1600" b="1" dirty="0">
                    <a:solidFill>
                      <a:srgbClr val="FF0000"/>
                    </a:solidFill>
                    <a:latin typeface="Arial Unicode MS" pitchFamily="34" charset="-128"/>
                    <a:cs typeface="Times New Roman" pitchFamily="18" charset="0"/>
                  </a:endParaRPr>
                </a:p>
                <a:p>
                  <a:pPr algn="ctr" defTabSz="457200" eaLnBrk="0" hangingPunct="0"/>
                  <a:endParaRPr lang="nb-NO" sz="1600" b="1" dirty="0">
                    <a:solidFill>
                      <a:srgbClr val="FF0000"/>
                    </a:solidFill>
                    <a:latin typeface="Arial Unicode MS" pitchFamily="34" charset="-128"/>
                    <a:cs typeface="Times New Roman" pitchFamily="18" charset="0"/>
                  </a:endParaRPr>
                </a:p>
                <a:p>
                  <a:pPr algn="ctr" defTabSz="457200" eaLnBrk="0" hangingPunct="0"/>
                  <a:endParaRPr lang="nb-NO" b="1" dirty="0">
                    <a:solidFill>
                      <a:srgbClr val="FF0000"/>
                    </a:solidFill>
                    <a:cs typeface="Arial" charset="0"/>
                  </a:endParaRPr>
                </a:p>
              </p:txBody>
            </p:sp>
            <p:sp>
              <p:nvSpPr>
                <p:cNvPr id="22564" name="Rectangle 49"/>
                <p:cNvSpPr>
                  <a:spLocks noChangeArrowheads="1"/>
                </p:cNvSpPr>
                <p:nvPr/>
              </p:nvSpPr>
              <p:spPr bwMode="auto">
                <a:xfrm>
                  <a:off x="1727" y="1439"/>
                  <a:ext cx="680" cy="40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nvGrpSpPr>
              <p:cNvPr id="20" name="Group 50"/>
              <p:cNvGrpSpPr>
                <a:grpSpLocks/>
              </p:cNvGrpSpPr>
              <p:nvPr/>
            </p:nvGrpSpPr>
            <p:grpSpPr bwMode="auto">
              <a:xfrm>
                <a:off x="0" y="1842"/>
                <a:ext cx="538" cy="403"/>
                <a:chOff x="0" y="1842"/>
                <a:chExt cx="538" cy="403"/>
              </a:xfrm>
            </p:grpSpPr>
            <p:sp>
              <p:nvSpPr>
                <p:cNvPr id="22561" name="Rectangle 51"/>
                <p:cNvSpPr>
                  <a:spLocks noChangeArrowheads="1"/>
                </p:cNvSpPr>
                <p:nvPr/>
              </p:nvSpPr>
              <p:spPr bwMode="auto">
                <a:xfrm>
                  <a:off x="28" y="1842"/>
                  <a:ext cx="482" cy="403"/>
                </a:xfrm>
                <a:prstGeom prst="rect">
                  <a:avLst/>
                </a:prstGeom>
                <a:noFill/>
                <a:ln w="9525">
                  <a:noFill/>
                  <a:miter lim="800000"/>
                  <a:headEnd/>
                  <a:tailEnd/>
                </a:ln>
              </p:spPr>
              <p:txBody>
                <a:bodyPr/>
                <a:lstStyle/>
                <a:p>
                  <a:pPr algn="ctr" defTabSz="457200" eaLnBrk="0" hangingPunct="0"/>
                  <a:endParaRPr lang="nb-NO" sz="1600" b="1">
                    <a:solidFill>
                      <a:srgbClr val="FF0000"/>
                    </a:solidFill>
                    <a:latin typeface="Arial Unicode MS" pitchFamily="34" charset="-128"/>
                    <a:cs typeface="Times New Roman" pitchFamily="18" charset="0"/>
                  </a:endParaRPr>
                </a:p>
                <a:p>
                  <a:pPr algn="ctr" defTabSz="457200" eaLnBrk="0" hangingPunct="0"/>
                  <a:endParaRPr lang="nb-NO" b="1">
                    <a:solidFill>
                      <a:srgbClr val="FF0000"/>
                    </a:solidFill>
                    <a:cs typeface="Arial" charset="0"/>
                  </a:endParaRPr>
                </a:p>
              </p:txBody>
            </p:sp>
            <p:sp>
              <p:nvSpPr>
                <p:cNvPr id="22562" name="Rectangle 52"/>
                <p:cNvSpPr>
                  <a:spLocks noChangeArrowheads="1"/>
                </p:cNvSpPr>
                <p:nvPr/>
              </p:nvSpPr>
              <p:spPr bwMode="auto">
                <a:xfrm>
                  <a:off x="0" y="1842"/>
                  <a:ext cx="538" cy="40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nvGrpSpPr>
              <p:cNvPr id="21" name="Group 53"/>
              <p:cNvGrpSpPr>
                <a:grpSpLocks/>
              </p:cNvGrpSpPr>
              <p:nvPr/>
            </p:nvGrpSpPr>
            <p:grpSpPr bwMode="auto">
              <a:xfrm>
                <a:off x="538" y="1842"/>
                <a:ext cx="566" cy="403"/>
                <a:chOff x="538" y="1842"/>
                <a:chExt cx="566" cy="403"/>
              </a:xfrm>
            </p:grpSpPr>
            <p:sp>
              <p:nvSpPr>
                <p:cNvPr id="22559" name="Rectangle 54"/>
                <p:cNvSpPr>
                  <a:spLocks noChangeArrowheads="1"/>
                </p:cNvSpPr>
                <p:nvPr/>
              </p:nvSpPr>
              <p:spPr bwMode="auto">
                <a:xfrm>
                  <a:off x="566" y="1842"/>
                  <a:ext cx="510" cy="403"/>
                </a:xfrm>
                <a:prstGeom prst="rect">
                  <a:avLst/>
                </a:prstGeom>
                <a:noFill/>
                <a:ln w="9525">
                  <a:noFill/>
                  <a:miter lim="800000"/>
                  <a:headEnd/>
                  <a:tailEnd/>
                </a:ln>
              </p:spPr>
              <p:txBody>
                <a:bodyPr/>
                <a:lstStyle/>
                <a:p>
                  <a:pPr algn="ctr" defTabSz="457200" eaLnBrk="0" hangingPunct="0"/>
                  <a:r>
                    <a:rPr lang="nb-NO" sz="2800" b="1" dirty="0">
                      <a:solidFill>
                        <a:srgbClr val="002060"/>
                      </a:solidFill>
                      <a:latin typeface="Arial Unicode MS" pitchFamily="34" charset="-128"/>
                      <a:cs typeface="Times New Roman" pitchFamily="18" charset="0"/>
                    </a:rPr>
                    <a:t>99,9</a:t>
                  </a:r>
                </a:p>
                <a:p>
                  <a:pPr algn="ctr" defTabSz="457200" eaLnBrk="0" hangingPunct="0"/>
                  <a:endParaRPr lang="nb-NO" sz="1600" b="1" dirty="0">
                    <a:solidFill>
                      <a:srgbClr val="FF0000"/>
                    </a:solidFill>
                    <a:cs typeface="Arial" charset="0"/>
                  </a:endParaRPr>
                </a:p>
              </p:txBody>
            </p:sp>
            <p:sp>
              <p:nvSpPr>
                <p:cNvPr id="22560" name="Rectangle 55"/>
                <p:cNvSpPr>
                  <a:spLocks noChangeArrowheads="1"/>
                </p:cNvSpPr>
                <p:nvPr/>
              </p:nvSpPr>
              <p:spPr bwMode="auto">
                <a:xfrm>
                  <a:off x="538" y="1842"/>
                  <a:ext cx="566" cy="40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nvGrpSpPr>
              <p:cNvPr id="22" name="Group 56"/>
              <p:cNvGrpSpPr>
                <a:grpSpLocks/>
              </p:cNvGrpSpPr>
              <p:nvPr/>
            </p:nvGrpSpPr>
            <p:grpSpPr bwMode="auto">
              <a:xfrm>
                <a:off x="1104" y="1842"/>
                <a:ext cx="623" cy="403"/>
                <a:chOff x="1104" y="1842"/>
                <a:chExt cx="623" cy="403"/>
              </a:xfrm>
            </p:grpSpPr>
            <p:sp>
              <p:nvSpPr>
                <p:cNvPr id="22557" name="Rectangle 57"/>
                <p:cNvSpPr>
                  <a:spLocks noChangeArrowheads="1"/>
                </p:cNvSpPr>
                <p:nvPr/>
              </p:nvSpPr>
              <p:spPr bwMode="auto">
                <a:xfrm>
                  <a:off x="1132" y="1842"/>
                  <a:ext cx="567" cy="403"/>
                </a:xfrm>
                <a:prstGeom prst="rect">
                  <a:avLst/>
                </a:prstGeom>
                <a:noFill/>
                <a:ln w="9525">
                  <a:noFill/>
                  <a:miter lim="800000"/>
                  <a:headEnd/>
                  <a:tailEnd/>
                </a:ln>
              </p:spPr>
              <p:txBody>
                <a:bodyPr/>
                <a:lstStyle/>
                <a:p>
                  <a:pPr algn="ctr" defTabSz="457200" eaLnBrk="0" hangingPunct="0"/>
                  <a:r>
                    <a:rPr lang="nb-NO" sz="2000" b="1" dirty="0">
                      <a:solidFill>
                        <a:srgbClr val="002060"/>
                      </a:solidFill>
                      <a:latin typeface="Arial Unicode MS" pitchFamily="34" charset="-128"/>
                      <a:cs typeface="Times New Roman" pitchFamily="18" charset="0"/>
                    </a:rPr>
                    <a:t>15 </a:t>
                  </a:r>
                  <a:r>
                    <a:rPr lang="ru-RU" sz="2000" b="1" dirty="0">
                      <a:solidFill>
                        <a:srgbClr val="002060"/>
                      </a:solidFill>
                      <a:latin typeface="Arial Unicode MS" pitchFamily="34" charset="-128"/>
                      <a:cs typeface="Times New Roman" pitchFamily="18" charset="0"/>
                    </a:rPr>
                    <a:t>секунд</a:t>
                  </a:r>
                  <a:endParaRPr lang="nb-NO" sz="2000" b="1" dirty="0">
                    <a:solidFill>
                      <a:srgbClr val="002060"/>
                    </a:solidFill>
                    <a:latin typeface="Arial Unicode MS" pitchFamily="34" charset="-128"/>
                    <a:cs typeface="Times New Roman" pitchFamily="18" charset="0"/>
                  </a:endParaRPr>
                </a:p>
                <a:p>
                  <a:pPr algn="ctr" defTabSz="457200" eaLnBrk="0" hangingPunct="0"/>
                  <a:endParaRPr lang="nb-NO" sz="1600" b="1" dirty="0">
                    <a:solidFill>
                      <a:srgbClr val="FF0000"/>
                    </a:solidFill>
                    <a:latin typeface="Arial Unicode MS" pitchFamily="34" charset="-128"/>
                    <a:cs typeface="Times New Roman" pitchFamily="18" charset="0"/>
                  </a:endParaRPr>
                </a:p>
                <a:p>
                  <a:pPr algn="ctr" defTabSz="457200" eaLnBrk="0" hangingPunct="0"/>
                  <a:endParaRPr lang="nb-NO" b="1" dirty="0">
                    <a:solidFill>
                      <a:srgbClr val="FF0000"/>
                    </a:solidFill>
                    <a:cs typeface="Arial" charset="0"/>
                  </a:endParaRPr>
                </a:p>
              </p:txBody>
            </p:sp>
            <p:sp>
              <p:nvSpPr>
                <p:cNvPr id="22558" name="Rectangle 58"/>
                <p:cNvSpPr>
                  <a:spLocks noChangeArrowheads="1"/>
                </p:cNvSpPr>
                <p:nvPr/>
              </p:nvSpPr>
              <p:spPr bwMode="auto">
                <a:xfrm>
                  <a:off x="1104" y="1842"/>
                  <a:ext cx="623" cy="40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nvGrpSpPr>
              <p:cNvPr id="23" name="Group 59"/>
              <p:cNvGrpSpPr>
                <a:grpSpLocks/>
              </p:cNvGrpSpPr>
              <p:nvPr/>
            </p:nvGrpSpPr>
            <p:grpSpPr bwMode="auto">
              <a:xfrm>
                <a:off x="1727" y="1842"/>
                <a:ext cx="680" cy="403"/>
                <a:chOff x="1727" y="1842"/>
                <a:chExt cx="680" cy="403"/>
              </a:xfrm>
            </p:grpSpPr>
            <p:sp>
              <p:nvSpPr>
                <p:cNvPr id="22555" name="Rectangle 60"/>
                <p:cNvSpPr>
                  <a:spLocks noChangeArrowheads="1"/>
                </p:cNvSpPr>
                <p:nvPr/>
              </p:nvSpPr>
              <p:spPr bwMode="auto">
                <a:xfrm>
                  <a:off x="1755" y="1842"/>
                  <a:ext cx="624" cy="403"/>
                </a:xfrm>
                <a:prstGeom prst="rect">
                  <a:avLst/>
                </a:prstGeom>
                <a:noFill/>
                <a:ln w="9525">
                  <a:noFill/>
                  <a:miter lim="800000"/>
                  <a:headEnd/>
                  <a:tailEnd/>
                </a:ln>
              </p:spPr>
              <p:txBody>
                <a:bodyPr/>
                <a:lstStyle/>
                <a:p>
                  <a:pPr algn="ctr" defTabSz="457200" eaLnBrk="0" hangingPunct="0"/>
                  <a:r>
                    <a:rPr lang="nb-NO" sz="2400" b="1" dirty="0">
                      <a:solidFill>
                        <a:srgbClr val="002060"/>
                      </a:solidFill>
                      <a:latin typeface="Arial Unicode MS" pitchFamily="34" charset="-128"/>
                      <a:cs typeface="Times New Roman" pitchFamily="18" charset="0"/>
                    </a:rPr>
                    <a:t>1 </a:t>
                  </a:r>
                  <a:r>
                    <a:rPr lang="ru-RU" sz="2400" b="1" dirty="0">
                      <a:solidFill>
                        <a:srgbClr val="002060"/>
                      </a:solidFill>
                      <a:latin typeface="Arial Unicode MS" pitchFamily="34" charset="-128"/>
                      <a:cs typeface="Times New Roman" pitchFamily="18" charset="0"/>
                    </a:rPr>
                    <a:t>минута</a:t>
                  </a:r>
                  <a:endParaRPr lang="nb-NO" sz="2400" b="1" dirty="0">
                    <a:solidFill>
                      <a:srgbClr val="002060"/>
                    </a:solidFill>
                    <a:latin typeface="Arial Unicode MS" pitchFamily="34" charset="-128"/>
                    <a:cs typeface="Times New Roman" pitchFamily="18" charset="0"/>
                  </a:endParaRPr>
                </a:p>
                <a:p>
                  <a:pPr algn="ctr" defTabSz="457200" eaLnBrk="0" hangingPunct="0"/>
                  <a:endParaRPr lang="nb-NO" sz="1600" b="1" dirty="0">
                    <a:solidFill>
                      <a:srgbClr val="FF0000"/>
                    </a:solidFill>
                    <a:latin typeface="Arial Unicode MS" pitchFamily="34" charset="-128"/>
                    <a:cs typeface="Times New Roman" pitchFamily="18" charset="0"/>
                  </a:endParaRPr>
                </a:p>
              </p:txBody>
            </p:sp>
            <p:sp>
              <p:nvSpPr>
                <p:cNvPr id="22556" name="Rectangle 61"/>
                <p:cNvSpPr>
                  <a:spLocks noChangeArrowheads="1"/>
                </p:cNvSpPr>
                <p:nvPr/>
              </p:nvSpPr>
              <p:spPr bwMode="auto">
                <a:xfrm>
                  <a:off x="1727" y="1842"/>
                  <a:ext cx="680" cy="403"/>
                </a:xfrm>
                <a:prstGeom prst="rect">
                  <a:avLst/>
                </a:prstGeom>
                <a:noFill/>
                <a:ln w="7">
                  <a:solidFill>
                    <a:srgbClr val="A0A0A0"/>
                  </a:solidFill>
                  <a:miter lim="800000"/>
                  <a:headEnd/>
                  <a:tailEnd/>
                </a:ln>
              </p:spPr>
              <p:txBody>
                <a:bodyPr/>
                <a:lstStyle/>
                <a:p>
                  <a:pPr defTabSz="457200"/>
                  <a:endParaRPr lang="en-US" b="1">
                    <a:solidFill>
                      <a:srgbClr val="FF0000"/>
                    </a:solidFill>
                    <a:cs typeface="Arial" charset="0"/>
                  </a:endParaRPr>
                </a:p>
              </p:txBody>
            </p:sp>
          </p:grpSp>
        </p:grpSp>
        <p:sp>
          <p:nvSpPr>
            <p:cNvPr id="22536" name="Rectangle 62"/>
            <p:cNvSpPr>
              <a:spLocks noChangeArrowheads="1"/>
            </p:cNvSpPr>
            <p:nvPr/>
          </p:nvSpPr>
          <p:spPr bwMode="auto">
            <a:xfrm>
              <a:off x="-2" y="-2"/>
              <a:ext cx="2411" cy="2249"/>
            </a:xfrm>
            <a:prstGeom prst="rect">
              <a:avLst/>
            </a:prstGeom>
            <a:noFill/>
            <a:ln w="6350">
              <a:solidFill>
                <a:srgbClr val="A0A0A0"/>
              </a:solidFill>
              <a:miter lim="800000"/>
              <a:headEnd/>
              <a:tailEnd/>
            </a:ln>
          </p:spPr>
          <p:txBody>
            <a:bodyPr/>
            <a:lstStyle/>
            <a:p>
              <a:pPr defTabSz="457200"/>
              <a:endParaRPr lang="en-US" b="1">
                <a:solidFill>
                  <a:srgbClr val="FF0000"/>
                </a:solidFill>
                <a:cs typeface="Arial" charset="0"/>
              </a:endParaRPr>
            </a:p>
          </p:txBody>
        </p:sp>
      </p:grpSp>
      <p:sp>
        <p:nvSpPr>
          <p:cNvPr id="22532" name="Rectangle 63"/>
          <p:cNvSpPr>
            <a:spLocks noGrp="1" noChangeArrowheads="1"/>
          </p:cNvSpPr>
          <p:nvPr>
            <p:ph type="title" idx="4294967295"/>
          </p:nvPr>
        </p:nvSpPr>
        <p:spPr>
          <a:xfrm>
            <a:off x="0" y="142852"/>
            <a:ext cx="8818562" cy="838200"/>
          </a:xfrm>
        </p:spPr>
        <p:txBody>
          <a:bodyPr/>
          <a:lstStyle/>
          <a:p>
            <a:pPr eaLnBrk="1" hangingPunct="1"/>
            <a:r>
              <a:rPr lang="ru-RU" sz="3600" b="1" dirty="0" smtClean="0">
                <a:solidFill>
                  <a:srgbClr val="003871"/>
                </a:solidFill>
              </a:rPr>
              <a:t>Почему спиртосодержащие средства?</a:t>
            </a:r>
            <a:r>
              <a:rPr lang="nb-NO" sz="3600" b="1" dirty="0" smtClean="0">
                <a:solidFill>
                  <a:srgbClr val="003871"/>
                </a:solidFill>
              </a:rPr>
              <a:t> </a:t>
            </a:r>
          </a:p>
        </p:txBody>
      </p:sp>
      <p:sp>
        <p:nvSpPr>
          <p:cNvPr id="22533" name="TekstSylinder 1"/>
          <p:cNvSpPr txBox="1">
            <a:spLocks noChangeArrowheads="1"/>
          </p:cNvSpPr>
          <p:nvPr/>
        </p:nvSpPr>
        <p:spPr bwMode="auto">
          <a:xfrm>
            <a:off x="774700" y="5588000"/>
            <a:ext cx="7378700" cy="708025"/>
          </a:xfrm>
          <a:prstGeom prst="rect">
            <a:avLst/>
          </a:prstGeom>
          <a:noFill/>
          <a:ln w="9525">
            <a:noFill/>
            <a:miter lim="800000"/>
            <a:headEnd/>
            <a:tailEnd/>
          </a:ln>
        </p:spPr>
        <p:txBody>
          <a:bodyPr>
            <a:spAutoFit/>
          </a:bodyPr>
          <a:lstStyle/>
          <a:p>
            <a:pPr algn="ctr" defTabSz="457200"/>
            <a:r>
              <a:rPr lang="ru-RU" sz="2000" b="1" dirty="0">
                <a:solidFill>
                  <a:srgbClr val="003871"/>
                </a:solidFill>
                <a:cs typeface="Arial" charset="0"/>
              </a:rPr>
              <a:t>Средняя продолжительность мытья рук работника здравоохранения 7-30 секунд</a:t>
            </a:r>
            <a:endParaRPr lang="en-GB" sz="2000" b="1" dirty="0">
              <a:solidFill>
                <a:srgbClr val="003871"/>
              </a:solidFill>
              <a:cs typeface="Arial" charset="0"/>
            </a:endParaRPr>
          </a:p>
        </p:txBody>
      </p:sp>
      <p:sp>
        <p:nvSpPr>
          <p:cNvPr id="22534" name="Rektangel 2"/>
          <p:cNvSpPr>
            <a:spLocks noChangeArrowheads="1"/>
          </p:cNvSpPr>
          <p:nvPr/>
        </p:nvSpPr>
        <p:spPr bwMode="auto">
          <a:xfrm>
            <a:off x="2408238" y="6234113"/>
            <a:ext cx="4572000" cy="215900"/>
          </a:xfrm>
          <a:prstGeom prst="rect">
            <a:avLst/>
          </a:prstGeom>
          <a:noFill/>
          <a:ln w="9525">
            <a:noFill/>
            <a:miter lim="800000"/>
            <a:headEnd/>
            <a:tailEnd/>
          </a:ln>
        </p:spPr>
        <p:txBody>
          <a:bodyPr>
            <a:spAutoFit/>
          </a:bodyPr>
          <a:lstStyle/>
          <a:p>
            <a:pPr marL="171450" indent="-171450" defTabSz="457200">
              <a:buFont typeface="Arial" charset="0"/>
              <a:buChar char="•"/>
            </a:pPr>
            <a:r>
              <a:rPr lang="nb-NO" sz="800" b="1">
                <a:solidFill>
                  <a:srgbClr val="003871"/>
                </a:solidFill>
                <a:cs typeface="Arial" charset="0"/>
              </a:rPr>
              <a:t>Based on 11 studies: referances in WHO: Guidelines on Hand Hygiene in Health Care</a:t>
            </a:r>
            <a:endParaRPr lang="en-GB" sz="800" b="1">
              <a:solidFill>
                <a:srgbClr val="003871"/>
              </a:solidFill>
              <a:cs typeface="Arial" charset="0"/>
            </a:endParaRPr>
          </a:p>
        </p:txBody>
      </p:sp>
      <p:pic>
        <p:nvPicPr>
          <p:cNvPr id="33796" name="Picture 4" descr="http://static.medportal.ru/pic/news/2012/05/05/handwash/pic001.jpg"/>
          <p:cNvPicPr>
            <a:picLocks noChangeAspect="1" noChangeArrowheads="1"/>
          </p:cNvPicPr>
          <p:nvPr/>
        </p:nvPicPr>
        <p:blipFill>
          <a:blip r:embed="rId3"/>
          <a:srcRect/>
          <a:stretch>
            <a:fillRect/>
          </a:stretch>
        </p:blipFill>
        <p:spPr bwMode="auto">
          <a:xfrm>
            <a:off x="214282" y="1857364"/>
            <a:ext cx="2214578" cy="1660934"/>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2060"/>
                </a:solidFill>
              </a:rPr>
              <a:t>Инфекции, связанные с оказанием медицинской помощи (ВБИ)</a:t>
            </a:r>
            <a:endParaRPr lang="ru-RU" dirty="0"/>
          </a:p>
        </p:txBody>
      </p:sp>
      <p:sp>
        <p:nvSpPr>
          <p:cNvPr id="3" name="Содержимое 2"/>
          <p:cNvSpPr>
            <a:spLocks noGrp="1"/>
          </p:cNvSpPr>
          <p:nvPr>
            <p:ph idx="1"/>
          </p:nvPr>
        </p:nvSpPr>
        <p:spPr>
          <a:xfrm>
            <a:off x="457200" y="1600200"/>
            <a:ext cx="8229600" cy="4757758"/>
          </a:xfrm>
        </p:spPr>
        <p:txBody>
          <a:bodyPr>
            <a:normAutofit fontScale="92500"/>
          </a:bodyPr>
          <a:lstStyle/>
          <a:p>
            <a:r>
              <a:rPr lang="ru-RU" b="1" dirty="0" smtClean="0">
                <a:solidFill>
                  <a:srgbClr val="C00000"/>
                </a:solidFill>
              </a:rPr>
              <a:t>ПРИЧИНА – прогресс медицины!</a:t>
            </a:r>
          </a:p>
          <a:p>
            <a:r>
              <a:rPr lang="ru-RU" b="1" dirty="0" smtClean="0">
                <a:solidFill>
                  <a:srgbClr val="002060"/>
                </a:solidFill>
              </a:rPr>
              <a:t>Этиология</a:t>
            </a:r>
            <a:r>
              <a:rPr lang="ru-RU" b="1" dirty="0" smtClean="0"/>
              <a:t> – </a:t>
            </a:r>
            <a:r>
              <a:rPr lang="ru-RU" b="1" dirty="0" smtClean="0"/>
              <a:t>«обычные микробы» лишь </a:t>
            </a:r>
            <a:r>
              <a:rPr lang="ru-RU" b="1" dirty="0" smtClean="0"/>
              <a:t>15%, </a:t>
            </a:r>
          </a:p>
          <a:p>
            <a:pPr>
              <a:buNone/>
            </a:pPr>
            <a:r>
              <a:rPr lang="ru-RU" b="1" dirty="0" smtClean="0"/>
              <a:t> 85% - </a:t>
            </a:r>
            <a:r>
              <a:rPr lang="ru-RU" b="1" dirty="0" smtClean="0">
                <a:solidFill>
                  <a:srgbClr val="C00000"/>
                </a:solidFill>
              </a:rPr>
              <a:t>особые внутрибольничные микроорганизмы</a:t>
            </a:r>
            <a:r>
              <a:rPr lang="ru-RU" b="1" dirty="0" smtClean="0"/>
              <a:t>, условно-патогенная флора, имеют высокую устойчивость к антибиотикам</a:t>
            </a:r>
          </a:p>
          <a:p>
            <a:pPr>
              <a:buNone/>
            </a:pPr>
            <a:r>
              <a:rPr lang="ru-RU" b="1" i="1" dirty="0" smtClean="0"/>
              <a:t>Стафилококки, энтерококки, кишечная палочка, </a:t>
            </a:r>
            <a:r>
              <a:rPr lang="ru-RU" b="1" i="1" dirty="0" err="1" smtClean="0"/>
              <a:t>Клебсиелла</a:t>
            </a:r>
            <a:r>
              <a:rPr lang="ru-RU" b="1" i="1" dirty="0" smtClean="0"/>
              <a:t>, синегнойная палочка, </a:t>
            </a:r>
            <a:r>
              <a:rPr lang="ru-RU" b="1" i="1" dirty="0" err="1" smtClean="0"/>
              <a:t>Ацинетобактер</a:t>
            </a:r>
            <a:r>
              <a:rPr lang="ru-RU" b="1" i="1" dirty="0" smtClean="0"/>
              <a:t>, Протей….</a:t>
            </a:r>
          </a:p>
          <a:p>
            <a:pPr>
              <a:buNone/>
            </a:pPr>
            <a:endParaRPr lang="ru-RU" b="1" dirty="0" smtClean="0"/>
          </a:p>
          <a:p>
            <a:endParaRPr lang="ru-RU" b="1" dirty="0">
              <a:solidFill>
                <a:srgbClr val="C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3"/>
          <p:cNvSpPr>
            <a:spLocks noGrp="1"/>
          </p:cNvSpPr>
          <p:nvPr>
            <p:ph type="sldNum" sz="quarter" idx="12"/>
          </p:nvPr>
        </p:nvSpPr>
        <p:spPr>
          <a:noFill/>
        </p:spPr>
        <p:txBody>
          <a:bodyPr/>
          <a:lstStyle/>
          <a:p>
            <a:fld id="{007683BF-2DE5-4EB3-8B4E-064F561E3DA7}" type="slidenum">
              <a:rPr lang="nb-NO" smtClean="0">
                <a:latin typeface="Arial" charset="0"/>
              </a:rPr>
              <a:pPr/>
              <a:t>30</a:t>
            </a:fld>
            <a:endParaRPr lang="nb-NO" smtClean="0">
              <a:latin typeface="Arial" charset="0"/>
            </a:endParaRPr>
          </a:p>
        </p:txBody>
      </p:sp>
      <p:sp>
        <p:nvSpPr>
          <p:cNvPr id="2" name="Plassholder for lysbildenumm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393CF9A-1E9D-4157-9361-3CA9ACA62CCD}" type="slidenum">
              <a:rPr lang="nb-NO" altLang="nb-NO" sz="1200">
                <a:solidFill>
                  <a:schemeClr val="tx1">
                    <a:tint val="75000"/>
                  </a:schemeClr>
                </a:solidFill>
                <a:latin typeface="+mn-lt"/>
              </a:rPr>
              <a:pPr algn="r" fontAlgn="auto">
                <a:spcBef>
                  <a:spcPts val="0"/>
                </a:spcBef>
                <a:spcAft>
                  <a:spcPts val="0"/>
                </a:spcAft>
                <a:defRPr/>
              </a:pPr>
              <a:t>30</a:t>
            </a:fld>
            <a:endParaRPr lang="nb-NO" altLang="nb-NO" sz="1200">
              <a:solidFill>
                <a:schemeClr val="tx1">
                  <a:tint val="75000"/>
                </a:schemeClr>
              </a:solidFill>
              <a:latin typeface="+mn-lt"/>
            </a:endParaRPr>
          </a:p>
        </p:txBody>
      </p:sp>
      <p:pic>
        <p:nvPicPr>
          <p:cNvPr id="20484" name="Picture 2"/>
          <p:cNvPicPr>
            <a:picLocks noChangeAspect="1" noChangeArrowheads="1"/>
          </p:cNvPicPr>
          <p:nvPr/>
        </p:nvPicPr>
        <p:blipFill>
          <a:blip r:embed="rId3"/>
          <a:srcRect l="21718" t="18546" r="21033" b="25954"/>
          <a:stretch>
            <a:fillRect/>
          </a:stretch>
        </p:blipFill>
        <p:spPr bwMode="auto">
          <a:xfrm>
            <a:off x="0" y="1916113"/>
            <a:ext cx="4787900" cy="2900362"/>
          </a:xfrm>
          <a:prstGeom prst="rect">
            <a:avLst/>
          </a:prstGeom>
          <a:noFill/>
          <a:ln w="9525">
            <a:noFill/>
            <a:miter lim="800000"/>
            <a:headEnd/>
            <a:tailEnd/>
          </a:ln>
        </p:spPr>
      </p:pic>
      <p:pic>
        <p:nvPicPr>
          <p:cNvPr id="20485" name="Picture 3"/>
          <p:cNvPicPr>
            <a:picLocks noChangeAspect="1" noChangeArrowheads="1"/>
          </p:cNvPicPr>
          <p:nvPr/>
        </p:nvPicPr>
        <p:blipFill>
          <a:blip r:embed="rId4"/>
          <a:srcRect l="29721" t="13023" r="25784" b="20137"/>
          <a:stretch>
            <a:fillRect/>
          </a:stretch>
        </p:blipFill>
        <p:spPr bwMode="auto">
          <a:xfrm>
            <a:off x="4787900" y="1844675"/>
            <a:ext cx="3529013" cy="3314700"/>
          </a:xfrm>
          <a:prstGeom prst="rect">
            <a:avLst/>
          </a:prstGeom>
          <a:noFill/>
          <a:ln w="9525">
            <a:noFill/>
            <a:miter lim="800000"/>
            <a:headEnd/>
            <a:tailEnd/>
          </a:ln>
        </p:spPr>
      </p:pic>
      <p:pic>
        <p:nvPicPr>
          <p:cNvPr id="20486" name="Picture 6"/>
          <p:cNvPicPr>
            <a:picLocks noChangeAspect="1" noChangeArrowheads="1"/>
          </p:cNvPicPr>
          <p:nvPr/>
        </p:nvPicPr>
        <p:blipFill>
          <a:blip r:embed="rId5"/>
          <a:srcRect l="24136" t="24840" r="30119" b="45386"/>
          <a:stretch>
            <a:fillRect/>
          </a:stretch>
        </p:blipFill>
        <p:spPr bwMode="auto">
          <a:xfrm>
            <a:off x="0" y="5084763"/>
            <a:ext cx="9144000" cy="1844675"/>
          </a:xfrm>
          <a:prstGeom prst="rect">
            <a:avLst/>
          </a:prstGeom>
          <a:noFill/>
          <a:ln w="9525">
            <a:noFill/>
            <a:miter lim="800000"/>
            <a:headEnd/>
            <a:tailEnd/>
          </a:ln>
        </p:spPr>
      </p:pic>
      <p:sp>
        <p:nvSpPr>
          <p:cNvPr id="240647" name="Text Box 7"/>
          <p:cNvSpPr txBox="1">
            <a:spLocks noChangeArrowheads="1"/>
          </p:cNvSpPr>
          <p:nvPr/>
        </p:nvSpPr>
        <p:spPr bwMode="auto">
          <a:xfrm>
            <a:off x="611188" y="333375"/>
            <a:ext cx="8208962" cy="1570038"/>
          </a:xfrm>
          <a:prstGeom prst="rect">
            <a:avLst/>
          </a:prstGeom>
          <a:noFill/>
          <a:ln w="9525">
            <a:noFill/>
            <a:miter lim="800000"/>
            <a:headEnd/>
            <a:tailEnd/>
          </a:ln>
          <a:effectLst/>
        </p:spPr>
        <p:txBody>
          <a:bodyPr>
            <a:spAutoFit/>
          </a:bodyPr>
          <a:lstStyle/>
          <a:p>
            <a:pPr algn="ctr">
              <a:spcBef>
                <a:spcPct val="50000"/>
              </a:spcBef>
              <a:defRPr/>
            </a:pPr>
            <a:r>
              <a:rPr lang="ru-RU" sz="3200" b="1" i="1" dirty="0">
                <a:solidFill>
                  <a:srgbClr val="003366"/>
                </a:solidFill>
                <a:effectLst>
                  <a:outerShdw blurRad="38100" dist="38100" dir="2700000" algn="tl">
                    <a:srgbClr val="C0C0C0"/>
                  </a:outerShdw>
                </a:effectLst>
                <a:latin typeface="Arial" pitchFamily="34" charset="0"/>
              </a:rPr>
              <a:t>Чистыми можно сделать руки, если они без украшений и без искусственных ногтей!</a:t>
            </a:r>
            <a:endParaRPr lang="nb-NO" sz="3200" b="1" i="1" dirty="0">
              <a:solidFill>
                <a:srgbClr val="003366"/>
              </a:solidFill>
              <a:effectLst>
                <a:outerShdw blurRad="38100" dist="38100" dir="2700000" algn="tl">
                  <a:srgbClr val="C0C0C0"/>
                </a:outerShdw>
              </a:effectLst>
              <a:latin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AutoShape 2"/>
          <p:cNvSpPr>
            <a:spLocks noChangeArrowheads="1"/>
          </p:cNvSpPr>
          <p:nvPr/>
        </p:nvSpPr>
        <p:spPr bwMode="auto">
          <a:xfrm>
            <a:off x="395288" y="1700213"/>
            <a:ext cx="8318500" cy="4362450"/>
          </a:xfrm>
          <a:prstGeom prst="roundRect">
            <a:avLst>
              <a:gd name="adj" fmla="val 10407"/>
            </a:avLst>
          </a:prstGeom>
          <a:solidFill>
            <a:srgbClr val="FFCC00">
              <a:alpha val="79999"/>
            </a:srgbClr>
          </a:solidFill>
          <a:ln w="9525">
            <a:noFill/>
            <a:round/>
            <a:headEnd/>
            <a:tailEnd/>
          </a:ln>
        </p:spPr>
        <p:txBody>
          <a:bodyPr wrap="none" tIns="0"/>
          <a:lstStyle/>
          <a:p>
            <a:pPr defTabSz="457200"/>
            <a:endParaRPr lang="en-GB" b="1" dirty="0">
              <a:solidFill>
                <a:srgbClr val="003871"/>
              </a:solidFill>
              <a:ea typeface="Geneva"/>
              <a:cs typeface="Geneva"/>
            </a:endParaRPr>
          </a:p>
        </p:txBody>
      </p:sp>
      <p:sp>
        <p:nvSpPr>
          <p:cNvPr id="911363" name="AutoShape 3"/>
          <p:cNvSpPr>
            <a:spLocks noChangeArrowheads="1"/>
          </p:cNvSpPr>
          <p:nvPr/>
        </p:nvSpPr>
        <p:spPr bwMode="auto">
          <a:xfrm>
            <a:off x="652463" y="1887538"/>
            <a:ext cx="7664450" cy="3665537"/>
          </a:xfrm>
          <a:prstGeom prst="roundRect">
            <a:avLst>
              <a:gd name="adj" fmla="val 16667"/>
            </a:avLst>
          </a:prstGeom>
          <a:solidFill>
            <a:schemeClr val="bg2"/>
          </a:solidFill>
          <a:ln w="38100">
            <a:solidFill>
              <a:schemeClr val="tx1"/>
            </a:solidFill>
            <a:prstDash val="dash"/>
            <a:round/>
            <a:headEnd/>
            <a:tailEnd/>
          </a:ln>
        </p:spPr>
        <p:txBody>
          <a:bodyPr wrap="none" anchor="ctr"/>
          <a:lstStyle/>
          <a:p>
            <a:pPr defTabSz="457200"/>
            <a:endParaRPr lang="en-GB" b="1">
              <a:solidFill>
                <a:srgbClr val="FF0000"/>
              </a:solidFill>
              <a:ea typeface="Geneva"/>
              <a:cs typeface="Geneva"/>
            </a:endParaRPr>
          </a:p>
        </p:txBody>
      </p:sp>
      <p:sp>
        <p:nvSpPr>
          <p:cNvPr id="911364" name="AutoShape 4"/>
          <p:cNvSpPr>
            <a:spLocks noChangeArrowheads="1"/>
          </p:cNvSpPr>
          <p:nvPr/>
        </p:nvSpPr>
        <p:spPr bwMode="auto">
          <a:xfrm>
            <a:off x="652463" y="1887538"/>
            <a:ext cx="7664450" cy="3665537"/>
          </a:xfrm>
          <a:prstGeom prst="roundRect">
            <a:avLst>
              <a:gd name="adj" fmla="val 16667"/>
            </a:avLst>
          </a:prstGeom>
          <a:noFill/>
          <a:ln w="38100">
            <a:solidFill>
              <a:schemeClr val="tx1"/>
            </a:solidFill>
            <a:prstDash val="dash"/>
            <a:round/>
            <a:headEnd/>
            <a:tailEnd/>
          </a:ln>
        </p:spPr>
        <p:txBody>
          <a:bodyPr wrap="none" anchor="ctr"/>
          <a:lstStyle/>
          <a:p>
            <a:pPr defTabSz="457200"/>
            <a:endParaRPr lang="en-GB" b="1">
              <a:solidFill>
                <a:srgbClr val="FF0000"/>
              </a:solidFill>
              <a:ea typeface="Geneva"/>
              <a:cs typeface="Geneva"/>
            </a:endParaRPr>
          </a:p>
        </p:txBody>
      </p:sp>
      <p:pic>
        <p:nvPicPr>
          <p:cNvPr id="911365" name="Picture 5" descr="Healthcare zone patient bed"/>
          <p:cNvPicPr>
            <a:picLocks noChangeAspect="1" noChangeArrowheads="1"/>
          </p:cNvPicPr>
          <p:nvPr/>
        </p:nvPicPr>
        <p:blipFill>
          <a:blip r:embed="rId3"/>
          <a:srcRect/>
          <a:stretch>
            <a:fillRect/>
          </a:stretch>
        </p:blipFill>
        <p:spPr bwMode="auto">
          <a:xfrm>
            <a:off x="3090863" y="1973263"/>
            <a:ext cx="3079750" cy="3482975"/>
          </a:xfrm>
          <a:prstGeom prst="rect">
            <a:avLst/>
          </a:prstGeom>
          <a:noFill/>
          <a:ln w="9525">
            <a:noFill/>
            <a:miter lim="800000"/>
            <a:headEnd/>
            <a:tailEnd/>
          </a:ln>
        </p:spPr>
      </p:pic>
      <p:sp>
        <p:nvSpPr>
          <p:cNvPr id="911366" name="Text Box 6"/>
          <p:cNvSpPr txBox="1">
            <a:spLocks noChangeArrowheads="1"/>
          </p:cNvSpPr>
          <p:nvPr/>
        </p:nvSpPr>
        <p:spPr bwMode="auto">
          <a:xfrm>
            <a:off x="927100" y="2166938"/>
            <a:ext cx="1865313" cy="369887"/>
          </a:xfrm>
          <a:prstGeom prst="rect">
            <a:avLst/>
          </a:prstGeom>
          <a:noFill/>
          <a:ln w="9525">
            <a:noFill/>
            <a:miter lim="800000"/>
            <a:headEnd/>
            <a:tailEnd/>
          </a:ln>
        </p:spPr>
        <p:txBody>
          <a:bodyPr wrap="none">
            <a:spAutoFit/>
          </a:bodyPr>
          <a:lstStyle/>
          <a:p>
            <a:pPr defTabSz="457200"/>
            <a:r>
              <a:rPr lang="ru-RU" b="1">
                <a:ea typeface="Geneva"/>
                <a:cs typeface="Geneva"/>
              </a:rPr>
              <a:t>Зона пациента</a:t>
            </a:r>
            <a:endParaRPr lang="en-GB" b="1">
              <a:ea typeface="Geneva"/>
              <a:cs typeface="Geneva"/>
            </a:endParaRPr>
          </a:p>
        </p:txBody>
      </p:sp>
      <p:sp>
        <p:nvSpPr>
          <p:cNvPr id="11271" name="Rectangle 7"/>
          <p:cNvSpPr>
            <a:spLocks noGrp="1" noChangeArrowheads="1"/>
          </p:cNvSpPr>
          <p:nvPr>
            <p:ph type="title" idx="4294967295"/>
          </p:nvPr>
        </p:nvSpPr>
        <p:spPr>
          <a:xfrm>
            <a:off x="152400" y="260350"/>
            <a:ext cx="8991600" cy="1143000"/>
          </a:xfrm>
        </p:spPr>
        <p:txBody>
          <a:bodyPr>
            <a:normAutofit fontScale="90000"/>
          </a:bodyPr>
          <a:lstStyle/>
          <a:p>
            <a:pPr eaLnBrk="1" hangingPunct="1"/>
            <a:r>
              <a:rPr lang="ru-RU" sz="3200" b="1" i="1" dirty="0" smtClean="0">
                <a:solidFill>
                  <a:srgbClr val="003871"/>
                </a:solidFill>
              </a:rPr>
              <a:t>1. Есть ли у вас возможности для проведения гигиены рук на месте оказания медицинской помощи?</a:t>
            </a:r>
            <a:endParaRPr lang="en-GB" sz="3200" b="1" i="1" dirty="0" smtClean="0">
              <a:solidFill>
                <a:srgbClr val="003871"/>
              </a:solidFill>
            </a:endParaRPr>
          </a:p>
        </p:txBody>
      </p:sp>
      <p:pic>
        <p:nvPicPr>
          <p:cNvPr id="16" name="Picture 11" descr="monitor"/>
          <p:cNvPicPr>
            <a:picLocks noChangeAspect="1" noChangeArrowheads="1"/>
          </p:cNvPicPr>
          <p:nvPr/>
        </p:nvPicPr>
        <p:blipFill>
          <a:blip r:embed="rId4"/>
          <a:srcRect/>
          <a:stretch>
            <a:fillRect/>
          </a:stretch>
        </p:blipFill>
        <p:spPr bwMode="auto">
          <a:xfrm>
            <a:off x="4070350" y="2132013"/>
            <a:ext cx="862013" cy="862012"/>
          </a:xfrm>
          <a:prstGeom prst="rect">
            <a:avLst/>
          </a:prstGeom>
          <a:noFill/>
          <a:ln w="9525">
            <a:noFill/>
            <a:miter lim="800000"/>
            <a:headEnd/>
            <a:tailEnd/>
          </a:ln>
        </p:spPr>
      </p:pic>
      <p:pic>
        <p:nvPicPr>
          <p:cNvPr id="17" name="Picture 10" descr="tabledenuit"/>
          <p:cNvPicPr>
            <a:picLocks noChangeAspect="1" noChangeArrowheads="1"/>
          </p:cNvPicPr>
          <p:nvPr/>
        </p:nvPicPr>
        <p:blipFill>
          <a:blip r:embed="rId5"/>
          <a:srcRect/>
          <a:stretch>
            <a:fillRect/>
          </a:stretch>
        </p:blipFill>
        <p:spPr bwMode="auto">
          <a:xfrm>
            <a:off x="2144713" y="3194050"/>
            <a:ext cx="915987" cy="1474788"/>
          </a:xfrm>
          <a:prstGeom prst="rect">
            <a:avLst/>
          </a:prstGeom>
          <a:noFill/>
          <a:ln w="9525">
            <a:noFill/>
            <a:miter lim="800000"/>
            <a:headEnd/>
            <a:tailEnd/>
          </a:ln>
        </p:spPr>
      </p:pic>
      <p:pic>
        <p:nvPicPr>
          <p:cNvPr id="11274" name="Picture 18"/>
          <p:cNvPicPr>
            <a:picLocks noChangeAspect="1" noChangeArrowheads="1"/>
          </p:cNvPicPr>
          <p:nvPr/>
        </p:nvPicPr>
        <p:blipFill>
          <a:blip r:embed="rId6"/>
          <a:srcRect/>
          <a:stretch>
            <a:fillRect/>
          </a:stretch>
        </p:blipFill>
        <p:spPr bwMode="auto">
          <a:xfrm>
            <a:off x="1403350" y="2852738"/>
            <a:ext cx="785813" cy="34528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1365"/>
                                        </p:tgtEl>
                                        <p:attrNameLst>
                                          <p:attrName>style.visibility</p:attrName>
                                        </p:attrNameLst>
                                      </p:cBhvr>
                                      <p:to>
                                        <p:strVal val="visible"/>
                                      </p:to>
                                    </p:set>
                                    <p:animEffect transition="in" filter="fade">
                                      <p:cBhvr>
                                        <p:cTn id="7" dur="500"/>
                                        <p:tgtEl>
                                          <p:spTgt spid="91136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911364"/>
                                        </p:tgtEl>
                                        <p:attrNameLst>
                                          <p:attrName>style.visibility</p:attrName>
                                        </p:attrNameLst>
                                      </p:cBhvr>
                                      <p:to>
                                        <p:strVal val="visible"/>
                                      </p:to>
                                    </p:set>
                                    <p:animEffect transition="in" filter="fade">
                                      <p:cBhvr>
                                        <p:cTn id="17" dur="2000"/>
                                        <p:tgtEl>
                                          <p:spTgt spid="91136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11366"/>
                                        </p:tgtEl>
                                        <p:attrNameLst>
                                          <p:attrName>style.visibility</p:attrName>
                                        </p:attrNameLst>
                                      </p:cBhvr>
                                      <p:to>
                                        <p:strVal val="visible"/>
                                      </p:to>
                                    </p:set>
                                    <p:animEffect transition="in" filter="fade">
                                      <p:cBhvr>
                                        <p:cTn id="20" dur="500"/>
                                        <p:tgtEl>
                                          <p:spTgt spid="911366"/>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911363"/>
                                        </p:tgtEl>
                                        <p:attrNameLst>
                                          <p:attrName>style.visibility</p:attrName>
                                        </p:attrNameLst>
                                      </p:cBhvr>
                                      <p:to>
                                        <p:strVal val="visible"/>
                                      </p:to>
                                    </p:set>
                                    <p:animEffect transition="in" filter="fade">
                                      <p:cBhvr>
                                        <p:cTn id="24" dur="2000"/>
                                        <p:tgtEl>
                                          <p:spTgt spid="911363"/>
                                        </p:tgtEl>
                                      </p:cBhvr>
                                    </p:animEffect>
                                  </p:childTnLst>
                                </p:cTn>
                              </p:par>
                            </p:childTnLst>
                          </p:cTn>
                        </p:par>
                        <p:par>
                          <p:cTn id="25" fill="hold">
                            <p:stCondLst>
                              <p:cond delay="4500"/>
                            </p:stCondLst>
                            <p:childTnLst>
                              <p:par>
                                <p:cTn id="26" presetID="10" presetClass="entr" presetSubtype="0" fill="hold" grpId="0" nodeType="afterEffect">
                                  <p:stCondLst>
                                    <p:cond delay="0"/>
                                  </p:stCondLst>
                                  <p:childTnLst>
                                    <p:set>
                                      <p:cBhvr>
                                        <p:cTn id="27" dur="1" fill="hold">
                                          <p:stCondLst>
                                            <p:cond delay="0"/>
                                          </p:stCondLst>
                                        </p:cTn>
                                        <p:tgtEl>
                                          <p:spTgt spid="911362"/>
                                        </p:tgtEl>
                                        <p:attrNameLst>
                                          <p:attrName>style.visibility</p:attrName>
                                        </p:attrNameLst>
                                      </p:cBhvr>
                                      <p:to>
                                        <p:strVal val="visible"/>
                                      </p:to>
                                    </p:set>
                                    <p:animEffect transition="in" filter="fade">
                                      <p:cBhvr>
                                        <p:cTn id="28" dur="2000"/>
                                        <p:tgtEl>
                                          <p:spTgt spid="911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62" grpId="0" animBg="1"/>
      <p:bldP spid="911363" grpId="0" animBg="1"/>
      <p:bldP spid="911364" grpId="0" animBg="1"/>
      <p:bldP spid="9113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ru-RU" b="1" smtClean="0">
                <a:solidFill>
                  <a:srgbClr val="003366"/>
                </a:solidFill>
              </a:rPr>
              <a:t>2. Обучение</a:t>
            </a:r>
            <a:endParaRPr lang="nb-NO" smtClean="0">
              <a:solidFill>
                <a:schemeClr val="tx1"/>
              </a:solidFill>
            </a:endParaRPr>
          </a:p>
        </p:txBody>
      </p:sp>
      <p:sp>
        <p:nvSpPr>
          <p:cNvPr id="12291" name="Rectangle 3"/>
          <p:cNvSpPr>
            <a:spLocks noGrp="1" noChangeArrowheads="1"/>
          </p:cNvSpPr>
          <p:nvPr>
            <p:ph type="body" idx="1"/>
          </p:nvPr>
        </p:nvSpPr>
        <p:spPr>
          <a:xfrm>
            <a:off x="457200" y="1600200"/>
            <a:ext cx="8291513" cy="5257800"/>
          </a:xfrm>
        </p:spPr>
        <p:txBody>
          <a:bodyPr/>
          <a:lstStyle/>
          <a:p>
            <a:pPr eaLnBrk="1" hangingPunct="1">
              <a:lnSpc>
                <a:spcPct val="80000"/>
              </a:lnSpc>
              <a:spcBef>
                <a:spcPct val="0"/>
              </a:spcBef>
            </a:pPr>
            <a:r>
              <a:rPr lang="ru-RU" sz="2400" smtClean="0"/>
              <a:t>Необходимы регулярные тренинги</a:t>
            </a:r>
            <a:endParaRPr lang="en-GB" sz="2400" smtClean="0"/>
          </a:p>
          <a:p>
            <a:pPr lvl="1" eaLnBrk="1" hangingPunct="1">
              <a:lnSpc>
                <a:spcPct val="80000"/>
              </a:lnSpc>
              <a:spcBef>
                <a:spcPct val="0"/>
              </a:spcBef>
            </a:pPr>
            <a:r>
              <a:rPr lang="ru-RU" sz="2400" smtClean="0"/>
              <a:t>5 Моментов</a:t>
            </a:r>
            <a:endParaRPr lang="en-GB" sz="2400" smtClean="0"/>
          </a:p>
          <a:p>
            <a:pPr lvl="1" eaLnBrk="1" hangingPunct="1">
              <a:lnSpc>
                <a:spcPct val="80000"/>
              </a:lnSpc>
              <a:spcBef>
                <a:spcPct val="0"/>
              </a:spcBef>
            </a:pPr>
            <a:r>
              <a:rPr lang="ru-RU" sz="2400" smtClean="0"/>
              <a:t>Гигиена рук – зачем, когда и кто?</a:t>
            </a:r>
            <a:endParaRPr lang="en-GB" sz="2400" smtClean="0"/>
          </a:p>
          <a:p>
            <a:pPr eaLnBrk="1" hangingPunct="1">
              <a:lnSpc>
                <a:spcPct val="80000"/>
              </a:lnSpc>
            </a:pPr>
            <a:r>
              <a:rPr lang="ru-RU" sz="2400" smtClean="0"/>
              <a:t>Техника проведения гигиены рук</a:t>
            </a:r>
            <a:endParaRPr lang="nb-NO" sz="2400" smtClean="0"/>
          </a:p>
          <a:p>
            <a:pPr eaLnBrk="1" hangingPunct="1">
              <a:lnSpc>
                <a:spcPct val="80000"/>
              </a:lnSpc>
            </a:pPr>
            <a:r>
              <a:rPr lang="ru-RU" sz="2400" smtClean="0"/>
              <a:t>Методы гигиены рук</a:t>
            </a:r>
            <a:endParaRPr lang="nb-NO" sz="2400" smtClean="0"/>
          </a:p>
          <a:p>
            <a:pPr eaLnBrk="1" hangingPunct="1">
              <a:lnSpc>
                <a:spcPct val="80000"/>
              </a:lnSpc>
            </a:pPr>
            <a:r>
              <a:rPr lang="ru-RU" sz="2400" smtClean="0"/>
              <a:t>Фокус на профилактике внутрибольничных инфекций</a:t>
            </a:r>
            <a:endParaRPr lang="nb-NO" sz="2400" smtClean="0"/>
          </a:p>
          <a:p>
            <a:pPr eaLnBrk="1" hangingPunct="1">
              <a:lnSpc>
                <a:spcPct val="80000"/>
              </a:lnSpc>
            </a:pPr>
            <a:r>
              <a:rPr lang="ru-RU" sz="2400" smtClean="0"/>
              <a:t>Цель: все медицинские работники должны быть вовлечены в тренинги</a:t>
            </a:r>
            <a:endParaRPr lang="nb-NO" sz="2400" smtClean="0"/>
          </a:p>
          <a:p>
            <a:pPr eaLnBrk="1" hangingPunct="1">
              <a:lnSpc>
                <a:spcPct val="80000"/>
              </a:lnSpc>
            </a:pPr>
            <a:r>
              <a:rPr lang="ru-RU" sz="2400" smtClean="0"/>
              <a:t>Опросы и исследования</a:t>
            </a:r>
            <a:endParaRPr lang="nb-NO" sz="2400" smtClean="0"/>
          </a:p>
          <a:p>
            <a:pPr eaLnBrk="1" hangingPunct="1">
              <a:lnSpc>
                <a:spcPct val="80000"/>
              </a:lnSpc>
            </a:pPr>
            <a:r>
              <a:rPr lang="ru-RU" sz="2400" smtClean="0"/>
              <a:t>Инструменты: брошюры, постеры, </a:t>
            </a:r>
            <a:r>
              <a:rPr lang="en-US" sz="2400" smtClean="0"/>
              <a:t>WEB</a:t>
            </a:r>
            <a:r>
              <a:rPr lang="ru-RU" sz="2400" smtClean="0"/>
              <a:t> страницы, викторины, листовки, фильмы, конференции, слайды…</a:t>
            </a:r>
            <a:endParaRPr lang="en-GB" sz="2400" smtClean="0"/>
          </a:p>
          <a:p>
            <a:pPr eaLnBrk="1" hangingPunct="1">
              <a:lnSpc>
                <a:spcPct val="80000"/>
              </a:lnSpc>
            </a:pPr>
            <a:endParaRPr lang="nb-NO" sz="2400" smtClean="0"/>
          </a:p>
          <a:p>
            <a:pPr eaLnBrk="1" hangingPunct="1">
              <a:lnSpc>
                <a:spcPct val="80000"/>
              </a:lnSpc>
              <a:buFontTx/>
              <a:buNone/>
            </a:pPr>
            <a:endParaRPr lang="nb-NO" sz="2400" smtClean="0"/>
          </a:p>
          <a:p>
            <a:pPr eaLnBrk="1" hangingPunct="1">
              <a:lnSpc>
                <a:spcPct val="80000"/>
              </a:lnSpc>
              <a:buFontTx/>
              <a:buNone/>
            </a:pPr>
            <a:endParaRPr lang="nb-NO" sz="2400" smtClean="0"/>
          </a:p>
          <a:p>
            <a:pPr lvl="1" eaLnBrk="1" hangingPunct="1">
              <a:lnSpc>
                <a:spcPct val="80000"/>
              </a:lnSpc>
              <a:spcBef>
                <a:spcPct val="0"/>
              </a:spcBef>
            </a:pPr>
            <a:endParaRPr lang="en-GB" sz="1800" smtClean="0"/>
          </a:p>
          <a:p>
            <a:pPr lvl="1" eaLnBrk="1" hangingPunct="1">
              <a:lnSpc>
                <a:spcPct val="80000"/>
              </a:lnSpc>
              <a:spcBef>
                <a:spcPct val="0"/>
              </a:spcBef>
            </a:pPr>
            <a:endParaRPr lang="en-GB" sz="1800" smtClean="0"/>
          </a:p>
          <a:p>
            <a:pPr lvl="1" eaLnBrk="1" hangingPunct="1">
              <a:lnSpc>
                <a:spcPct val="80000"/>
              </a:lnSpc>
              <a:spcBef>
                <a:spcPct val="0"/>
              </a:spcBef>
            </a:pPr>
            <a:endParaRPr lang="en-GB" sz="1800" smtClean="0"/>
          </a:p>
          <a:p>
            <a:pPr eaLnBrk="1" hangingPunct="1">
              <a:lnSpc>
                <a:spcPct val="80000"/>
              </a:lnSpc>
            </a:pPr>
            <a:endParaRPr lang="nb-NO" sz="20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ru-RU" sz="4000" b="1" smtClean="0">
                <a:solidFill>
                  <a:srgbClr val="003366"/>
                </a:solidFill>
              </a:rPr>
              <a:t>3. Оценка и обратная связь</a:t>
            </a:r>
            <a:r>
              <a:rPr lang="en-GB" sz="4000" smtClean="0">
                <a:solidFill>
                  <a:srgbClr val="003366"/>
                </a:solidFill>
              </a:rPr>
              <a:t/>
            </a:r>
            <a:br>
              <a:rPr lang="en-GB" sz="4000" smtClean="0">
                <a:solidFill>
                  <a:srgbClr val="003366"/>
                </a:solidFill>
              </a:rPr>
            </a:br>
            <a:endParaRPr lang="nb-NO" sz="4000" smtClean="0">
              <a:solidFill>
                <a:srgbClr val="003366"/>
              </a:solidFill>
            </a:endParaRPr>
          </a:p>
        </p:txBody>
      </p:sp>
      <p:sp>
        <p:nvSpPr>
          <p:cNvPr id="14339" name="Rectangle 3"/>
          <p:cNvSpPr>
            <a:spLocks noGrp="1" noChangeArrowheads="1"/>
          </p:cNvSpPr>
          <p:nvPr>
            <p:ph type="body" idx="1"/>
          </p:nvPr>
        </p:nvSpPr>
        <p:spPr>
          <a:xfrm>
            <a:off x="457200" y="1600200"/>
            <a:ext cx="8686800" cy="4525963"/>
          </a:xfrm>
        </p:spPr>
        <p:txBody>
          <a:bodyPr/>
          <a:lstStyle/>
          <a:p>
            <a:pPr eaLnBrk="1" hangingPunct="1">
              <a:spcBef>
                <a:spcPct val="0"/>
              </a:spcBef>
            </a:pPr>
            <a:r>
              <a:rPr lang="ru-RU" sz="2800" smtClean="0"/>
              <a:t>Мониторирование, отслеживание выполнения, проверка знаний</a:t>
            </a:r>
          </a:p>
          <a:p>
            <a:pPr lvl="1" eaLnBrk="1" hangingPunct="1"/>
            <a:r>
              <a:rPr lang="ru-RU" sz="2400" smtClean="0"/>
              <a:t>Прямое наблюдение за соблюдением правил гигиены рук на местах</a:t>
            </a:r>
            <a:endParaRPr lang="nb-NO" sz="2400" smtClean="0"/>
          </a:p>
          <a:p>
            <a:pPr lvl="1" eaLnBrk="1" hangingPunct="1"/>
            <a:r>
              <a:rPr lang="ru-RU" sz="2400" smtClean="0"/>
              <a:t>Проверка оснащения в палатах</a:t>
            </a:r>
            <a:endParaRPr lang="nb-NO" sz="2400" smtClean="0"/>
          </a:p>
          <a:p>
            <a:pPr lvl="1" eaLnBrk="1" hangingPunct="1"/>
            <a:r>
              <a:rPr lang="ru-RU" sz="2400" smtClean="0"/>
              <a:t>Проверка знаний</a:t>
            </a:r>
            <a:endParaRPr lang="nb-NO" sz="2400" smtClean="0"/>
          </a:p>
          <a:p>
            <a:pPr lvl="1" eaLnBrk="1" hangingPunct="1"/>
            <a:r>
              <a:rPr lang="ru-RU" sz="2400" smtClean="0"/>
              <a:t>Контроль над снабжением мылом и спиртсодержащими средствами</a:t>
            </a:r>
            <a:endParaRPr lang="nb-NO" sz="2400" smtClean="0"/>
          </a:p>
          <a:p>
            <a:pPr eaLnBrk="1" hangingPunct="1">
              <a:spcBef>
                <a:spcPct val="0"/>
              </a:spcBef>
            </a:pPr>
            <a:endParaRPr lang="en-GB" sz="2800" smtClean="0"/>
          </a:p>
          <a:p>
            <a:pPr eaLnBrk="1" hangingPunct="1">
              <a:spcBef>
                <a:spcPct val="0"/>
              </a:spcBef>
            </a:pPr>
            <a:endParaRPr lang="en-GB" sz="2800" smtClean="0"/>
          </a:p>
          <a:p>
            <a:pPr eaLnBrk="1" hangingPunct="1"/>
            <a:endParaRPr lang="nb-NO" sz="28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4"/>
          <p:cNvSpPr>
            <a:spLocks noGrp="1" noChangeArrowheads="1"/>
          </p:cNvSpPr>
          <p:nvPr>
            <p:ph type="title" idx="4294967295"/>
          </p:nvPr>
        </p:nvSpPr>
        <p:spPr/>
        <p:txBody>
          <a:bodyPr>
            <a:normAutofit fontScale="90000"/>
          </a:bodyPr>
          <a:lstStyle/>
          <a:p>
            <a:pPr eaLnBrk="1" hangingPunct="1"/>
            <a:r>
              <a:rPr lang="ru-RU" b="1" smtClean="0">
                <a:solidFill>
                  <a:srgbClr val="003871"/>
                </a:solidFill>
              </a:rPr>
              <a:t>Как проводить контроль над гигиеной рук?</a:t>
            </a:r>
            <a:endParaRPr lang="en-GB" b="1" smtClean="0">
              <a:solidFill>
                <a:srgbClr val="003871"/>
              </a:solidFill>
            </a:endParaRPr>
          </a:p>
        </p:txBody>
      </p:sp>
      <p:sp>
        <p:nvSpPr>
          <p:cNvPr id="464901" name="Rectangle 5"/>
          <p:cNvSpPr>
            <a:spLocks noGrp="1" noChangeArrowheads="1"/>
          </p:cNvSpPr>
          <p:nvPr>
            <p:ph type="body" sz="half" idx="4294967295"/>
          </p:nvPr>
        </p:nvSpPr>
        <p:spPr>
          <a:xfrm>
            <a:off x="457200" y="1600200"/>
            <a:ext cx="4038600" cy="4525963"/>
          </a:xfrm>
        </p:spPr>
        <p:txBody>
          <a:bodyPr/>
          <a:lstStyle/>
          <a:p>
            <a:pPr lvl="1" eaLnBrk="1" hangingPunct="1"/>
            <a:r>
              <a:rPr lang="ru-RU" sz="2200" smtClean="0">
                <a:solidFill>
                  <a:srgbClr val="003871"/>
                </a:solidFill>
              </a:rPr>
              <a:t>Прямое наблюдение</a:t>
            </a:r>
            <a:endParaRPr lang="en-GB" sz="2200" smtClean="0">
              <a:solidFill>
                <a:srgbClr val="003871"/>
              </a:solidFill>
            </a:endParaRPr>
          </a:p>
          <a:p>
            <a:pPr lvl="1" eaLnBrk="1" hangingPunct="1"/>
            <a:r>
              <a:rPr lang="ru-RU" sz="2200" smtClean="0">
                <a:solidFill>
                  <a:srgbClr val="003871"/>
                </a:solidFill>
              </a:rPr>
              <a:t>Наблюдатель должен знать все правила гигиены рук, показания к гигиене рук, должен быть обучен и сам может обучать</a:t>
            </a:r>
            <a:endParaRPr lang="en-GB" sz="2200" smtClean="0">
              <a:solidFill>
                <a:srgbClr val="003871"/>
              </a:solidFill>
            </a:endParaRPr>
          </a:p>
        </p:txBody>
      </p:sp>
      <p:sp>
        <p:nvSpPr>
          <p:cNvPr id="464902" name="Rectangle 6"/>
          <p:cNvSpPr>
            <a:spLocks noGrp="1" noChangeArrowheads="1"/>
          </p:cNvSpPr>
          <p:nvPr>
            <p:ph type="body" sz="half" idx="4294967295"/>
          </p:nvPr>
        </p:nvSpPr>
        <p:spPr>
          <a:xfrm>
            <a:off x="4648200" y="1600200"/>
            <a:ext cx="4038600" cy="4525963"/>
          </a:xfrm>
        </p:spPr>
        <p:txBody>
          <a:bodyPr/>
          <a:lstStyle/>
          <a:p>
            <a:pPr lvl="1" eaLnBrk="1" hangingPunct="1"/>
            <a:r>
              <a:rPr lang="ru-RU" sz="2200" smtClean="0">
                <a:solidFill>
                  <a:srgbClr val="003871"/>
                </a:solidFill>
              </a:rPr>
              <a:t>Наблюдатель должен действовать открыто, не мешая текущей работе медицинских работников, сохраняя конфиденциальность медицинских работников</a:t>
            </a:r>
            <a:endParaRPr lang="en-GB" sz="2200" smtClean="0">
              <a:solidFill>
                <a:srgbClr val="003871"/>
              </a:solidFill>
            </a:endParaRPr>
          </a:p>
          <a:p>
            <a:pPr lvl="1" eaLnBrk="1" hangingPunct="1"/>
            <a:r>
              <a:rPr lang="ru-RU" sz="2200" smtClean="0">
                <a:solidFill>
                  <a:srgbClr val="003871"/>
                </a:solidFill>
              </a:rPr>
              <a:t>Исполнительность должна проверяться в соответствии с правилами «Ваши 5 моментов гигиены рук»</a:t>
            </a:r>
            <a:endParaRPr lang="en-GB" sz="2200" smtClean="0">
              <a:solidFill>
                <a:srgbClr val="003871"/>
              </a:solidFill>
            </a:endParaRPr>
          </a:p>
          <a:p>
            <a:pPr eaLnBrk="1" hangingPunct="1"/>
            <a:endParaRPr lang="en-GB" sz="2200" smtClean="0">
              <a:solidFill>
                <a:srgbClr val="00387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4901">
                                            <p:txEl>
                                              <p:pRg st="0" end="0"/>
                                            </p:txEl>
                                          </p:spTgt>
                                        </p:tgtEl>
                                        <p:attrNameLst>
                                          <p:attrName>style.visibility</p:attrName>
                                        </p:attrNameLst>
                                      </p:cBhvr>
                                      <p:to>
                                        <p:strVal val="visible"/>
                                      </p:to>
                                    </p:set>
                                    <p:animEffect transition="in" filter="fade">
                                      <p:cBhvr>
                                        <p:cTn id="7" dur="500"/>
                                        <p:tgtEl>
                                          <p:spTgt spid="4649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4901">
                                            <p:txEl>
                                              <p:pRg st="1" end="1"/>
                                            </p:txEl>
                                          </p:spTgt>
                                        </p:tgtEl>
                                        <p:attrNameLst>
                                          <p:attrName>style.visibility</p:attrName>
                                        </p:attrNameLst>
                                      </p:cBhvr>
                                      <p:to>
                                        <p:strVal val="visible"/>
                                      </p:to>
                                    </p:set>
                                    <p:animEffect transition="in" filter="fade">
                                      <p:cBhvr>
                                        <p:cTn id="12" dur="500"/>
                                        <p:tgtEl>
                                          <p:spTgt spid="4649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4902">
                                            <p:txEl>
                                              <p:pRg st="0" end="0"/>
                                            </p:txEl>
                                          </p:spTgt>
                                        </p:tgtEl>
                                        <p:attrNameLst>
                                          <p:attrName>style.visibility</p:attrName>
                                        </p:attrNameLst>
                                      </p:cBhvr>
                                      <p:to>
                                        <p:strVal val="visible"/>
                                      </p:to>
                                    </p:set>
                                    <p:animEffect transition="in" filter="fade">
                                      <p:cBhvr>
                                        <p:cTn id="17" dur="500"/>
                                        <p:tgtEl>
                                          <p:spTgt spid="46490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4902">
                                            <p:txEl>
                                              <p:pRg st="1" end="1"/>
                                            </p:txEl>
                                          </p:spTgt>
                                        </p:tgtEl>
                                        <p:attrNameLst>
                                          <p:attrName>style.visibility</p:attrName>
                                        </p:attrNameLst>
                                      </p:cBhvr>
                                      <p:to>
                                        <p:strVal val="visible"/>
                                      </p:to>
                                    </p:set>
                                    <p:animEffect transition="in" filter="fade">
                                      <p:cBhvr>
                                        <p:cTn id="22" dur="500"/>
                                        <p:tgtEl>
                                          <p:spTgt spid="4649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1" grpId="0" build="p"/>
      <p:bldP spid="46490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5"/>
          <p:cNvSpPr>
            <a:spLocks noGrp="1"/>
          </p:cNvSpPr>
          <p:nvPr>
            <p:ph type="sldNum" sz="quarter" idx="12"/>
          </p:nvPr>
        </p:nvSpPr>
        <p:spPr>
          <a:noFill/>
        </p:spPr>
        <p:txBody>
          <a:bodyPr/>
          <a:lstStyle/>
          <a:p>
            <a:fld id="{A1139BF1-8A27-4425-9365-4C2EA9D3E6EC}" type="slidenum">
              <a:rPr lang="nb-NO" smtClean="0">
                <a:latin typeface="Arial" charset="0"/>
              </a:rPr>
              <a:pPr/>
              <a:t>35</a:t>
            </a:fld>
            <a:endParaRPr lang="nb-NO" smtClean="0">
              <a:latin typeface="Arial" charset="0"/>
            </a:endParaRPr>
          </a:p>
        </p:txBody>
      </p:sp>
      <p:sp>
        <p:nvSpPr>
          <p:cNvPr id="31747" name="Rectangle 4"/>
          <p:cNvSpPr>
            <a:spLocks noGrp="1" noChangeArrowheads="1"/>
          </p:cNvSpPr>
          <p:nvPr>
            <p:ph type="title"/>
          </p:nvPr>
        </p:nvSpPr>
        <p:spPr/>
        <p:txBody>
          <a:bodyPr/>
          <a:lstStyle/>
          <a:p>
            <a:pPr eaLnBrk="1" hangingPunct="1"/>
            <a:r>
              <a:rPr lang="ru-RU" smtClean="0">
                <a:solidFill>
                  <a:srgbClr val="003366"/>
                </a:solidFill>
              </a:rPr>
              <a:t>Тест на гигиену рук</a:t>
            </a:r>
            <a:endParaRPr lang="nb-NO" smtClean="0">
              <a:solidFill>
                <a:srgbClr val="003366"/>
              </a:solidFill>
            </a:endParaRPr>
          </a:p>
        </p:txBody>
      </p:sp>
      <p:sp>
        <p:nvSpPr>
          <p:cNvPr id="31748" name="Rectangle 6"/>
          <p:cNvSpPr>
            <a:spLocks noGrp="1" noChangeArrowheads="1"/>
          </p:cNvSpPr>
          <p:nvPr>
            <p:ph type="body" idx="1"/>
          </p:nvPr>
        </p:nvSpPr>
        <p:spPr/>
        <p:txBody>
          <a:bodyPr/>
          <a:lstStyle/>
          <a:p>
            <a:pPr eaLnBrk="1" hangingPunct="1"/>
            <a:r>
              <a:rPr lang="ru-RU" smtClean="0"/>
              <a:t>Это не говорит о том, насколько Вы –грязный!</a:t>
            </a:r>
            <a:endParaRPr lang="nb-NO" smtClean="0"/>
          </a:p>
          <a:p>
            <a:pPr eaLnBrk="1" hangingPunct="1"/>
            <a:r>
              <a:rPr lang="ru-RU" smtClean="0"/>
              <a:t>Это показывает, насколько правилен Ваш метод обработки рук</a:t>
            </a:r>
            <a:endParaRPr lang="nb-NO" smtClean="0"/>
          </a:p>
          <a:p>
            <a:pPr eaLnBrk="1" hangingPunct="1"/>
            <a:r>
              <a:rPr lang="ru-RU" smtClean="0"/>
              <a:t>Практика правильной гигиены рук основана на тренинге</a:t>
            </a:r>
            <a:endParaRPr lang="nb-NO" smtClean="0"/>
          </a:p>
          <a:p>
            <a:pPr eaLnBrk="1" hangingPunct="1"/>
            <a:r>
              <a:rPr lang="ru-RU" smtClean="0"/>
              <a:t>Если Ваш метод – правильный, возможно, чаще всего Вы им и пользуютесь</a:t>
            </a:r>
            <a:endParaRPr lang="nb-NO"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srcRect l="9756" t="16797" r="68405" b="3204"/>
          <a:stretch>
            <a:fillRect/>
          </a:stretch>
        </p:blipFill>
        <p:spPr bwMode="auto">
          <a:xfrm>
            <a:off x="827088" y="0"/>
            <a:ext cx="75247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78" name="Rectangle 14"/>
          <p:cNvSpPr>
            <a:spLocks noChangeArrowheads="1"/>
          </p:cNvSpPr>
          <p:nvPr/>
        </p:nvSpPr>
        <p:spPr bwMode="auto">
          <a:xfrm>
            <a:off x="412750" y="1644650"/>
            <a:ext cx="3962400" cy="4113213"/>
          </a:xfrm>
          <a:prstGeom prst="rect">
            <a:avLst/>
          </a:prstGeom>
          <a:solidFill>
            <a:schemeClr val="accent2"/>
          </a:solidFill>
          <a:ln w="9525">
            <a:noFill/>
            <a:miter lim="800000"/>
            <a:headEnd/>
            <a:tailEnd/>
          </a:ln>
        </p:spPr>
        <p:txBody>
          <a:bodyPr wrap="none" tIns="118800"/>
          <a:lstStyle/>
          <a:p>
            <a:pPr defTabSz="457200"/>
            <a:endParaRPr lang="en-GB" b="1">
              <a:solidFill>
                <a:schemeClr val="accent1"/>
              </a:solidFill>
              <a:cs typeface="Arial" pitchFamily="34" charset="0"/>
            </a:endParaRPr>
          </a:p>
        </p:txBody>
      </p:sp>
      <p:sp>
        <p:nvSpPr>
          <p:cNvPr id="22531" name="Rectangle 11"/>
          <p:cNvSpPr>
            <a:spLocks noGrp="1" noChangeArrowheads="1"/>
          </p:cNvSpPr>
          <p:nvPr>
            <p:ph type="title" idx="4294967295"/>
          </p:nvPr>
        </p:nvSpPr>
        <p:spPr/>
        <p:txBody>
          <a:bodyPr/>
          <a:lstStyle/>
          <a:p>
            <a:pPr eaLnBrk="1" hangingPunct="1"/>
            <a:r>
              <a:rPr lang="ru-RU" b="1" smtClean="0">
                <a:solidFill>
                  <a:srgbClr val="003871"/>
                </a:solidFill>
              </a:rPr>
              <a:t>Исполнительность</a:t>
            </a:r>
            <a:endParaRPr lang="en-GB" b="1" smtClean="0">
              <a:solidFill>
                <a:srgbClr val="003871"/>
              </a:solidFill>
            </a:endParaRPr>
          </a:p>
        </p:txBody>
      </p:sp>
      <p:sp>
        <p:nvSpPr>
          <p:cNvPr id="574470" name="Text Box 6"/>
          <p:cNvSpPr txBox="1">
            <a:spLocks noChangeArrowheads="1"/>
          </p:cNvSpPr>
          <p:nvPr/>
        </p:nvSpPr>
        <p:spPr bwMode="auto">
          <a:xfrm>
            <a:off x="414338" y="2689225"/>
            <a:ext cx="3960812" cy="1323439"/>
          </a:xfrm>
          <a:prstGeom prst="rect">
            <a:avLst/>
          </a:prstGeom>
          <a:solidFill>
            <a:schemeClr val="tx2">
              <a:lumMod val="20000"/>
              <a:lumOff val="80000"/>
            </a:schemeClr>
          </a:solidFill>
          <a:ln w="9525">
            <a:noFill/>
            <a:miter lim="800000"/>
            <a:headEnd/>
            <a:tailEnd/>
          </a:ln>
        </p:spPr>
        <p:txBody>
          <a:bodyPr>
            <a:spAutoFit/>
          </a:bodyPr>
          <a:lstStyle/>
          <a:p>
            <a:pPr defTabSz="457200">
              <a:defRPr/>
            </a:pPr>
            <a:r>
              <a:rPr lang="ru-RU" sz="2000" b="1" dirty="0">
                <a:latin typeface="Arial" charset="0"/>
                <a:cs typeface="Arial" charset="0"/>
              </a:rPr>
              <a:t>Кол-во выполненных</a:t>
            </a:r>
            <a:r>
              <a:rPr lang="en-GB" sz="2000" b="1" dirty="0">
                <a:solidFill>
                  <a:srgbClr val="FF0000"/>
                </a:solidFill>
                <a:latin typeface="Arial" charset="0"/>
                <a:cs typeface="Arial" charset="0"/>
              </a:rPr>
              <a:t/>
            </a:r>
            <a:br>
              <a:rPr lang="en-GB" sz="2000" b="1" dirty="0">
                <a:solidFill>
                  <a:srgbClr val="FF0000"/>
                </a:solidFill>
                <a:latin typeface="Arial" charset="0"/>
                <a:cs typeface="Arial" charset="0"/>
              </a:rPr>
            </a:br>
            <a:r>
              <a:rPr lang="en-GB" sz="2000" b="1" dirty="0" smtClean="0">
                <a:solidFill>
                  <a:srgbClr val="FF0000"/>
                </a:solidFill>
                <a:latin typeface="Arial" charset="0"/>
                <a:cs typeface="Arial" charset="0"/>
              </a:rPr>
              <a:t> (</a:t>
            </a:r>
            <a:r>
              <a:rPr lang="en-GB" sz="2000" b="1" dirty="0">
                <a:solidFill>
                  <a:srgbClr val="FF0000"/>
                </a:solidFill>
                <a:latin typeface="Arial" charset="0"/>
                <a:cs typeface="Arial" charset="0"/>
              </a:rPr>
              <a:t>x 100) </a:t>
            </a:r>
          </a:p>
          <a:p>
            <a:pPr defTabSz="457200">
              <a:defRPr/>
            </a:pPr>
            <a:r>
              <a:rPr lang="en-GB" sz="2000" b="1" dirty="0">
                <a:solidFill>
                  <a:srgbClr val="FF0000"/>
                </a:solidFill>
                <a:latin typeface="Arial" charset="0"/>
                <a:cs typeface="Arial" charset="0"/>
              </a:rPr>
              <a:t>--------------------------------------------</a:t>
            </a:r>
          </a:p>
          <a:p>
            <a:pPr defTabSz="457200">
              <a:defRPr/>
            </a:pPr>
            <a:r>
              <a:rPr lang="ru-RU" sz="2000" b="1" dirty="0" smtClean="0">
                <a:latin typeface="Arial" charset="0"/>
                <a:cs typeface="Arial" charset="0"/>
              </a:rPr>
              <a:t>кол-во </a:t>
            </a:r>
            <a:r>
              <a:rPr lang="ru-RU" sz="2000" b="1" dirty="0">
                <a:latin typeface="Arial" charset="0"/>
                <a:cs typeface="Arial" charset="0"/>
              </a:rPr>
              <a:t>требуемых</a:t>
            </a:r>
            <a:endParaRPr lang="en-GB" sz="2000" b="1" dirty="0">
              <a:latin typeface="Arial" charset="0"/>
              <a:cs typeface="Arial" charset="0"/>
            </a:endParaRPr>
          </a:p>
        </p:txBody>
      </p:sp>
      <p:grpSp>
        <p:nvGrpSpPr>
          <p:cNvPr id="2" name="Group 16"/>
          <p:cNvGrpSpPr>
            <a:grpSpLocks/>
          </p:cNvGrpSpPr>
          <p:nvPr/>
        </p:nvGrpSpPr>
        <p:grpSpPr bwMode="auto">
          <a:xfrm>
            <a:off x="4768850" y="1719263"/>
            <a:ext cx="3960813" cy="4113212"/>
            <a:chOff x="3004" y="907"/>
            <a:chExt cx="2495" cy="2591"/>
          </a:xfrm>
        </p:grpSpPr>
        <p:sp>
          <p:nvSpPr>
            <p:cNvPr id="22535" name="Rectangle 15"/>
            <p:cNvSpPr>
              <a:spLocks noChangeArrowheads="1"/>
            </p:cNvSpPr>
            <p:nvPr/>
          </p:nvSpPr>
          <p:spPr bwMode="auto">
            <a:xfrm>
              <a:off x="3004" y="907"/>
              <a:ext cx="2495" cy="2591"/>
            </a:xfrm>
            <a:prstGeom prst="rect">
              <a:avLst/>
            </a:prstGeom>
            <a:solidFill>
              <a:schemeClr val="accent1"/>
            </a:solidFill>
            <a:ln w="9525">
              <a:noFill/>
              <a:miter lim="800000"/>
              <a:headEnd/>
              <a:tailEnd/>
            </a:ln>
          </p:spPr>
          <p:txBody>
            <a:bodyPr wrap="none" anchor="ctr"/>
            <a:lstStyle/>
            <a:p>
              <a:pPr defTabSz="457200"/>
              <a:endParaRPr lang="ru-RU" b="1">
                <a:solidFill>
                  <a:srgbClr val="FF0000"/>
                </a:solidFill>
                <a:cs typeface="Arial" pitchFamily="34" charset="0"/>
              </a:endParaRPr>
            </a:p>
          </p:txBody>
        </p:sp>
        <p:pic>
          <p:nvPicPr>
            <p:cNvPr id="22536" name="Picture 2"/>
            <p:cNvPicPr>
              <a:picLocks noChangeAspect="1" noChangeArrowheads="1"/>
            </p:cNvPicPr>
            <p:nvPr/>
          </p:nvPicPr>
          <p:blipFill>
            <a:blip r:embed="rId3"/>
            <a:srcRect l="16002" t="8562" r="24083" b="485"/>
            <a:stretch>
              <a:fillRect/>
            </a:stretch>
          </p:blipFill>
          <p:spPr bwMode="auto">
            <a:xfrm>
              <a:off x="3096" y="1036"/>
              <a:ext cx="2308" cy="2327"/>
            </a:xfrm>
            <a:prstGeom prst="rect">
              <a:avLst/>
            </a:prstGeom>
            <a:noFill/>
            <a:ln w="28575">
              <a:solidFill>
                <a:schemeClr val="bg1"/>
              </a:solidFill>
              <a:miter lim="800000"/>
              <a:headEnd/>
              <a:tailEnd/>
            </a:ln>
          </p:spPr>
        </p:pic>
      </p:grpSp>
      <p:sp>
        <p:nvSpPr>
          <p:cNvPr id="574481" name="Rectangle 17"/>
          <p:cNvSpPr>
            <a:spLocks noChangeArrowheads="1"/>
          </p:cNvSpPr>
          <p:nvPr/>
        </p:nvSpPr>
        <p:spPr bwMode="auto">
          <a:xfrm>
            <a:off x="412750" y="1719263"/>
            <a:ext cx="3960813" cy="558800"/>
          </a:xfrm>
          <a:prstGeom prst="rect">
            <a:avLst/>
          </a:prstGeom>
          <a:solidFill>
            <a:schemeClr val="accent1"/>
          </a:solidFill>
          <a:ln w="9525">
            <a:noFill/>
            <a:miter lim="800000"/>
            <a:headEnd/>
            <a:tailEnd/>
          </a:ln>
        </p:spPr>
        <p:txBody>
          <a:bodyPr wrap="none" anchor="ctr"/>
          <a:lstStyle/>
          <a:p>
            <a:pPr defTabSz="457200"/>
            <a:r>
              <a:rPr lang="en-GB" b="1">
                <a:solidFill>
                  <a:schemeClr val="bg1"/>
                </a:solidFill>
                <a:cs typeface="Arial" pitchFamily="34" charset="0"/>
              </a:rPr>
              <a:t>COMPLIANCE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44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44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4470"/>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78" grpId="0" animBg="1"/>
      <p:bldP spid="574470" grpId="0" animBg="1"/>
      <p:bldP spid="57448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274638"/>
            <a:ext cx="8748712" cy="1138237"/>
          </a:xfrm>
        </p:spPr>
        <p:txBody>
          <a:bodyPr>
            <a:normAutofit fontScale="90000"/>
          </a:bodyPr>
          <a:lstStyle/>
          <a:p>
            <a:pPr algn="l" eaLnBrk="1" hangingPunct="1"/>
            <a:r>
              <a:rPr lang="ru-RU" sz="3600" b="1" dirty="0" smtClean="0">
                <a:solidFill>
                  <a:srgbClr val="003366"/>
                </a:solidFill>
              </a:rPr>
              <a:t>4. напоминания на рабочем месте</a:t>
            </a:r>
            <a:r>
              <a:rPr lang="en-GB" sz="4000" b="1" dirty="0" smtClean="0">
                <a:solidFill>
                  <a:srgbClr val="003366"/>
                </a:solidFill>
              </a:rPr>
              <a:t/>
            </a:r>
            <a:br>
              <a:rPr lang="en-GB" sz="4000" b="1" dirty="0" smtClean="0">
                <a:solidFill>
                  <a:srgbClr val="003366"/>
                </a:solidFill>
              </a:rPr>
            </a:br>
            <a:endParaRPr lang="nb-NO" sz="4000" b="1" dirty="0" smtClean="0">
              <a:solidFill>
                <a:srgbClr val="003366"/>
              </a:solidFill>
            </a:endParaRPr>
          </a:p>
        </p:txBody>
      </p:sp>
      <p:sp>
        <p:nvSpPr>
          <p:cNvPr id="23555" name="Rectangle 3"/>
          <p:cNvSpPr>
            <a:spLocks noGrp="1" noChangeArrowheads="1"/>
          </p:cNvSpPr>
          <p:nvPr>
            <p:ph type="body" idx="1"/>
          </p:nvPr>
        </p:nvSpPr>
        <p:spPr>
          <a:xfrm>
            <a:off x="457200" y="1341438"/>
            <a:ext cx="8229600" cy="5040312"/>
          </a:xfrm>
        </p:spPr>
        <p:txBody>
          <a:bodyPr/>
          <a:lstStyle/>
          <a:p>
            <a:pPr eaLnBrk="1" hangingPunct="1">
              <a:lnSpc>
                <a:spcPct val="90000"/>
              </a:lnSpc>
              <a:buFontTx/>
              <a:buNone/>
            </a:pPr>
            <a:r>
              <a:rPr lang="ru-RU" dirty="0" smtClean="0"/>
              <a:t>Напоминания на каждом рабочем месте рабочем месте – необходимы и важны !</a:t>
            </a:r>
          </a:p>
          <a:p>
            <a:pPr eaLnBrk="1" hangingPunct="1">
              <a:lnSpc>
                <a:spcPct val="90000"/>
              </a:lnSpc>
              <a:buFontTx/>
              <a:buNone/>
            </a:pPr>
            <a:endParaRPr lang="ru-RU" dirty="0" smtClean="0"/>
          </a:p>
          <a:p>
            <a:pPr eaLnBrk="1" hangingPunct="1">
              <a:lnSpc>
                <a:spcPct val="90000"/>
              </a:lnSpc>
              <a:buFontTx/>
              <a:buNone/>
            </a:pPr>
            <a:r>
              <a:rPr lang="ru-RU" dirty="0" smtClean="0"/>
              <a:t> - «Ваши 5 моментов»</a:t>
            </a:r>
          </a:p>
          <a:p>
            <a:pPr eaLnBrk="1" hangingPunct="1">
              <a:lnSpc>
                <a:spcPct val="90000"/>
              </a:lnSpc>
              <a:buFontTx/>
              <a:buNone/>
            </a:pPr>
            <a:r>
              <a:rPr lang="ru-RU" dirty="0" smtClean="0"/>
              <a:t> - </a:t>
            </a:r>
            <a:r>
              <a:rPr lang="ru-RU" dirty="0" err="1" smtClean="0"/>
              <a:t>постеры</a:t>
            </a:r>
            <a:endParaRPr lang="ru-RU" dirty="0" smtClean="0"/>
          </a:p>
          <a:p>
            <a:pPr eaLnBrk="1" hangingPunct="1">
              <a:lnSpc>
                <a:spcPct val="90000"/>
              </a:lnSpc>
              <a:buFontTx/>
              <a:buChar char="-"/>
            </a:pPr>
            <a:r>
              <a:rPr lang="ru-RU" dirty="0" err="1" smtClean="0"/>
              <a:t>Стикеры</a:t>
            </a:r>
            <a:endParaRPr lang="ru-RU" dirty="0" smtClean="0"/>
          </a:p>
          <a:p>
            <a:pPr lvl="1" eaLnBrk="1" hangingPunct="1">
              <a:lnSpc>
                <a:spcPct val="90000"/>
              </a:lnSpc>
              <a:buFontTx/>
              <a:buChar char="-"/>
            </a:pPr>
            <a:r>
              <a:rPr lang="ru-RU" dirty="0" smtClean="0"/>
              <a:t>Таблички </a:t>
            </a:r>
            <a:endParaRPr lang="nb-NO" dirty="0" smtClean="0"/>
          </a:p>
          <a:p>
            <a:pPr lvl="1" eaLnBrk="1" hangingPunct="1">
              <a:lnSpc>
                <a:spcPct val="90000"/>
              </a:lnSpc>
            </a:pPr>
            <a:r>
              <a:rPr lang="ru-RU" dirty="0" smtClean="0"/>
              <a:t>Афиши </a:t>
            </a:r>
            <a:endParaRPr lang="nb-NO" dirty="0" smtClean="0"/>
          </a:p>
          <a:p>
            <a:pPr eaLnBrk="1" hangingPunct="1">
              <a:lnSpc>
                <a:spcPct val="90000"/>
              </a:lnSpc>
            </a:pPr>
            <a:endParaRPr lang="nb-NO" dirty="0" smtClean="0"/>
          </a:p>
        </p:txBody>
      </p:sp>
      <p:pic>
        <p:nvPicPr>
          <p:cNvPr id="56322" name="Picture 2" descr="https://encrypted-tbn3.gstatic.com/images?q=tbn:ANd9GcTD-UQ1zbNFcosEf54b8n6LheRg4LAnWmT0ixLC76L1E2afE_hsLg"/>
          <p:cNvPicPr>
            <a:picLocks noChangeAspect="1" noChangeArrowheads="1"/>
          </p:cNvPicPr>
          <p:nvPr/>
        </p:nvPicPr>
        <p:blipFill>
          <a:blip r:embed="rId3"/>
          <a:srcRect/>
          <a:stretch>
            <a:fillRect/>
          </a:stretch>
        </p:blipFill>
        <p:spPr bwMode="auto">
          <a:xfrm>
            <a:off x="4786314" y="2428868"/>
            <a:ext cx="2857520" cy="338463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Пользователь\Desktop\постеры Алины\3.jpg"/>
          <p:cNvPicPr>
            <a:picLocks noGrp="1" noChangeAspect="1" noChangeArrowheads="1"/>
          </p:cNvPicPr>
          <p:nvPr>
            <p:ph type="chart" idx="1"/>
          </p:nvPr>
        </p:nvPicPr>
        <p:blipFill>
          <a:blip r:embed="rId2" cstate="print"/>
          <a:stretch>
            <a:fillRect/>
          </a:stretch>
        </p:blipFill>
        <p:spPr bwMode="auto">
          <a:xfrm>
            <a:off x="214283" y="142853"/>
            <a:ext cx="3143272" cy="3714776"/>
          </a:xfrm>
          <a:prstGeom prst="rect">
            <a:avLst/>
          </a:prstGeom>
          <a:noFill/>
        </p:spPr>
      </p:pic>
      <p:pic>
        <p:nvPicPr>
          <p:cNvPr id="1028" name="Picture 4" descr="C:\Users\Пользователь\Desktop\постеры Алины\2.jpg"/>
          <p:cNvPicPr>
            <a:picLocks noGrp="1" noChangeAspect="1" noChangeArrowheads="1"/>
          </p:cNvPicPr>
          <p:nvPr>
            <p:ph sz="quarter" idx="4294967295"/>
          </p:nvPr>
        </p:nvPicPr>
        <p:blipFill>
          <a:blip r:embed="rId3" cstate="print"/>
          <a:srcRect/>
          <a:stretch>
            <a:fillRect/>
          </a:stretch>
        </p:blipFill>
        <p:spPr bwMode="auto">
          <a:xfrm>
            <a:off x="500034" y="4071942"/>
            <a:ext cx="3435350" cy="2428875"/>
          </a:xfrm>
          <a:prstGeom prst="rect">
            <a:avLst/>
          </a:prstGeom>
          <a:noFill/>
        </p:spPr>
      </p:pic>
      <p:pic>
        <p:nvPicPr>
          <p:cNvPr id="16" name="Picture 3" descr="C:\Users\Пользователь\Desktop\постеры Алины\5.jpg"/>
          <p:cNvPicPr>
            <a:picLocks noGrp="1" noChangeAspect="1" noChangeArrowheads="1"/>
          </p:cNvPicPr>
          <p:nvPr>
            <p:ph sz="quarter" idx="4294967295"/>
          </p:nvPr>
        </p:nvPicPr>
        <p:blipFill>
          <a:blip r:embed="rId4" cstate="print"/>
          <a:srcRect/>
          <a:stretch>
            <a:fillRect/>
          </a:stretch>
        </p:blipFill>
        <p:spPr bwMode="auto">
          <a:xfrm>
            <a:off x="6715140" y="214290"/>
            <a:ext cx="2272517" cy="3214710"/>
          </a:xfrm>
          <a:prstGeom prst="rect">
            <a:avLst/>
          </a:prstGeom>
          <a:noFill/>
        </p:spPr>
      </p:pic>
      <p:pic>
        <p:nvPicPr>
          <p:cNvPr id="11" name="Picture 3" descr="C:\Users\Пользователь\Desktop\постеры Алины\5.jpg"/>
          <p:cNvPicPr>
            <a:picLocks noChangeAspect="1" noChangeArrowheads="1"/>
          </p:cNvPicPr>
          <p:nvPr/>
        </p:nvPicPr>
        <p:blipFill>
          <a:blip r:embed="rId5" cstate="print"/>
          <a:srcRect/>
          <a:stretch>
            <a:fillRect/>
          </a:stretch>
        </p:blipFill>
        <p:spPr bwMode="auto">
          <a:xfrm>
            <a:off x="-2324099" y="-6324600"/>
            <a:ext cx="1321017" cy="1868400"/>
          </a:xfrm>
          <a:prstGeom prst="rect">
            <a:avLst/>
          </a:prstGeom>
          <a:noFill/>
        </p:spPr>
      </p:pic>
      <p:pic>
        <p:nvPicPr>
          <p:cNvPr id="13" name="Picture 3" descr="C:\Users\Пользователь\Desktop\постеры Алины\5.jpg"/>
          <p:cNvPicPr>
            <a:picLocks noChangeAspect="1" noChangeArrowheads="1"/>
          </p:cNvPicPr>
          <p:nvPr/>
        </p:nvPicPr>
        <p:blipFill>
          <a:blip r:embed="rId5" cstate="print"/>
          <a:srcRect/>
          <a:stretch>
            <a:fillRect/>
          </a:stretch>
        </p:blipFill>
        <p:spPr bwMode="auto">
          <a:xfrm>
            <a:off x="-2171699" y="-6172200"/>
            <a:ext cx="1321017" cy="1868400"/>
          </a:xfrm>
          <a:prstGeom prst="rect">
            <a:avLst/>
          </a:prstGeom>
          <a:noFill/>
        </p:spPr>
      </p:pic>
      <p:pic>
        <p:nvPicPr>
          <p:cNvPr id="23" name="Picture 5" descr="C:\Users\Пользователь\Desktop\постеры Алины\8.jpg"/>
          <p:cNvPicPr>
            <a:picLocks noChangeAspect="1" noChangeArrowheads="1"/>
          </p:cNvPicPr>
          <p:nvPr/>
        </p:nvPicPr>
        <p:blipFill>
          <a:blip r:embed="rId6" cstate="print"/>
          <a:srcRect/>
          <a:stretch>
            <a:fillRect/>
          </a:stretch>
        </p:blipFill>
        <p:spPr bwMode="auto">
          <a:xfrm>
            <a:off x="4214810" y="3571876"/>
            <a:ext cx="4429156" cy="3131551"/>
          </a:xfrm>
          <a:prstGeom prst="rect">
            <a:avLst/>
          </a:prstGeom>
          <a:noFill/>
        </p:spPr>
      </p:pic>
      <p:pic>
        <p:nvPicPr>
          <p:cNvPr id="25" name="Picture 6" descr="C:\Users\Пользователь\Desktop\постеры Алины\6.jpg"/>
          <p:cNvPicPr>
            <a:picLocks noChangeAspect="1" noChangeArrowheads="1"/>
          </p:cNvPicPr>
          <p:nvPr/>
        </p:nvPicPr>
        <p:blipFill>
          <a:blip r:embed="rId7" cstate="print"/>
          <a:srcRect/>
          <a:stretch>
            <a:fillRect/>
          </a:stretch>
        </p:blipFill>
        <p:spPr bwMode="auto">
          <a:xfrm>
            <a:off x="3786182" y="285728"/>
            <a:ext cx="2143140" cy="303118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2060"/>
                </a:solidFill>
              </a:rPr>
              <a:t>Инфекции, связанные с оказанием медицинской помощи (ВБИ)</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t>Факторы передачи</a:t>
            </a:r>
            <a:r>
              <a:rPr lang="ru-RU" dirty="0" smtClean="0"/>
              <a:t>: инструментарий, </a:t>
            </a:r>
            <a:r>
              <a:rPr lang="ru-RU" dirty="0" err="1" smtClean="0"/>
              <a:t>медаппаратура</a:t>
            </a:r>
            <a:r>
              <a:rPr lang="ru-RU" dirty="0" smtClean="0"/>
              <a:t>, белье, постельные принадлежности, кровати, предметы ухода за больными, перевязочный и шовный материал, </a:t>
            </a:r>
            <a:r>
              <a:rPr lang="ru-RU" dirty="0" err="1" smtClean="0"/>
              <a:t>эндопротезы</a:t>
            </a:r>
            <a:r>
              <a:rPr lang="ru-RU" dirty="0" smtClean="0"/>
              <a:t> и дренажи, </a:t>
            </a:r>
            <a:r>
              <a:rPr lang="ru-RU" dirty="0" err="1" smtClean="0"/>
              <a:t>трансплантанты</a:t>
            </a:r>
            <a:r>
              <a:rPr lang="ru-RU" dirty="0" smtClean="0"/>
              <a:t>, спецодежда, обувь, волосы и руки персонала и больных..</a:t>
            </a:r>
          </a:p>
          <a:p>
            <a:r>
              <a:rPr lang="ru-RU" b="1" dirty="0" smtClean="0"/>
              <a:t>+"Влажные объекты"- </a:t>
            </a:r>
            <a:r>
              <a:rPr lang="ru-RU" dirty="0" smtClean="0"/>
              <a:t>краны, раковины, </a:t>
            </a:r>
            <a:r>
              <a:rPr lang="ru-RU" dirty="0" err="1" smtClean="0"/>
              <a:t>контаминированные</a:t>
            </a:r>
            <a:r>
              <a:rPr lang="ru-RU" dirty="0" smtClean="0"/>
              <a:t> </a:t>
            </a:r>
            <a:r>
              <a:rPr lang="ru-RU" dirty="0" err="1" smtClean="0"/>
              <a:t>р-ры</a:t>
            </a:r>
            <a:r>
              <a:rPr lang="ru-RU" dirty="0" smtClean="0"/>
              <a:t> антисептиков, антибиотиков, </a:t>
            </a:r>
            <a:r>
              <a:rPr lang="ru-RU" dirty="0" err="1" smtClean="0"/>
              <a:t>дезинфектантов</a:t>
            </a:r>
            <a:r>
              <a:rPr lang="ru-RU" dirty="0" smtClean="0"/>
              <a:t> и др., кремы для рук, вода в вазах для цветов, увлажнители кондиционеров…</a:t>
            </a:r>
          </a:p>
          <a:p>
            <a:r>
              <a:rPr lang="ru-RU" sz="4100" b="1" dirty="0" smtClean="0">
                <a:solidFill>
                  <a:srgbClr val="C00000"/>
                </a:solidFill>
              </a:rPr>
              <a:t>Источник  - медицинский персонал!!!</a:t>
            </a:r>
            <a:endParaRPr lang="ru-RU" sz="4100" b="1" dirty="0">
              <a:solidFill>
                <a:srgbClr val="C00000"/>
              </a:solidFill>
            </a:endParaRPr>
          </a:p>
        </p:txBody>
      </p:sp>
      <p:pic>
        <p:nvPicPr>
          <p:cNvPr id="15362" name="Picture 2" descr="http://www.fasciagraphics.co.uk/upload/52af2308607f5518a20e9e4298medical.jpg"/>
          <p:cNvPicPr>
            <a:picLocks noChangeAspect="1" noChangeArrowheads="1"/>
          </p:cNvPicPr>
          <p:nvPr/>
        </p:nvPicPr>
        <p:blipFill>
          <a:blip r:embed="rId2"/>
          <a:srcRect/>
          <a:stretch>
            <a:fillRect/>
          </a:stretch>
        </p:blipFill>
        <p:spPr bwMode="auto">
          <a:xfrm>
            <a:off x="2000232" y="4929198"/>
            <a:ext cx="4929182" cy="180736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ru-RU" sz="4000" b="1" smtClean="0">
                <a:solidFill>
                  <a:srgbClr val="003366"/>
                </a:solidFill>
              </a:rPr>
              <a:t>5. Рабочий климат</a:t>
            </a:r>
            <a:endParaRPr lang="nb-NO" sz="4000" b="1" smtClean="0">
              <a:solidFill>
                <a:srgbClr val="003366"/>
              </a:solidFill>
            </a:endParaRPr>
          </a:p>
        </p:txBody>
      </p:sp>
      <p:sp>
        <p:nvSpPr>
          <p:cNvPr id="24579" name="Rectangle 3"/>
          <p:cNvSpPr>
            <a:spLocks noGrp="1" noChangeArrowheads="1"/>
          </p:cNvSpPr>
          <p:nvPr>
            <p:ph type="body" idx="1"/>
          </p:nvPr>
        </p:nvSpPr>
        <p:spPr/>
        <p:txBody>
          <a:bodyPr/>
          <a:lstStyle/>
          <a:p>
            <a:pPr eaLnBrk="1" hangingPunct="1">
              <a:lnSpc>
                <a:spcPct val="90000"/>
              </a:lnSpc>
            </a:pPr>
            <a:r>
              <a:rPr lang="ru-RU" smtClean="0"/>
              <a:t>Благожелательная рабочая обстановка – безопасность пациента</a:t>
            </a:r>
            <a:endParaRPr lang="nb-NO" smtClean="0"/>
          </a:p>
          <a:p>
            <a:pPr eaLnBrk="1" hangingPunct="1">
              <a:lnSpc>
                <a:spcPct val="90000"/>
              </a:lnSpc>
            </a:pPr>
            <a:r>
              <a:rPr lang="ru-RU" smtClean="0"/>
              <a:t>Лидерство, обстановка в коллективе</a:t>
            </a:r>
            <a:endParaRPr lang="nb-NO" smtClean="0"/>
          </a:p>
          <a:p>
            <a:pPr eaLnBrk="1" hangingPunct="1">
              <a:lnSpc>
                <a:spcPct val="90000"/>
              </a:lnSpc>
            </a:pPr>
            <a:r>
              <a:rPr lang="ru-RU" smtClean="0"/>
              <a:t>Важно – отношение КАЖДОГО медицинского работника</a:t>
            </a:r>
            <a:endParaRPr lang="nb-NO" smtClean="0"/>
          </a:p>
          <a:p>
            <a:pPr eaLnBrk="1" hangingPunct="1">
              <a:lnSpc>
                <a:spcPct val="90000"/>
              </a:lnSpc>
              <a:buFontTx/>
              <a:buNone/>
            </a:pPr>
            <a:endParaRPr lang="nb-NO" smtClean="0"/>
          </a:p>
          <a:p>
            <a:pPr algn="ctr" eaLnBrk="1" hangingPunct="1">
              <a:lnSpc>
                <a:spcPct val="90000"/>
              </a:lnSpc>
              <a:buFontTx/>
              <a:buNone/>
            </a:pPr>
            <a:r>
              <a:rPr lang="ru-RU" b="1" smtClean="0"/>
              <a:t>ЭТО ОСНОВА ПРОГРАММЫ </a:t>
            </a:r>
          </a:p>
          <a:p>
            <a:pPr algn="ctr" eaLnBrk="1" hangingPunct="1">
              <a:lnSpc>
                <a:spcPct val="90000"/>
              </a:lnSpc>
              <a:buFontTx/>
              <a:buNone/>
            </a:pPr>
            <a:r>
              <a:rPr lang="ru-RU" b="1" smtClean="0"/>
              <a:t>ГИГИЕНЫ РУК</a:t>
            </a:r>
            <a:endParaRPr lang="nb-NO" b="1"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encrypted-tbn1.gstatic.com/images?q=tbn:ANd9GcQXedsIxjnbanAjmyz1mx0t7cyfdBtDcM8aqgRG_t6pvsTwvzayFA"/>
          <p:cNvPicPr>
            <a:picLocks noChangeAspect="1" noChangeArrowheads="1"/>
          </p:cNvPicPr>
          <p:nvPr/>
        </p:nvPicPr>
        <p:blipFill>
          <a:blip r:embed="rId2"/>
          <a:srcRect/>
          <a:stretch>
            <a:fillRect/>
          </a:stretch>
        </p:blipFill>
        <p:spPr bwMode="auto">
          <a:xfrm>
            <a:off x="1714480" y="0"/>
            <a:ext cx="5143536" cy="3973634"/>
          </a:xfrm>
          <a:prstGeom prst="rect">
            <a:avLst/>
          </a:prstGeom>
          <a:noFill/>
        </p:spPr>
      </p:pic>
      <p:pic>
        <p:nvPicPr>
          <p:cNvPr id="3" name="Picture 5" descr="ANd9GcRVgJ2Femqy7zeQo-NbYuoa_l3RTDmof3dtJSDQ54y5vrb5rkcpbw"/>
          <p:cNvPicPr>
            <a:picLocks noChangeAspect="1" noChangeArrowheads="1"/>
          </p:cNvPicPr>
          <p:nvPr/>
        </p:nvPicPr>
        <p:blipFill>
          <a:blip r:embed="rId3"/>
          <a:srcRect/>
          <a:stretch>
            <a:fillRect/>
          </a:stretch>
        </p:blipFill>
        <p:spPr bwMode="auto">
          <a:xfrm>
            <a:off x="142844" y="4000504"/>
            <a:ext cx="3863737" cy="2571768"/>
          </a:xfrm>
          <a:prstGeom prst="rect">
            <a:avLst/>
          </a:prstGeom>
          <a:noFill/>
        </p:spPr>
      </p:pic>
      <p:pic>
        <p:nvPicPr>
          <p:cNvPr id="4" name="Picture 10" descr="ANd9GcQQJuWvpA2kxHQ7Qln2hzd24_fZc-dgcbsksog7ffOr8qlYc2x3eg"/>
          <p:cNvPicPr>
            <a:picLocks noChangeAspect="1" noChangeArrowheads="1"/>
          </p:cNvPicPr>
          <p:nvPr/>
        </p:nvPicPr>
        <p:blipFill>
          <a:blip r:embed="rId4"/>
          <a:srcRect/>
          <a:stretch>
            <a:fillRect/>
          </a:stretch>
        </p:blipFill>
        <p:spPr bwMode="auto">
          <a:xfrm>
            <a:off x="5072066" y="4071942"/>
            <a:ext cx="3143272" cy="258677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Внутрибольничные инфекции</a:t>
            </a:r>
            <a:endParaRPr lang="ru-RU" dirty="0"/>
          </a:p>
        </p:txBody>
      </p:sp>
      <p:sp>
        <p:nvSpPr>
          <p:cNvPr id="3" name="Содержимое 2"/>
          <p:cNvSpPr>
            <a:spLocks noGrp="1"/>
          </p:cNvSpPr>
          <p:nvPr>
            <p:ph idx="1"/>
          </p:nvPr>
        </p:nvSpPr>
        <p:spPr/>
        <p:txBody>
          <a:bodyPr/>
          <a:lstStyle/>
          <a:p>
            <a:pPr marL="0" indent="361950"/>
            <a:r>
              <a:rPr lang="ru-RU" b="1" dirty="0" smtClean="0">
                <a:solidFill>
                  <a:srgbClr val="C00000"/>
                </a:solidFill>
              </a:rPr>
              <a:t>Инфекция мочевых путей</a:t>
            </a:r>
          </a:p>
          <a:p>
            <a:pPr marL="0" indent="361950"/>
            <a:r>
              <a:rPr lang="ru-RU" b="1" dirty="0" smtClean="0">
                <a:solidFill>
                  <a:srgbClr val="C00000"/>
                </a:solidFill>
              </a:rPr>
              <a:t>Инфекция нижних дыхательных путей</a:t>
            </a:r>
          </a:p>
          <a:p>
            <a:pPr marL="0" indent="361950"/>
            <a:r>
              <a:rPr lang="ru-RU" b="1" dirty="0" smtClean="0">
                <a:solidFill>
                  <a:srgbClr val="C00000"/>
                </a:solidFill>
              </a:rPr>
              <a:t>Инфекция послеоперационной раны</a:t>
            </a:r>
          </a:p>
          <a:p>
            <a:pPr marL="0" indent="361950"/>
            <a:r>
              <a:rPr lang="ru-RU" b="1" dirty="0" smtClean="0">
                <a:solidFill>
                  <a:srgbClr val="C00000"/>
                </a:solidFill>
              </a:rPr>
              <a:t>Сепсис</a:t>
            </a:r>
          </a:p>
          <a:p>
            <a:pPr marL="0" indent="361950"/>
            <a:r>
              <a:rPr lang="ru-RU" sz="2800" b="1" dirty="0" smtClean="0">
                <a:solidFill>
                  <a:srgbClr val="002060"/>
                </a:solidFill>
              </a:rPr>
              <a:t>Инфекция верхних дыхательных путей</a:t>
            </a:r>
          </a:p>
          <a:p>
            <a:pPr marL="0" indent="361950"/>
            <a:r>
              <a:rPr lang="ru-RU" sz="2800" b="1" dirty="0" smtClean="0">
                <a:solidFill>
                  <a:srgbClr val="002060"/>
                </a:solidFill>
              </a:rPr>
              <a:t>Инфекция ЖКТ, ЦНС, кожи, мягких тканей и другие</a:t>
            </a:r>
          </a:p>
          <a:p>
            <a:pPr marL="0" indent="361950"/>
            <a:endParaRPr lang="ru-RU" sz="2800" b="1" dirty="0" smtClean="0"/>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Последствия ВБИ</a:t>
            </a:r>
            <a:endParaRPr lang="ru-RU" b="1" dirty="0"/>
          </a:p>
        </p:txBody>
      </p:sp>
      <p:sp>
        <p:nvSpPr>
          <p:cNvPr id="3" name="Содержимое 2"/>
          <p:cNvSpPr>
            <a:spLocks noGrp="1"/>
          </p:cNvSpPr>
          <p:nvPr>
            <p:ph idx="1"/>
          </p:nvPr>
        </p:nvSpPr>
        <p:spPr/>
        <p:txBody>
          <a:bodyPr/>
          <a:lstStyle/>
          <a:p>
            <a:r>
              <a:rPr lang="ru-RU" dirty="0" smtClean="0"/>
              <a:t>Такие пациенты находятся </a:t>
            </a:r>
            <a:r>
              <a:rPr lang="ru-RU" dirty="0"/>
              <a:t>в стационаре в 2-3 раза </a:t>
            </a:r>
            <a:r>
              <a:rPr lang="ru-RU" dirty="0" smtClean="0"/>
              <a:t>дольше </a:t>
            </a:r>
          </a:p>
          <a:p>
            <a:r>
              <a:rPr lang="ru-RU" dirty="0" smtClean="0"/>
              <a:t>в </a:t>
            </a:r>
            <a:r>
              <a:rPr lang="ru-RU" dirty="0"/>
              <a:t>3-4 раза возрастает стоимость </a:t>
            </a:r>
            <a:r>
              <a:rPr lang="ru-RU" dirty="0" smtClean="0"/>
              <a:t>лечения</a:t>
            </a:r>
          </a:p>
          <a:p>
            <a:r>
              <a:rPr lang="ru-RU" dirty="0" smtClean="0"/>
              <a:t> </a:t>
            </a:r>
            <a:r>
              <a:rPr lang="ru-RU" dirty="0"/>
              <a:t>в 5-7 раз </a:t>
            </a:r>
            <a:r>
              <a:rPr lang="ru-RU" dirty="0" smtClean="0"/>
              <a:t>возрастает риск </a:t>
            </a:r>
            <a:r>
              <a:rPr lang="ru-RU" dirty="0"/>
              <a:t>летального </a:t>
            </a:r>
            <a:r>
              <a:rPr lang="ru-RU" dirty="0" smtClean="0"/>
              <a:t>исхода</a:t>
            </a:r>
            <a:endParaRPr lang="ru-RU" dirty="0"/>
          </a:p>
        </p:txBody>
      </p:sp>
      <p:pic>
        <p:nvPicPr>
          <p:cNvPr id="18434" name="Picture 2" descr="http://www3.gehealthcare.com/en/Products/Categories/Healthcare_IT/~/media/Images/Product/Product-Categories/Healthcare-IT/IT%20Department/hai-data-visualization.png"/>
          <p:cNvPicPr>
            <a:picLocks noChangeAspect="1" noChangeArrowheads="1"/>
          </p:cNvPicPr>
          <p:nvPr/>
        </p:nvPicPr>
        <p:blipFill>
          <a:blip r:embed="rId2"/>
          <a:srcRect/>
          <a:stretch>
            <a:fillRect/>
          </a:stretch>
        </p:blipFill>
        <p:spPr bwMode="auto">
          <a:xfrm>
            <a:off x="2786050" y="3883512"/>
            <a:ext cx="5715040" cy="29744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Пользователь\Downloads\images (1).jpg"/>
          <p:cNvPicPr>
            <a:picLocks noChangeAspect="1" noChangeArrowheads="1"/>
          </p:cNvPicPr>
          <p:nvPr/>
        </p:nvPicPr>
        <p:blipFill>
          <a:blip r:embed="rId2"/>
          <a:srcRect/>
          <a:stretch>
            <a:fillRect/>
          </a:stretch>
        </p:blipFill>
        <p:spPr>
          <a:xfrm>
            <a:off x="0" y="1428736"/>
            <a:ext cx="8831263" cy="4929187"/>
          </a:xfrm>
          <a:prstGeom prst="rect">
            <a:avLst/>
          </a:prstGeom>
          <a:noFill/>
        </p:spPr>
      </p:pic>
      <p:sp>
        <p:nvSpPr>
          <p:cNvPr id="2" name="Заголовок 1"/>
          <p:cNvSpPr>
            <a:spLocks noGrp="1"/>
          </p:cNvSpPr>
          <p:nvPr>
            <p:ph type="title"/>
          </p:nvPr>
        </p:nvSpPr>
        <p:spPr/>
        <p:txBody>
          <a:bodyPr>
            <a:normAutofit fontScale="90000"/>
          </a:bodyPr>
          <a:lstStyle/>
          <a:p>
            <a:r>
              <a:rPr lang="ru-RU" b="1" dirty="0" smtClean="0"/>
              <a:t>В мире нет ни одного стационара без внутрибольничных инфекций</a:t>
            </a:r>
            <a:endParaRPr lang="ru-RU" b="1" dirty="0"/>
          </a:p>
        </p:txBody>
      </p:sp>
      <p:sp>
        <p:nvSpPr>
          <p:cNvPr id="3" name="Содержимое 2"/>
          <p:cNvSpPr>
            <a:spLocks noGrp="1"/>
          </p:cNvSpPr>
          <p:nvPr>
            <p:ph idx="1"/>
          </p:nvPr>
        </p:nvSpPr>
        <p:spPr>
          <a:xfrm>
            <a:off x="457200" y="1600200"/>
            <a:ext cx="8472518" cy="4972072"/>
          </a:xfrm>
        </p:spPr>
        <p:txBody>
          <a:bodyPr>
            <a:normAutofit fontScale="92500" lnSpcReduction="20000"/>
          </a:bodyPr>
          <a:lstStyle/>
          <a:p>
            <a:pPr>
              <a:lnSpc>
                <a:spcPct val="80000"/>
              </a:lnSpc>
            </a:pPr>
            <a:r>
              <a:rPr lang="ru-RU" b="1" dirty="0" smtClean="0">
                <a:effectLst/>
              </a:rPr>
              <a:t>Распространенность в Европе </a:t>
            </a:r>
            <a:r>
              <a:rPr lang="ru-RU" dirty="0" smtClean="0">
                <a:effectLst/>
              </a:rPr>
              <a:t>3,5 – 14,8% (7,1%)</a:t>
            </a:r>
            <a:endParaRPr lang="en-US" dirty="0" smtClean="0">
              <a:effectLst/>
            </a:endParaRPr>
          </a:p>
          <a:p>
            <a:pPr>
              <a:lnSpc>
                <a:spcPct val="80000"/>
              </a:lnSpc>
            </a:pPr>
            <a:r>
              <a:rPr lang="ru-RU" dirty="0" smtClean="0">
                <a:effectLst/>
              </a:rPr>
              <a:t>4 100 000 пациентов с ВБИ в странах ЕС ежегодно </a:t>
            </a:r>
            <a:endParaRPr lang="en-US" dirty="0" smtClean="0">
              <a:effectLst/>
            </a:endParaRPr>
          </a:p>
          <a:p>
            <a:pPr>
              <a:lnSpc>
                <a:spcPct val="80000"/>
              </a:lnSpc>
            </a:pPr>
            <a:r>
              <a:rPr lang="ru-RU" dirty="0" smtClean="0">
                <a:effectLst/>
              </a:rPr>
              <a:t>Количество смертей, напрямую связанных с ВБИ – </a:t>
            </a:r>
            <a:r>
              <a:rPr lang="en-US" dirty="0" smtClean="0">
                <a:effectLst/>
              </a:rPr>
              <a:t>     </a:t>
            </a:r>
            <a:r>
              <a:rPr lang="ru-RU" dirty="0" smtClean="0">
                <a:effectLst/>
              </a:rPr>
              <a:t>37 000</a:t>
            </a:r>
            <a:r>
              <a:rPr lang="en-US" dirty="0" smtClean="0">
                <a:effectLst/>
              </a:rPr>
              <a:t> </a:t>
            </a:r>
            <a:r>
              <a:rPr lang="ru-RU" dirty="0" smtClean="0">
                <a:effectLst/>
              </a:rPr>
              <a:t>в год </a:t>
            </a:r>
          </a:p>
          <a:p>
            <a:pPr>
              <a:lnSpc>
                <a:spcPct val="80000"/>
              </a:lnSpc>
            </a:pPr>
            <a:r>
              <a:rPr lang="ru-RU" dirty="0" smtClean="0">
                <a:effectLst/>
              </a:rPr>
              <a:t>16миллионов «сверх»койко-дней в год</a:t>
            </a:r>
          </a:p>
          <a:p>
            <a:pPr>
              <a:lnSpc>
                <a:spcPct val="80000"/>
              </a:lnSpc>
            </a:pPr>
            <a:r>
              <a:rPr lang="ru-RU" dirty="0" smtClean="0">
                <a:effectLst/>
              </a:rPr>
              <a:t>Экономические потери – около 7 БИЛЛИОНОВ </a:t>
            </a:r>
            <a:r>
              <a:rPr lang="ru-RU" dirty="0" smtClean="0">
                <a:effectLst/>
                <a:cs typeface="Tahoma" pitchFamily="34" charset="0"/>
              </a:rPr>
              <a:t>€</a:t>
            </a:r>
            <a:r>
              <a:rPr lang="en-US" dirty="0" smtClean="0">
                <a:effectLst/>
                <a:cs typeface="Tahoma" pitchFamily="34" charset="0"/>
              </a:rPr>
              <a:t> </a:t>
            </a:r>
            <a:r>
              <a:rPr lang="ru-RU" dirty="0" smtClean="0">
                <a:effectLst/>
                <a:cs typeface="Tahoma" pitchFamily="34" charset="0"/>
              </a:rPr>
              <a:t>в год</a:t>
            </a:r>
          </a:p>
          <a:p>
            <a:pPr>
              <a:lnSpc>
                <a:spcPct val="80000"/>
              </a:lnSpc>
              <a:buFont typeface="Wingdings" pitchFamily="2" charset="2"/>
              <a:buNone/>
            </a:pPr>
            <a:r>
              <a:rPr lang="ru-RU" dirty="0" smtClean="0">
                <a:effectLst/>
                <a:cs typeface="Tahoma" pitchFamily="34" charset="0"/>
              </a:rPr>
              <a:t>                        </a:t>
            </a:r>
            <a:r>
              <a:rPr lang="en-US" sz="2800" dirty="0" smtClean="0">
                <a:effectLst/>
                <a:cs typeface="Tahoma" pitchFamily="34" charset="0"/>
              </a:rPr>
              <a:t>“</a:t>
            </a:r>
            <a:r>
              <a:rPr lang="en-US" sz="2800" i="1" dirty="0" smtClean="0">
                <a:effectLst/>
                <a:cs typeface="Tahoma" pitchFamily="34" charset="0"/>
              </a:rPr>
              <a:t>The global burden of HAI”. WHO, 2010</a:t>
            </a:r>
            <a:endParaRPr lang="ru-RU" sz="2800" i="1" dirty="0" smtClean="0">
              <a:effectLst/>
              <a:cs typeface="Tahoma" pitchFamily="34" charset="0"/>
            </a:endParaRPr>
          </a:p>
          <a:p>
            <a:pPr>
              <a:lnSpc>
                <a:spcPct val="80000"/>
              </a:lnSpc>
              <a:buFont typeface="Wingdings" pitchFamily="2" charset="2"/>
              <a:buNone/>
            </a:pPr>
            <a:endParaRPr lang="ru-RU" sz="2800" i="1" dirty="0" smtClean="0">
              <a:effectLst/>
              <a:cs typeface="Tahoma" pitchFamily="34" charset="0"/>
            </a:endParaRPr>
          </a:p>
          <a:p>
            <a:pPr>
              <a:lnSpc>
                <a:spcPct val="80000"/>
              </a:lnSpc>
              <a:buFont typeface="Wingdings" pitchFamily="2" charset="2"/>
              <a:buNone/>
            </a:pPr>
            <a:r>
              <a:rPr lang="ru-RU" sz="2800" dirty="0"/>
              <a:t>В Российской Федерации в 2010 году зарегистрировано 25 617 случаев внутрибольничных </a:t>
            </a:r>
            <a:r>
              <a:rPr lang="ru-RU" sz="2800" dirty="0" smtClean="0"/>
              <a:t>инфекций.</a:t>
            </a:r>
          </a:p>
          <a:p>
            <a:pPr>
              <a:lnSpc>
                <a:spcPct val="80000"/>
              </a:lnSpc>
              <a:buFont typeface="Wingdings" pitchFamily="2" charset="2"/>
              <a:buNone/>
            </a:pPr>
            <a:r>
              <a:rPr lang="ru-RU" sz="2800" dirty="0" smtClean="0"/>
              <a:t>Показатель </a:t>
            </a:r>
            <a:r>
              <a:rPr lang="ru-RU" sz="2800" dirty="0"/>
              <a:t>заболеваемости составил 0,8 на 1000  </a:t>
            </a:r>
            <a:r>
              <a:rPr lang="ru-RU" sz="2800" dirty="0" smtClean="0"/>
              <a:t>госпитализированных</a:t>
            </a:r>
            <a:endParaRPr lang="ru-RU" sz="2800" i="1" dirty="0" smtClean="0">
              <a:effectLst/>
              <a:cs typeface="Tahoma" pitchFamily="34" charset="0"/>
            </a:endParaRP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В мире нет ни одного стационара без внутрибольничных инфекций</a:t>
            </a:r>
            <a:endParaRPr lang="ru-RU" dirty="0"/>
          </a:p>
        </p:txBody>
      </p:sp>
      <p:sp>
        <p:nvSpPr>
          <p:cNvPr id="3" name="Содержимое 2"/>
          <p:cNvSpPr>
            <a:spLocks noGrp="1"/>
          </p:cNvSpPr>
          <p:nvPr>
            <p:ph idx="1"/>
          </p:nvPr>
        </p:nvSpPr>
        <p:spPr>
          <a:xfrm>
            <a:off x="457200" y="2214554"/>
            <a:ext cx="8229600" cy="3911609"/>
          </a:xfrm>
        </p:spPr>
        <p:txBody>
          <a:bodyPr>
            <a:normAutofit/>
          </a:bodyPr>
          <a:lstStyle/>
          <a:p>
            <a:pPr algn="ctr">
              <a:buNone/>
            </a:pPr>
            <a:r>
              <a:rPr lang="ru-RU" sz="4400" b="1" i="1" dirty="0" smtClean="0">
                <a:solidFill>
                  <a:srgbClr val="C00000"/>
                </a:solidFill>
              </a:rPr>
              <a:t>А сколько случаев </a:t>
            </a:r>
          </a:p>
          <a:p>
            <a:pPr algn="ctr">
              <a:buNone/>
            </a:pPr>
            <a:r>
              <a:rPr lang="ru-RU" sz="4400" b="1" i="1" dirty="0" smtClean="0">
                <a:solidFill>
                  <a:srgbClr val="C00000"/>
                </a:solidFill>
              </a:rPr>
              <a:t>внутрибольничных инфекций </a:t>
            </a:r>
          </a:p>
          <a:p>
            <a:pPr algn="ctr">
              <a:buNone/>
            </a:pPr>
            <a:r>
              <a:rPr lang="ru-RU" sz="4400" b="1" i="1" dirty="0" smtClean="0">
                <a:solidFill>
                  <a:srgbClr val="C00000"/>
                </a:solidFill>
              </a:rPr>
              <a:t>в Вашем стационаре?</a:t>
            </a:r>
            <a:endParaRPr lang="ru-RU" sz="4400" b="1" i="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2060"/>
                </a:solidFill>
              </a:rPr>
              <a:t>Новый подход к регистрации ВБИ </a:t>
            </a:r>
            <a:endParaRPr lang="ru-RU" b="1" dirty="0">
              <a:solidFill>
                <a:srgbClr val="002060"/>
              </a:solidFill>
            </a:endParaRPr>
          </a:p>
        </p:txBody>
      </p:sp>
      <p:sp>
        <p:nvSpPr>
          <p:cNvPr id="3" name="Содержимое 2"/>
          <p:cNvSpPr>
            <a:spLocks noGrp="1"/>
          </p:cNvSpPr>
          <p:nvPr>
            <p:ph idx="1"/>
          </p:nvPr>
        </p:nvSpPr>
        <p:spPr/>
        <p:txBody>
          <a:bodyPr/>
          <a:lstStyle/>
          <a:p>
            <a:r>
              <a:rPr lang="ru-RU" dirty="0" smtClean="0"/>
              <a:t>В АДКБ с 2006 года - одномоментное  исследование распространенности внутрибольничных инфекций – во всех 15 отделениях стационара – 2 раза в год</a:t>
            </a:r>
          </a:p>
          <a:p>
            <a:r>
              <a:rPr lang="ru-RU" dirty="0" smtClean="0"/>
              <a:t>Охват всех пациентов, заполнение регистрационных форм</a:t>
            </a:r>
          </a:p>
          <a:p>
            <a:r>
              <a:rPr lang="ru-RU" dirty="0" smtClean="0"/>
              <a:t>Анализ полученных данных</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2089</Words>
  <Application>Microsoft Office PowerPoint</Application>
  <PresentationFormat>Экран (4:3)</PresentationFormat>
  <Paragraphs>306</Paragraphs>
  <Slides>41</Slides>
  <Notes>20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41</vt:i4>
      </vt:variant>
    </vt:vector>
  </HeadingPairs>
  <TitlesOfParts>
    <vt:vector size="44" baseType="lpstr">
      <vt:lpstr>Тема Office</vt:lpstr>
      <vt:lpstr>Диаграмма</vt:lpstr>
      <vt:lpstr>Acrobat Document</vt:lpstr>
      <vt:lpstr>Профилактика внутрибольничных инфекций</vt:lpstr>
      <vt:lpstr>Инфекции, связанные с оказанием медицинской помощи (ВБИ)</vt:lpstr>
      <vt:lpstr>Инфекции, связанные с оказанием медицинской помощи (ВБИ)</vt:lpstr>
      <vt:lpstr>Инфекции, связанные с оказанием медицинской помощи (ВБИ)</vt:lpstr>
      <vt:lpstr>Внутрибольничные инфекции</vt:lpstr>
      <vt:lpstr>Последствия ВБИ</vt:lpstr>
      <vt:lpstr>В мире нет ни одного стационара без внутрибольничных инфекций</vt:lpstr>
      <vt:lpstr>В мире нет ни одного стационара без внутрибольничных инфекций</vt:lpstr>
      <vt:lpstr>Новый подход к регистрации ВБИ </vt:lpstr>
      <vt:lpstr>Регистрационная форма «Внутрибольничные инфекции и использование антибиотиков»</vt:lpstr>
      <vt:lpstr>Бактериологический мониторинг</vt:lpstr>
      <vt:lpstr>Бактериологический мониторинг</vt:lpstr>
      <vt:lpstr>Слайд 13</vt:lpstr>
      <vt:lpstr>Мы владеем информацией –  это очень важно!</vt:lpstr>
      <vt:lpstr>Руки – основной путь передачи  микроорганизмов во время оказания  медицинской помощи </vt:lpstr>
      <vt:lpstr>Гигиенические мероприятия!</vt:lpstr>
      <vt:lpstr>Руководство ВОЗ по гигиене рук (revised Aug 2009)   </vt:lpstr>
      <vt:lpstr>Всемирная организация здравоохранения, 2005г:   Спасайте человеческие жизни: соблюдайте чистоту рук!!</vt:lpstr>
      <vt:lpstr>Что это – улучшенная стратегия ВОЗ по гигиене рук?</vt:lpstr>
      <vt:lpstr>Слайд 20</vt:lpstr>
      <vt:lpstr>Правила 1 и 2 </vt:lpstr>
      <vt:lpstr>Правило 3 - После ситуаций, связанных с риском контакта с биологическими жидкостями </vt:lpstr>
      <vt:lpstr> Правило 4 – после контакта с пациентом</vt:lpstr>
      <vt:lpstr>Правило 5 - После контакта с объектами внешней среды в окружении пациента</vt:lpstr>
      <vt:lpstr>Внутрибольничные микроорганизмы присутствуют не только на использованных салфетках, дренажах и катетерах,  но и на неповрежденной «чистой» коже пациента</vt:lpstr>
      <vt:lpstr>Гигиена рук и использование перчаток</vt:lpstr>
      <vt:lpstr>Эффект от мытья рук</vt:lpstr>
      <vt:lpstr>Эффект от спиртсодержащих средств</vt:lpstr>
      <vt:lpstr>Почему спиртосодержащие средства? </vt:lpstr>
      <vt:lpstr>Слайд 30</vt:lpstr>
      <vt:lpstr>1. Есть ли у вас возможности для проведения гигиены рук на месте оказания медицинской помощи?</vt:lpstr>
      <vt:lpstr>2. Обучение</vt:lpstr>
      <vt:lpstr>3. Оценка и обратная связь </vt:lpstr>
      <vt:lpstr>Как проводить контроль над гигиеной рук?</vt:lpstr>
      <vt:lpstr>Тест на гигиену рук</vt:lpstr>
      <vt:lpstr>Слайд 36</vt:lpstr>
      <vt:lpstr>Исполнительность</vt:lpstr>
      <vt:lpstr>4. напоминания на рабочем месте </vt:lpstr>
      <vt:lpstr>Слайд 39</vt:lpstr>
      <vt:lpstr>5. Рабочий климат</vt:lpstr>
      <vt:lpstr>Слайд 41</vt:lpstr>
    </vt:vector>
  </TitlesOfParts>
  <Company>OEM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внутрибольничных инфекций</dc:title>
  <dc:creator>Пользователь</dc:creator>
  <cp:lastModifiedBy>Пользователь</cp:lastModifiedBy>
  <cp:revision>47</cp:revision>
  <dcterms:created xsi:type="dcterms:W3CDTF">2014-01-15T09:27:42Z</dcterms:created>
  <dcterms:modified xsi:type="dcterms:W3CDTF">2015-04-29T13:28:00Z</dcterms:modified>
</cp:coreProperties>
</file>