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13" r:id="rId5"/>
    <p:sldMasterId id="2147483726" r:id="rId6"/>
  </p:sldMasterIdLst>
  <p:notesMasterIdLst>
    <p:notesMasterId r:id="rId25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4" r:id="rId23"/>
    <p:sldId id="275" r:id="rId24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our User Name" initials="YU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5" autoAdjust="0"/>
    <p:restoredTop sz="83951" autoAdjust="0"/>
  </p:normalViewPr>
  <p:slideViewPr>
    <p:cSldViewPr>
      <p:cViewPr>
        <p:scale>
          <a:sx n="59" d="100"/>
          <a:sy n="59" d="100"/>
        </p:scale>
        <p:origin x="-76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1884" y="-102"/>
      </p:cViewPr>
      <p:guideLst>
        <p:guide orient="horz" pos="3367"/>
        <p:guide pos="238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  <p:sp>
        <p:nvSpPr>
          <p:cNvPr id="2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 dirty="0"/>
              <a:t>&lt;заголовок&gt;</a:t>
            </a:r>
            <a:endParaRPr dirty="0"/>
          </a:p>
        </p:txBody>
      </p:sp>
      <p:sp>
        <p:nvSpPr>
          <p:cNvPr id="24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ru-RU" dirty="0"/>
              <a:t>&lt;дата/время&gt;</a:t>
            </a:r>
            <a:endParaRPr dirty="0"/>
          </a:p>
        </p:txBody>
      </p:sp>
      <p:sp>
        <p:nvSpPr>
          <p:cNvPr id="2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ru-RU" dirty="0"/>
              <a:t>&lt;нижний колонтитул&gt;</a:t>
            </a:r>
            <a:endParaRPr dirty="0"/>
          </a:p>
        </p:txBody>
      </p:sp>
      <p:sp>
        <p:nvSpPr>
          <p:cNvPr id="24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72F57ABC-239B-4182-BB8D-C7D6F57FCF61}" type="slidenum">
              <a:rPr lang="ru-RU"/>
              <a:pPr algn="r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6120" cy="1179612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dirty="0" smtClean="0"/>
              <a:t>Здравствуйте! Разрешите представить вашему вниманию наш доклад, на тему:…</a:t>
            </a:r>
            <a:endParaRPr dirty="0"/>
          </a:p>
        </p:txBody>
      </p:sp>
      <p:sp>
        <p:nvSpPr>
          <p:cNvPr id="302" name="CustomShape 2"/>
          <p:cNvSpPr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DB07C796-1CC5-4F24-ADC8-831FC93D6FB3}" type="slidenum">
              <a:rPr lang="ru-RU">
                <a:solidFill>
                  <a:srgbClr val="000000"/>
                </a:solidFill>
                <a:latin typeface="+mn-lt"/>
                <a:ea typeface="+mn-ea"/>
              </a:rPr>
              <a:pPr>
                <a:lnSpc>
                  <a:spcPct val="100000"/>
                </a:lnSpc>
              </a:pPr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Перед началом работы и при видимом загрязнение тщательно моются руки согласно инструкции ВОЗ, вытираются бумажными полотенцами (тканевые полотенца в нашем отделение не используются), затем обрабатываются ногтевые ложе 0,5%</a:t>
            </a:r>
            <a:r>
              <a:rPr lang="ru-RU" baseline="0" dirty="0" smtClean="0"/>
              <a:t> спиртовым раствором </a:t>
            </a:r>
            <a:r>
              <a:rPr lang="ru-RU" baseline="0" dirty="0" err="1" smtClean="0"/>
              <a:t>хлоргекседина</a:t>
            </a:r>
            <a:r>
              <a:rPr lang="ru-RU" baseline="0" dirty="0" smtClean="0"/>
              <a:t>, после этого руки обрабатываются кожным антисептиком на спиртовой основе.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 нас в отделение используются настенные </a:t>
            </a:r>
            <a:r>
              <a:rPr lang="ru-RU" dirty="0" err="1" smtClean="0"/>
              <a:t>диспенсеры</a:t>
            </a:r>
            <a:r>
              <a:rPr lang="ru-RU" dirty="0" smtClean="0"/>
              <a:t> со спиртовым антисептиком, которые</a:t>
            </a:r>
            <a:r>
              <a:rPr lang="ru-RU" baseline="0" dirty="0" smtClean="0"/>
              <a:t> находятся: у каждой раковины, перед входом в отделение и в блок, в процедурный кабинет, в комнаты для хранения аппаратуры, медицинской и детской одежды.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Также используются дополнительные</a:t>
            </a:r>
            <a:r>
              <a:rPr lang="ru-RU" baseline="0" dirty="0" smtClean="0"/>
              <a:t> дозаторы с антисептиком, во время работы с ребёнком. Что бы избежать касания к ребёнку не обработанными руками, после возможного контакта с посторонними предметами. Например: со стенками кувеза, кнопками </a:t>
            </a:r>
            <a:r>
              <a:rPr lang="ru-RU" baseline="0" dirty="0" err="1" smtClean="0"/>
              <a:t>манитора</a:t>
            </a:r>
            <a:r>
              <a:rPr lang="ru-RU" baseline="0" dirty="0" smtClean="0"/>
              <a:t>...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</a:t>
            </a:r>
            <a:r>
              <a:rPr lang="ru-RU" baseline="0" dirty="0" smtClean="0"/>
              <a:t> прошедший год проведена реконструкция отделения, что позволило выделить помещение для процедурного кабинета со штатной единицей медсестры. В свою очередь это приводит к соблюдению </a:t>
            </a:r>
            <a:r>
              <a:rPr lang="ru-RU" baseline="0" dirty="0" err="1" smtClean="0"/>
              <a:t>санэпид</a:t>
            </a:r>
            <a:r>
              <a:rPr lang="ru-RU" baseline="0" dirty="0" smtClean="0"/>
              <a:t> режима при наборе </a:t>
            </a:r>
            <a:r>
              <a:rPr lang="ru-RU" baseline="0" dirty="0" err="1" smtClean="0"/>
              <a:t>инфузионных</a:t>
            </a:r>
            <a:r>
              <a:rPr lang="ru-RU" baseline="0" dirty="0" smtClean="0"/>
              <a:t> растворов. Для уменьшения числа подходов к венозному доступу и сохранения стерильности растворов – основная </a:t>
            </a:r>
            <a:r>
              <a:rPr lang="ru-RU" baseline="0" dirty="0" err="1" smtClean="0"/>
              <a:t>инфузия</a:t>
            </a:r>
            <a:r>
              <a:rPr lang="ru-RU" baseline="0" dirty="0" smtClean="0"/>
              <a:t> набирается на сутки, все плановые лекарственные препараты для внутривенного введения набираются утром и хранятся в течении 12 часов в стерильных условиях.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Обработка </a:t>
            </a:r>
            <a:r>
              <a:rPr lang="ru-RU" dirty="0" err="1" smtClean="0"/>
              <a:t>кювезов</a:t>
            </a:r>
            <a:r>
              <a:rPr lang="ru-RU" dirty="0" smtClean="0"/>
              <a:t> с </a:t>
            </a:r>
            <a:r>
              <a:rPr lang="ru-RU" dirty="0" err="1" smtClean="0"/>
              <a:t>дез</a:t>
            </a:r>
            <a:r>
              <a:rPr lang="ru-RU" dirty="0" smtClean="0"/>
              <a:t> средствами</a:t>
            </a:r>
            <a:r>
              <a:rPr lang="ru-RU" baseline="0" dirty="0" smtClean="0"/>
              <a:t> происходит ежедневно во время купания и проведения метода «Кенгуру». Если тяжесть состояния ребёнка не позволяет покидать </a:t>
            </a:r>
            <a:r>
              <a:rPr lang="ru-RU" baseline="0" dirty="0" err="1" smtClean="0"/>
              <a:t>кювез</a:t>
            </a:r>
            <a:r>
              <a:rPr lang="ru-RU" baseline="0" dirty="0" smtClean="0"/>
              <a:t>, обработка производиться 1 раз в 3 дня. Во время обработки ребёнок покрывается несколькими слоями стерильных пелёнок. Смена </a:t>
            </a:r>
            <a:r>
              <a:rPr lang="ru-RU" baseline="0" dirty="0" err="1" smtClean="0"/>
              <a:t>кювеза</a:t>
            </a:r>
            <a:r>
              <a:rPr lang="ru-RU" baseline="0" dirty="0" smtClean="0"/>
              <a:t> проводиться каждые 9 дней. Бельё меняется каждый день после обработки, а чехлы для </a:t>
            </a:r>
            <a:r>
              <a:rPr lang="ru-RU" baseline="0" dirty="0" err="1" smtClean="0"/>
              <a:t>кювезов</a:t>
            </a:r>
            <a:r>
              <a:rPr lang="ru-RU" baseline="0" dirty="0" smtClean="0"/>
              <a:t> 1 раз в 3 дня.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Также</a:t>
            </a:r>
            <a:r>
              <a:rPr lang="ru-RU" baseline="0" dirty="0" smtClean="0"/>
              <a:t> для снижения ВБИ по средством уменьшения контакта с мед персоналом уход за детьми по возможности проводят МАМЫ. Купание, обработка глаз, смена подгузника, местная обработка кожи…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результате соблюдения</a:t>
            </a:r>
            <a:r>
              <a:rPr lang="ru-RU" baseline="0" dirty="0" smtClean="0"/>
              <a:t> вышеперечисленных мер </a:t>
            </a:r>
            <a:r>
              <a:rPr lang="ru-RU" baseline="0" dirty="0" err="1" smtClean="0"/>
              <a:t>сан-эпид</a:t>
            </a:r>
            <a:r>
              <a:rPr lang="ru-RU" baseline="0" dirty="0" smtClean="0"/>
              <a:t> режима нами достигнуты следующие результаты: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720000" y="5472000"/>
            <a:ext cx="6120000" cy="2657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1500" dirty="0"/>
              <a:t>Снижение количества случаев применения антибиотиков резервного ряда, также связано с ужесточением правил </a:t>
            </a:r>
            <a:r>
              <a:rPr lang="ru-RU" sz="1500" dirty="0" err="1"/>
              <a:t>санэпидрежима</a:t>
            </a:r>
            <a:r>
              <a:rPr lang="ru-RU" sz="1500" dirty="0"/>
              <a:t>. </a:t>
            </a:r>
            <a:endParaRPr dirty="0"/>
          </a:p>
          <a:p>
            <a:endParaRPr dirty="0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Читать слайд</a:t>
            </a:r>
          </a:p>
          <a:p>
            <a:r>
              <a:rPr lang="ru-RU" dirty="0" smtClean="0"/>
              <a:t>Во все мире по меньшей мере</a:t>
            </a:r>
            <a:r>
              <a:rPr lang="ru-RU" baseline="0" dirty="0" smtClean="0"/>
              <a:t> 1 из 4 пациентов во время пребывания в отделение и. т. Приобретет инфекцию.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1152000" y="5328000"/>
            <a:ext cx="5328000" cy="2232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1500" dirty="0"/>
              <a:t>Между благоприятным исходом лечения и гигиеной рук медицинских работников существует доказанная связь. Чем лучше качество гигиены рук, тем большему количеству пациентов вы можете эффективно помочь. </a:t>
            </a:r>
            <a:endParaRPr dirty="0"/>
          </a:p>
        </p:txBody>
      </p:sp>
      <p:sp>
        <p:nvSpPr>
          <p:cNvPr id="304" name="TextShape 2"/>
          <p:cNvSpPr txBox="1"/>
          <p:nvPr/>
        </p:nvSpPr>
        <p:spPr>
          <a:xfrm>
            <a:off x="1152000" y="6465960"/>
            <a:ext cx="5040000" cy="13820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1500" dirty="0"/>
              <a:t>Поэтому обработка рук должна быть частью профессиональной практики. </a:t>
            </a:r>
            <a:endParaRPr dirty="0"/>
          </a:p>
          <a:p>
            <a:endParaRPr dirty="0"/>
          </a:p>
        </p:txBody>
      </p:sp>
      <p:sp>
        <p:nvSpPr>
          <p:cNvPr id="4" name="Заметки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Читать слайд.</a:t>
            </a:r>
          </a:p>
          <a:p>
            <a:r>
              <a:rPr lang="ru-RU" dirty="0" smtClean="0"/>
              <a:t>Гигиена</a:t>
            </a:r>
            <a:r>
              <a:rPr lang="ru-RU" baseline="0" dirty="0" smtClean="0"/>
              <a:t> рук</a:t>
            </a:r>
            <a:r>
              <a:rPr lang="ru-RU" dirty="0" smtClean="0"/>
              <a:t> являются не просто одним из вариантов выбора,</a:t>
            </a:r>
            <a:r>
              <a:rPr lang="ru-RU" baseline="0" dirty="0" smtClean="0"/>
              <a:t> а одним из основных прав пациентов на качественную помощь. Чистые руки предотвращают страдания и спасают жизнь.</a:t>
            </a:r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Согласно определению ВОЗ ВБИ это любые клинические выраженные заболевания микробного происхождения,</a:t>
            </a:r>
            <a:r>
              <a:rPr lang="ru-RU" baseline="0" dirty="0" smtClean="0"/>
              <a:t> поражающие больных в результате его госпитализации. Новорожденный, а особенно недоношенный ребенок крайне восприимчив к инфекционным агентам. Для них характерны (ЧИТАТЬ СЛАЙД) поэтому задача гигиены рук в нашем отделение стоит на первом месте.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</a:t>
            </a:r>
            <a:r>
              <a:rPr lang="ru-RU" baseline="0" dirty="0" smtClean="0"/>
              <a:t> своему характеру инфекции имеют разнообразные причины, основная из них не соблюдение при работе с ребенком (ПРАВИЛА АСЕПТИКИ И АНТИСЕПТИКИ ЧИТАТЬ СЛАЙД) При: 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С конца 2013 года в нашем отделении ужесточены меры с</a:t>
            </a:r>
          </a:p>
          <a:p>
            <a:r>
              <a:rPr lang="ru-RU" baseline="0" dirty="0" err="1" smtClean="0"/>
              <a:t>анитарно-эпидемиологического</a:t>
            </a:r>
            <a:r>
              <a:rPr lang="ru-RU" baseline="0" dirty="0" smtClean="0"/>
              <a:t> режима. </a:t>
            </a:r>
          </a:p>
          <a:p>
            <a:r>
              <a:rPr lang="ru-RU" dirty="0" smtClean="0"/>
              <a:t>Перед</a:t>
            </a:r>
            <a:r>
              <a:rPr lang="ru-RU" baseline="0" dirty="0" smtClean="0"/>
              <a:t> входом в ОРИТН находится </a:t>
            </a:r>
            <a:r>
              <a:rPr lang="ru-RU" baseline="0" dirty="0" err="1" smtClean="0"/>
              <a:t>диспенсер</a:t>
            </a:r>
            <a:r>
              <a:rPr lang="ru-RU" baseline="0" dirty="0" smtClean="0"/>
              <a:t>  с кожным спиртовым антисептиком и</a:t>
            </a:r>
          </a:p>
          <a:p>
            <a:r>
              <a:rPr lang="ru-RU" baseline="0" dirty="0" smtClean="0"/>
              <a:t> стоит тумба для стерильных халатов. Перед тем как зайти в отделение </a:t>
            </a:r>
          </a:p>
          <a:p>
            <a:r>
              <a:rPr lang="ru-RU" baseline="0" dirty="0" smtClean="0"/>
              <a:t>необходимо обработать руки спиртовым антисептиком и надеть стерильный</a:t>
            </a:r>
          </a:p>
          <a:p>
            <a:r>
              <a:rPr lang="ru-RU" baseline="0" dirty="0" smtClean="0"/>
              <a:t>халат. Халаты предназначены: для родителей, лаборантов, врачей УЗИ, </a:t>
            </a:r>
          </a:p>
          <a:p>
            <a:r>
              <a:rPr lang="ru-RU" baseline="0" dirty="0" smtClean="0"/>
              <a:t>врачей консультантов</a:t>
            </a:r>
            <a:r>
              <a:rPr lang="ru-RU" dirty="0" smtClean="0"/>
              <a:t> и обучающимся университета и колледжей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Медицинский персонал ежедневно меняет</a:t>
            </a:r>
            <a:r>
              <a:rPr lang="ru-RU" baseline="0" dirty="0" smtClean="0"/>
              <a:t> костюмы, 1 костюм </a:t>
            </a:r>
            <a:r>
              <a:rPr lang="ru-RU" baseline="0" dirty="0" err="1" smtClean="0"/>
              <a:t>расчитан</a:t>
            </a:r>
            <a:r>
              <a:rPr lang="ru-RU" baseline="0" dirty="0" smtClean="0"/>
              <a:t> на 1 рабочую смену. </a:t>
            </a:r>
            <a:r>
              <a:rPr lang="ru-RU" baseline="0" dirty="0" err="1" smtClean="0"/>
              <a:t>Медодежда</a:t>
            </a:r>
            <a:r>
              <a:rPr lang="ru-RU" baseline="0" dirty="0" smtClean="0"/>
              <a:t> стирается и гладится в условиях родильного дома.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Такую</a:t>
            </a:r>
            <a:r>
              <a:rPr lang="ru-RU" baseline="0" dirty="0" smtClean="0"/>
              <a:t> же обработку проходит и детская одежда. В отделение выделено комната для хранения всей одежды. Детские принадлежности сортируется по отдельным контейнерам. Тут же находятся валики для укладок и чехлы на кувезы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Дополнительно медперсонал одевает</a:t>
            </a:r>
            <a:r>
              <a:rPr lang="ru-RU" baseline="0" dirty="0" smtClean="0"/>
              <a:t>  стерильные халаты при поступлении детей, при постановки венозного доступа и проведении </a:t>
            </a:r>
            <a:r>
              <a:rPr lang="ru-RU" baseline="0" dirty="0" err="1" smtClean="0"/>
              <a:t>инвазивных</a:t>
            </a:r>
            <a:r>
              <a:rPr lang="ru-RU" baseline="0" dirty="0" smtClean="0"/>
              <a:t> лечебно-диагностических мероприятий, на купание детей и подготовке к проведению метода «Кенгуру». А также при работе с ребёнком с положительным высевом из биологических сред. </a:t>
            </a:r>
          </a:p>
          <a:p>
            <a:r>
              <a:rPr lang="ru-RU" baseline="0" dirty="0" smtClean="0"/>
              <a:t>При выходе из отделения медперсонал надевает выходные халаты.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2F57ABC-239B-4182-BB8D-C7D6F57FCF61}" type="slidenum">
              <a:rPr lang="ru-RU" smtClean="0"/>
              <a:pPr algn="r"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457200" y="-2995560"/>
            <a:ext cx="227520" cy="13716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7800" cy="590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-2995560"/>
            <a:ext cx="227520" cy="13716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680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5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subTitle"/>
          </p:nvPr>
        </p:nvSpPr>
        <p:spPr>
          <a:xfrm>
            <a:off x="457200" y="-2995560"/>
            <a:ext cx="227520" cy="13716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7800" cy="590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680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9" name="PlaceHolder 5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subTitle"/>
          </p:nvPr>
        </p:nvSpPr>
        <p:spPr>
          <a:xfrm>
            <a:off x="457200" y="-2995560"/>
            <a:ext cx="227520" cy="13716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7800" cy="590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680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74" name="PlaceHolder 2"/>
          <p:cNvSpPr>
            <a:spLocks noGrp="1"/>
          </p:cNvSpPr>
          <p:nvPr>
            <p:ph type="subTitle"/>
          </p:nvPr>
        </p:nvSpPr>
        <p:spPr>
          <a:xfrm>
            <a:off x="457200" y="-2995560"/>
            <a:ext cx="227520" cy="13716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7800" cy="590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680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1" name="PlaceHolder 5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7800" cy="590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subTitle"/>
          </p:nvPr>
        </p:nvSpPr>
        <p:spPr>
          <a:xfrm>
            <a:off x="457200" y="-2995560"/>
            <a:ext cx="227520" cy="13716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7800" cy="590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680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7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45720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4524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73480" y="396288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73480" y="1600200"/>
            <a:ext cx="11052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962880"/>
            <a:ext cx="226800" cy="21574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7800" cy="1249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27520" cy="45241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96600" y="1600200"/>
            <a:ext cx="227520" cy="45241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755640" y="1917000"/>
            <a:ext cx="7770960" cy="23749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C00000"/>
                </a:solidFill>
                <a:latin typeface="Calibri"/>
                <a:ea typeface="DejaVu Sans"/>
              </a:rPr>
              <a:t> Санитарно-эпидемический режим в отделении реанимации новорожденных</a:t>
            </a:r>
            <a:endParaRPr dirty="0"/>
          </a:p>
        </p:txBody>
      </p:sp>
      <p:sp>
        <p:nvSpPr>
          <p:cNvPr id="245" name="CustomShape 2"/>
          <p:cNvSpPr/>
          <p:nvPr/>
        </p:nvSpPr>
        <p:spPr>
          <a:xfrm>
            <a:off x="2555640" y="4437000"/>
            <a:ext cx="6399360" cy="30232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ru-RU" sz="2400" b="1" dirty="0">
                <a:solidFill>
                  <a:srgbClr val="000000"/>
                </a:solidFill>
                <a:latin typeface="Calibri"/>
                <a:ea typeface="DejaVu Sans"/>
              </a:rPr>
              <a:t>Отделение реанимации и интенсивной терапии новорожденных</a:t>
            </a:r>
            <a:endParaRPr dirty="0"/>
          </a:p>
          <a:p>
            <a:pPr algn="r">
              <a:lnSpc>
                <a:spcPct val="100000"/>
              </a:lnSpc>
            </a:pPr>
            <a:r>
              <a:rPr lang="ru-RU" sz="2400" b="1" dirty="0">
                <a:solidFill>
                  <a:srgbClr val="000000"/>
                </a:solidFill>
                <a:latin typeface="Calibri"/>
                <a:ea typeface="DejaVu Sans"/>
              </a:rPr>
              <a:t>ГБУЗ АО «Архангельский клинический родильный дом им. К.Н. Самойловой»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246" name="CustomShape 3"/>
          <p:cNvSpPr/>
          <p:nvPr/>
        </p:nvSpPr>
        <p:spPr>
          <a:xfrm>
            <a:off x="2123640" y="6165360"/>
            <a:ext cx="4462920" cy="3636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0000"/>
                </a:solidFill>
                <a:latin typeface="Calibri"/>
                <a:ea typeface="DejaVu Sans"/>
              </a:rPr>
              <a:t>Шрубок Л. А.    Стахеева М. А. </a:t>
            </a:r>
            <a:endParaRPr dirty="0"/>
          </a:p>
        </p:txBody>
      </p:sp>
      <p:pic>
        <p:nvPicPr>
          <p:cNvPr id="247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44000" y="288000"/>
            <a:ext cx="1522440" cy="1522440"/>
          </a:xfrm>
          <a:prstGeom prst="rect">
            <a:avLst/>
          </a:prstGeom>
        </p:spPr>
      </p:pic>
      <p:pic>
        <p:nvPicPr>
          <p:cNvPr id="248" name="Picture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640" y="4457520"/>
            <a:ext cx="1294560" cy="2190600"/>
          </a:xfrm>
          <a:prstGeom prst="rect">
            <a:avLst/>
          </a:prstGeom>
        </p:spPr>
      </p:pic>
      <p:pic>
        <p:nvPicPr>
          <p:cNvPr id="249" name="Picture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3520" y="216000"/>
            <a:ext cx="1511640" cy="1583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4860032" y="304920"/>
            <a:ext cx="3714448" cy="6220424"/>
          </a:xfrm>
          <a:prstGeom prst="rect">
            <a:avLst/>
          </a:prstGeom>
        </p:spPr>
      </p:sp>
      <p:sp>
        <p:nvSpPr>
          <p:cNvPr id="277" name="CustomShape 2"/>
          <p:cNvSpPr/>
          <p:nvPr/>
        </p:nvSpPr>
        <p:spPr>
          <a:xfrm>
            <a:off x="566640" y="1752480"/>
            <a:ext cx="3923280" cy="4266000"/>
          </a:xfrm>
          <a:prstGeom prst="rect">
            <a:avLst/>
          </a:prstGeom>
        </p:spPr>
      </p:sp>
      <p:sp>
        <p:nvSpPr>
          <p:cNvPr id="278" name="CustomShape 3"/>
          <p:cNvSpPr/>
          <p:nvPr/>
        </p:nvSpPr>
        <p:spPr>
          <a:xfrm>
            <a:off x="4643280" y="1752480"/>
            <a:ext cx="3923280" cy="4266000"/>
          </a:xfrm>
          <a:prstGeom prst="rect">
            <a:avLst/>
          </a:prstGeom>
        </p:spPr>
      </p:sp>
      <p:pic>
        <p:nvPicPr>
          <p:cNvPr id="279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404664"/>
            <a:ext cx="4104456" cy="6048672"/>
          </a:xfrm>
          <a:prstGeom prst="rect">
            <a:avLst/>
          </a:prstGeom>
        </p:spPr>
      </p:pic>
      <p:sp>
        <p:nvSpPr>
          <p:cNvPr id="9" name="Подзаголовок 8"/>
          <p:cNvSpPr>
            <a:spLocks noGrp="1"/>
          </p:cNvSpPr>
          <p:nvPr>
            <p:ph type="subTitle"/>
          </p:nvPr>
        </p:nvSpPr>
        <p:spPr>
          <a:xfrm>
            <a:off x="4716016" y="260648"/>
            <a:ext cx="4176464" cy="597666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endParaRPr lang="ru-RU" sz="2800" dirty="0" smtClean="0"/>
          </a:p>
          <a:p>
            <a:pPr>
              <a:buFont typeface="Wingdings" pitchFamily="2" charset="2"/>
              <a:buChar char="v"/>
            </a:pPr>
            <a:endParaRPr lang="ru-RU" sz="2800" dirty="0"/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Вымыть руки с мылом</a:t>
            </a:r>
          </a:p>
          <a:p>
            <a:endParaRPr lang="ru-RU" sz="2800" dirty="0" smtClean="0"/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Обсушить </a:t>
            </a:r>
          </a:p>
          <a:p>
            <a:endParaRPr lang="ru-RU" sz="2800" dirty="0" smtClean="0"/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Обработать</a:t>
            </a:r>
          </a:p>
          <a:p>
            <a:r>
              <a:rPr lang="ru-RU" sz="2800" dirty="0" smtClean="0"/>
              <a:t> ногтевые ложе 0,5%</a:t>
            </a:r>
          </a:p>
          <a:p>
            <a:r>
              <a:rPr lang="ru-RU" sz="2800" dirty="0" smtClean="0"/>
              <a:t> спиртовым раствором</a:t>
            </a:r>
          </a:p>
          <a:p>
            <a:r>
              <a:rPr lang="ru-RU" sz="2800" dirty="0" smtClean="0"/>
              <a:t> </a:t>
            </a:r>
            <a:r>
              <a:rPr lang="ru-RU" sz="2800" dirty="0" err="1" smtClean="0"/>
              <a:t>хлоргексидина</a:t>
            </a:r>
            <a:endParaRPr lang="ru-RU" sz="2800" dirty="0" smtClean="0"/>
          </a:p>
          <a:p>
            <a:endParaRPr lang="ru-RU" sz="2800" dirty="0" smtClean="0"/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Обработать спиртовым </a:t>
            </a:r>
          </a:p>
          <a:p>
            <a:r>
              <a:rPr lang="ru-RU" sz="2800" dirty="0" smtClean="0"/>
              <a:t>антисептиком</a:t>
            </a:r>
          </a:p>
          <a:p>
            <a:pPr>
              <a:buFont typeface="Wingdings" pitchFamily="2" charset="2"/>
              <a:buChar char="v"/>
            </a:pP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Рисунок 28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8000" y="432000"/>
            <a:ext cx="2844120" cy="6048000"/>
          </a:xfrm>
          <a:prstGeom prst="rect">
            <a:avLst/>
          </a:prstGeom>
        </p:spPr>
      </p:pic>
      <p:pic>
        <p:nvPicPr>
          <p:cNvPr id="282" name="Рисунок 28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84000" y="3600000"/>
            <a:ext cx="3708360" cy="2880000"/>
          </a:xfrm>
          <a:prstGeom prst="rect">
            <a:avLst/>
          </a:prstGeom>
        </p:spPr>
      </p:pic>
      <p:pic>
        <p:nvPicPr>
          <p:cNvPr id="283" name="Рисунок 28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6000" y="432000"/>
            <a:ext cx="2448000" cy="3829680"/>
          </a:xfrm>
          <a:prstGeom prst="rect">
            <a:avLst/>
          </a:prstGeom>
        </p:spPr>
      </p:pic>
      <p:pic>
        <p:nvPicPr>
          <p:cNvPr id="284" name="Picture 6"/>
          <p:cNvPicPr/>
          <p:nvPr/>
        </p:nvPicPr>
        <p:blipFill>
          <a:blip r:embed="rId6" cstate="print">
            <a:lum bright="26000"/>
          </a:blip>
          <a:stretch>
            <a:fillRect/>
          </a:stretch>
        </p:blipFill>
        <p:spPr>
          <a:xfrm>
            <a:off x="6336000" y="487800"/>
            <a:ext cx="2463840" cy="2608200"/>
          </a:xfrm>
          <a:prstGeom prst="rect">
            <a:avLst/>
          </a:prstGeom>
        </p:spPr>
      </p:pic>
      <p:sp>
        <p:nvSpPr>
          <p:cNvPr id="285" name="CustomShape 1"/>
          <p:cNvSpPr/>
          <p:nvPr/>
        </p:nvSpPr>
        <p:spPr>
          <a:xfrm>
            <a:off x="6336000" y="487800"/>
            <a:ext cx="2463840" cy="2608200"/>
          </a:xfrm>
          <a:prstGeom prst="rect">
            <a:avLst/>
          </a:prstGeom>
        </p:spPr>
      </p:sp>
      <p:pic>
        <p:nvPicPr>
          <p:cNvPr id="286" name="Рисунок 28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4000" y="4608000"/>
            <a:ext cx="2592000" cy="182844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574560" y="304920"/>
            <a:ext cx="7999920" cy="1215000"/>
          </a:xfrm>
          <a:prstGeom prst="rect">
            <a:avLst/>
          </a:prstGeom>
        </p:spPr>
      </p:sp>
      <p:sp>
        <p:nvSpPr>
          <p:cNvPr id="288" name="CustomShape 2"/>
          <p:cNvSpPr/>
          <p:nvPr/>
        </p:nvSpPr>
        <p:spPr>
          <a:xfrm>
            <a:off x="566640" y="1752480"/>
            <a:ext cx="3923280" cy="4266000"/>
          </a:xfrm>
          <a:prstGeom prst="rect">
            <a:avLst/>
          </a:prstGeom>
        </p:spPr>
      </p:sp>
      <p:sp>
        <p:nvSpPr>
          <p:cNvPr id="289" name="CustomShape 3"/>
          <p:cNvSpPr/>
          <p:nvPr/>
        </p:nvSpPr>
        <p:spPr>
          <a:xfrm>
            <a:off x="4643280" y="1752480"/>
            <a:ext cx="3923280" cy="4266000"/>
          </a:xfrm>
          <a:prstGeom prst="rect">
            <a:avLst/>
          </a:prstGeom>
        </p:spPr>
      </p:sp>
      <p:pic>
        <p:nvPicPr>
          <p:cNvPr id="1027" name="Picture 3" descr="E:\20140605_105840.jpg"/>
          <p:cNvPicPr>
            <a:picLocks noChangeAspect="1" noChangeArrowheads="1"/>
          </p:cNvPicPr>
          <p:nvPr/>
        </p:nvPicPr>
        <p:blipFill>
          <a:blip r:embed="rId3" cstate="print"/>
          <a:srcRect r="17107"/>
          <a:stretch>
            <a:fillRect/>
          </a:stretch>
        </p:blipFill>
        <p:spPr bwMode="auto">
          <a:xfrm>
            <a:off x="5436096" y="332656"/>
            <a:ext cx="3312368" cy="2924944"/>
          </a:xfrm>
          <a:prstGeom prst="rect">
            <a:avLst/>
          </a:prstGeom>
          <a:noFill/>
        </p:spPr>
      </p:pic>
      <p:pic>
        <p:nvPicPr>
          <p:cNvPr id="1030" name="Picture 6" descr="F:\DCIM\100CASIO\CIMG2479.JPG"/>
          <p:cNvPicPr>
            <a:picLocks noChangeAspect="1" noChangeArrowheads="1"/>
          </p:cNvPicPr>
          <p:nvPr/>
        </p:nvPicPr>
        <p:blipFill>
          <a:blip r:embed="rId4" cstate="print"/>
          <a:srcRect l="7748" r="10897" b="12188"/>
          <a:stretch>
            <a:fillRect/>
          </a:stretch>
        </p:blipFill>
        <p:spPr bwMode="auto">
          <a:xfrm>
            <a:off x="323527" y="2636912"/>
            <a:ext cx="4803357" cy="3888432"/>
          </a:xfrm>
          <a:prstGeom prst="rect">
            <a:avLst/>
          </a:prstGeom>
          <a:noFill/>
        </p:spPr>
      </p:pic>
      <p:pic>
        <p:nvPicPr>
          <p:cNvPr id="1026" name="Picture 2" descr="F:\микро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861048"/>
            <a:ext cx="1933090" cy="2304256"/>
          </a:xfrm>
          <a:prstGeom prst="rect">
            <a:avLst/>
          </a:prstGeom>
          <a:noFill/>
        </p:spPr>
      </p:pic>
      <p:pic>
        <p:nvPicPr>
          <p:cNvPr id="2" name="Picture 3" descr="F:\микроб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332656"/>
            <a:ext cx="1921396" cy="1921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466725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:\DCIM\100CASIO\CIMG2471.JPG"/>
          <p:cNvPicPr>
            <a:picLocks noChangeAspect="1" noChangeArrowheads="1"/>
          </p:cNvPicPr>
          <p:nvPr/>
        </p:nvPicPr>
        <p:blipFill>
          <a:blip r:embed="rId4" cstate="print"/>
          <a:srcRect r="20635"/>
          <a:stretch>
            <a:fillRect/>
          </a:stretch>
        </p:blipFill>
        <p:spPr bwMode="auto">
          <a:xfrm>
            <a:off x="5220072" y="404664"/>
            <a:ext cx="3600400" cy="6120680"/>
          </a:xfrm>
          <a:prstGeom prst="rect">
            <a:avLst/>
          </a:prstGeom>
          <a:noFill/>
        </p:spPr>
      </p:pic>
      <p:pic>
        <p:nvPicPr>
          <p:cNvPr id="2" name="Picture 2" descr="F:\баноч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76672"/>
            <a:ext cx="2615952" cy="1634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457200" y="221040"/>
            <a:ext cx="8227800" cy="1249200"/>
          </a:xfrm>
          <a:prstGeom prst="rect">
            <a:avLst/>
          </a:prstGeom>
        </p:spPr>
      </p:sp>
      <p:sp>
        <p:nvSpPr>
          <p:cNvPr id="295" name="CustomShape 2"/>
          <p:cNvSpPr/>
          <p:nvPr/>
        </p:nvSpPr>
        <p:spPr>
          <a:xfrm>
            <a:off x="1466280" y="1600200"/>
            <a:ext cx="959760" cy="4524120"/>
          </a:xfrm>
          <a:prstGeom prst="rect">
            <a:avLst/>
          </a:prstGeom>
        </p:spPr>
      </p:sp>
      <p:sp>
        <p:nvSpPr>
          <p:cNvPr id="296" name="CustomShape 3"/>
          <p:cNvSpPr/>
          <p:nvPr/>
        </p:nvSpPr>
        <p:spPr>
          <a:xfrm>
            <a:off x="1466280" y="1600200"/>
            <a:ext cx="959760" cy="4524120"/>
          </a:xfrm>
          <a:prstGeom prst="rect">
            <a:avLst/>
          </a:prstGeom>
        </p:spPr>
      </p:sp>
      <p:pic>
        <p:nvPicPr>
          <p:cNvPr id="297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457200" y="274680"/>
            <a:ext cx="8227800" cy="2864520"/>
          </a:xfrm>
          <a:prstGeom prst="rect">
            <a:avLst/>
          </a:prstGeom>
        </p:spPr>
      </p:sp>
      <p:pic>
        <p:nvPicPr>
          <p:cNvPr id="300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5936" y="404664"/>
            <a:ext cx="4930200" cy="3645024"/>
          </a:xfrm>
          <a:prstGeom prst="rect">
            <a:avLst/>
          </a:prstGeom>
        </p:spPr>
      </p:pic>
      <p:pic>
        <p:nvPicPr>
          <p:cNvPr id="4098" name="Picture 2" descr="E:\Кенгуру\IMG_9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5035488" cy="3501008"/>
          </a:xfrm>
          <a:prstGeom prst="rect">
            <a:avLst/>
          </a:prstGeom>
          <a:noFill/>
        </p:spPr>
      </p:pic>
      <p:pic>
        <p:nvPicPr>
          <p:cNvPr id="4100" name="Picture 4" descr="E:\Новая папка1111\picture_34_01_01_05_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077072"/>
            <a:ext cx="2915816" cy="2780928"/>
          </a:xfrm>
          <a:prstGeom prst="rect">
            <a:avLst/>
          </a:prstGeom>
          <a:noFill/>
        </p:spPr>
      </p:pic>
      <p:pic>
        <p:nvPicPr>
          <p:cNvPr id="2050" name="Picture 2" descr="E:\Новая папка1111\picture_36_01_01_05_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32656"/>
            <a:ext cx="2358783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412560" y="216000"/>
            <a:ext cx="8227440" cy="6069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 sz="3600" b="1" dirty="0">
                <a:solidFill>
                  <a:srgbClr val="2300DC"/>
                </a:solidFill>
              </a:rPr>
              <a:t>Выводы (1)</a:t>
            </a:r>
            <a:endParaRPr dirty="0"/>
          </a:p>
        </p:txBody>
      </p:sp>
      <p:sp>
        <p:nvSpPr>
          <p:cNvPr id="303" name="TextShape 2"/>
          <p:cNvSpPr txBox="1"/>
          <p:nvPr/>
        </p:nvSpPr>
        <p:spPr>
          <a:xfrm>
            <a:off x="457200" y="936000"/>
            <a:ext cx="8254800" cy="568800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  Снижение общей летальности на </a:t>
            </a:r>
            <a:r>
              <a:rPr lang="ru-RU" sz="2400" b="1" dirty="0" smtClean="0">
                <a:solidFill>
                  <a:srgbClr val="DC2300"/>
                </a:solidFill>
                <a:latin typeface="Roboto;Times New Roman"/>
                <a:ea typeface="Roboto;Times New Roman"/>
              </a:rPr>
              <a:t>25%</a:t>
            </a:r>
            <a:endParaRPr sz="2400" dirty="0" smtClean="0"/>
          </a:p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- 2013г - 7,9%</a:t>
            </a:r>
            <a:endParaRPr sz="2400" dirty="0" smtClean="0"/>
          </a:p>
          <a:p>
            <a:pPr>
              <a:buSzPct val="45000"/>
            </a:pPr>
            <a:r>
              <a:rPr lang="ru-RU" sz="2400" dirty="0" smtClean="0">
                <a:latin typeface="Roboto;Times New Roman"/>
                <a:ea typeface="Roboto;Times New Roman"/>
              </a:rPr>
              <a:t>- </a:t>
            </a:r>
            <a:r>
              <a:rPr lang="ru-RU" sz="2400" b="1" dirty="0" smtClean="0">
                <a:solidFill>
                  <a:srgbClr val="DC2300"/>
                </a:solidFill>
                <a:latin typeface="Roboto;Times New Roman"/>
                <a:ea typeface="Roboto;Times New Roman"/>
              </a:rPr>
              <a:t>2014г - 5,9%</a:t>
            </a:r>
          </a:p>
          <a:p>
            <a:pPr>
              <a:buSzPct val="45000"/>
              <a:buFont typeface="StarSymbol"/>
              <a:buChar char=""/>
            </a:pPr>
            <a:endParaRPr lang="ru-RU" sz="2400" b="1" dirty="0" smtClean="0">
              <a:solidFill>
                <a:srgbClr val="DC2300"/>
              </a:solidFill>
              <a:latin typeface="Roboto;Times New Roman"/>
              <a:ea typeface="Roboto;Times New Roman"/>
            </a:endParaRPr>
          </a:p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   В 2014г нет случаев смерти среди доношенных  </a:t>
            </a:r>
          </a:p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новорожденных</a:t>
            </a:r>
          </a:p>
          <a:p>
            <a:pPr>
              <a:buSzPct val="45000"/>
              <a:buFont typeface="StarSymbol"/>
              <a:buChar char=""/>
            </a:pPr>
            <a:endParaRPr lang="ru-RU" sz="2400" dirty="0" smtClean="0">
              <a:solidFill>
                <a:srgbClr val="000000"/>
              </a:solidFill>
              <a:latin typeface="Roboto;Times New Roman"/>
              <a:ea typeface="Roboto;Times New Roman"/>
            </a:endParaRPr>
          </a:p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   Летальность среди недоношенных  новорожденных:</a:t>
            </a:r>
          </a:p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- 2013г - 11,2% </a:t>
            </a:r>
            <a:endParaRPr sz="2400" dirty="0" smtClean="0"/>
          </a:p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-</a:t>
            </a:r>
            <a:r>
              <a:rPr lang="ru-RU" sz="2400" b="1" dirty="0" smtClean="0">
                <a:solidFill>
                  <a:srgbClr val="DC2300"/>
                </a:solidFill>
                <a:latin typeface="Roboto;Times New Roman"/>
                <a:ea typeface="Roboto;Times New Roman"/>
              </a:rPr>
              <a:t> 2014г - 8,6%  </a:t>
            </a:r>
          </a:p>
          <a:p>
            <a:pPr>
              <a:buSzPct val="45000"/>
              <a:buFont typeface="StarSymbol"/>
              <a:buChar char=""/>
            </a:pPr>
            <a:endParaRPr sz="2400" dirty="0" smtClean="0"/>
          </a:p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   Снижение случаев смерти от постнатальной инфекции:</a:t>
            </a:r>
          </a:p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- 2013г - 35%  (7)</a:t>
            </a:r>
            <a:endParaRPr sz="2400" dirty="0" smtClean="0"/>
          </a:p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- </a:t>
            </a:r>
            <a:r>
              <a:rPr lang="ru-RU" sz="2400" b="1" dirty="0" smtClean="0">
                <a:solidFill>
                  <a:srgbClr val="DC2300"/>
                </a:solidFill>
                <a:latin typeface="Roboto;Times New Roman"/>
                <a:ea typeface="Roboto;Times New Roman"/>
              </a:rPr>
              <a:t>2014г - 21%</a:t>
            </a: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  (3)</a:t>
            </a:r>
            <a:endParaRPr sz="2400" dirty="0" smtClean="0"/>
          </a:p>
          <a:p>
            <a:pPr>
              <a:buSzPct val="45000"/>
              <a:buFont typeface="StarSymbol"/>
              <a:buChar char=""/>
            </a:pPr>
            <a:endParaRPr sz="2800" dirty="0"/>
          </a:p>
          <a:p>
            <a:pPr>
              <a:buSzPct val="45000"/>
              <a:buFont typeface="StarSymbol"/>
              <a:buChar char=""/>
            </a:pP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457200" y="221040"/>
            <a:ext cx="8227440" cy="7149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 sz="3600" b="1" dirty="0">
                <a:solidFill>
                  <a:srgbClr val="2300DC"/>
                </a:solidFill>
              </a:rPr>
              <a:t>Выводы (2</a:t>
            </a:r>
            <a:r>
              <a:rPr lang="ru-RU" sz="3600" b="1" dirty="0" smtClean="0">
                <a:solidFill>
                  <a:srgbClr val="2300DC"/>
                </a:solidFill>
              </a:rPr>
              <a:t>)</a:t>
            </a:r>
          </a:p>
          <a:p>
            <a:pPr algn="ctr"/>
            <a:endParaRPr dirty="0"/>
          </a:p>
        </p:txBody>
      </p:sp>
      <p:sp>
        <p:nvSpPr>
          <p:cNvPr id="305" name="TextShape 2"/>
          <p:cNvSpPr txBox="1"/>
          <p:nvPr/>
        </p:nvSpPr>
        <p:spPr>
          <a:xfrm>
            <a:off x="251520" y="980728"/>
            <a:ext cx="8640000" cy="5223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  Удалось </a:t>
            </a:r>
            <a:r>
              <a:rPr lang="ru-RU" sz="2400" dirty="0">
                <a:solidFill>
                  <a:srgbClr val="000000"/>
                </a:solidFill>
                <a:latin typeface="Roboto;Times New Roman"/>
                <a:ea typeface="Roboto;Times New Roman"/>
              </a:rPr>
              <a:t>достичь увеличения выживаемости </a:t>
            </a: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практически </a:t>
            </a:r>
          </a:p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во </a:t>
            </a:r>
            <a:r>
              <a:rPr lang="ru-RU" sz="2400" dirty="0">
                <a:solidFill>
                  <a:srgbClr val="000000"/>
                </a:solidFill>
                <a:latin typeface="Roboto;Times New Roman"/>
                <a:ea typeface="Roboto;Times New Roman"/>
              </a:rPr>
              <a:t>всех </a:t>
            </a: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весовых </a:t>
            </a:r>
            <a:r>
              <a:rPr lang="ru-RU" sz="2400" dirty="0">
                <a:solidFill>
                  <a:srgbClr val="000000"/>
                </a:solidFill>
                <a:latin typeface="Roboto;Times New Roman"/>
                <a:ea typeface="Roboto;Times New Roman"/>
              </a:rPr>
              <a:t>категориях среди новорожденных с ЭНМТ:</a:t>
            </a:r>
            <a:endParaRPr sz="2400" dirty="0"/>
          </a:p>
          <a:p>
            <a:pPr>
              <a:buSzPct val="45000"/>
              <a:buFont typeface="StarSymbol"/>
              <a:buChar char=""/>
            </a:pPr>
            <a:endParaRPr dirty="0"/>
          </a:p>
          <a:p>
            <a:pPr>
              <a:buSzPct val="45000"/>
            </a:pPr>
            <a:r>
              <a:rPr lang="ru-RU" sz="2400" dirty="0" smtClean="0">
                <a:solidFill>
                  <a:srgbClr val="000000"/>
                </a:solidFill>
                <a:latin typeface="Roboto;Times New Roman"/>
                <a:ea typeface="Roboto;Times New Roman"/>
              </a:rPr>
              <a:t>   </a:t>
            </a:r>
            <a:endParaRPr dirty="0"/>
          </a:p>
        </p:txBody>
      </p:sp>
      <p:graphicFrame>
        <p:nvGraphicFramePr>
          <p:cNvPr id="306" name="Table 3"/>
          <p:cNvGraphicFramePr/>
          <p:nvPr/>
        </p:nvGraphicFramePr>
        <p:xfrm>
          <a:off x="539552" y="1916832"/>
          <a:ext cx="8064895" cy="2607386"/>
        </p:xfrm>
        <a:graphic>
          <a:graphicData uri="http://schemas.openxmlformats.org/drawingml/2006/table">
            <a:tbl>
              <a:tblPr/>
              <a:tblGrid>
                <a:gridCol w="2419045"/>
                <a:gridCol w="2820510"/>
                <a:gridCol w="2825340"/>
              </a:tblGrid>
              <a:tr h="404296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2013 год </a:t>
                      </a:r>
                      <a:endParaRPr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2014 год</a:t>
                      </a:r>
                      <a:endParaRPr sz="2400" b="1" dirty="0"/>
                    </a:p>
                  </a:txBody>
                  <a:tcPr/>
                </a:tc>
              </a:tr>
              <a:tr h="50426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До 500 грамм</a:t>
                      </a:r>
                      <a:endParaRPr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-</a:t>
                      </a:r>
                      <a:endParaRPr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DC2300"/>
                          </a:solidFill>
                        </a:rPr>
                        <a:t>33%</a:t>
                      </a:r>
                      <a:endParaRPr sz="2400" b="1" dirty="0"/>
                    </a:p>
                  </a:txBody>
                  <a:tcPr/>
                </a:tc>
              </a:tr>
              <a:tr h="414179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500 - 750 грамм</a:t>
                      </a:r>
                      <a:endParaRPr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38%</a:t>
                      </a:r>
                      <a:endParaRPr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45%</a:t>
                      </a:r>
                      <a:endParaRPr sz="2400" dirty="0"/>
                    </a:p>
                  </a:txBody>
                  <a:tcPr/>
                </a:tc>
              </a:tr>
              <a:tr h="62147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750 — 1000 грамм</a:t>
                      </a:r>
                      <a:endParaRPr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57%</a:t>
                      </a:r>
                      <a:endParaRPr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DC2300"/>
                          </a:solidFill>
                        </a:rPr>
                        <a:t>75%</a:t>
                      </a:r>
                      <a:endParaRPr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4797152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Выживаемость  детей более 1000 грамм за 2014 г. – </a:t>
            </a:r>
            <a:r>
              <a:rPr lang="ru-RU" sz="2400" b="1" dirty="0" smtClean="0">
                <a:solidFill>
                  <a:srgbClr val="FF0000"/>
                </a:solidFill>
              </a:rPr>
              <a:t>99,5%</a:t>
            </a:r>
          </a:p>
          <a:p>
            <a:endParaRPr lang="ru-RU" sz="2400" dirty="0" smtClean="0"/>
          </a:p>
          <a:p>
            <a:r>
              <a:rPr lang="ru-RU" sz="2400" dirty="0" smtClean="0"/>
              <a:t>  </a:t>
            </a:r>
            <a:r>
              <a:rPr lang="ru-RU" sz="2400" dirty="0" smtClean="0"/>
              <a:t>Значительно снижено </a:t>
            </a:r>
            <a:r>
              <a:rPr lang="ru-RU" sz="2400" dirty="0" smtClean="0"/>
              <a:t>количество случаев применения антибиотиков </a:t>
            </a:r>
            <a:r>
              <a:rPr lang="ru-RU" sz="2400" dirty="0" smtClean="0"/>
              <a:t> резервного </a:t>
            </a:r>
            <a:r>
              <a:rPr lang="ru-RU" sz="2400" dirty="0" smtClean="0"/>
              <a:t>ряда ( </a:t>
            </a:r>
            <a:r>
              <a:rPr lang="ru-RU" sz="2400" dirty="0" err="1" smtClean="0"/>
              <a:t>меронем</a:t>
            </a:r>
            <a:r>
              <a:rPr lang="ru-RU" sz="2400" dirty="0" smtClean="0"/>
              <a:t>, </a:t>
            </a:r>
            <a:r>
              <a:rPr lang="ru-RU" sz="2400" dirty="0" err="1" smtClean="0"/>
              <a:t>ванкомицин</a:t>
            </a:r>
            <a:r>
              <a:rPr lang="ru-RU" sz="2400" dirty="0" smtClean="0"/>
              <a:t>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IMG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074" y="404664"/>
            <a:ext cx="8235390" cy="60212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620688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Благодарим за внимание!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685800" y="260640"/>
            <a:ext cx="7770600" cy="358200"/>
          </a:xfrm>
          <a:prstGeom prst="rect">
            <a:avLst/>
          </a:prstGeom>
        </p:spPr>
      </p:sp>
      <p:sp>
        <p:nvSpPr>
          <p:cNvPr id="251" name="CustomShape 2"/>
          <p:cNvSpPr/>
          <p:nvPr/>
        </p:nvSpPr>
        <p:spPr>
          <a:xfrm>
            <a:off x="432720" y="504000"/>
            <a:ext cx="7990920" cy="5949336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ru-RU" sz="3200" dirty="0">
                <a:solidFill>
                  <a:srgbClr val="DC2300"/>
                </a:solidFill>
                <a:latin typeface="Calibri"/>
                <a:ea typeface="DejaVu Sans"/>
              </a:rPr>
              <a:t> </a:t>
            </a:r>
            <a:r>
              <a:rPr lang="ru-RU" sz="3200" b="1" i="1" dirty="0">
                <a:solidFill>
                  <a:srgbClr val="DC2300"/>
                </a:solidFill>
                <a:latin typeface="Calibri"/>
                <a:ea typeface="DejaVu Sans"/>
              </a:rPr>
              <a:t>«Ежегодно сотни миллионов пациентов заражаются при оказании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3200" b="1" i="1" dirty="0">
                <a:solidFill>
                  <a:srgbClr val="DC2300"/>
                </a:solidFill>
                <a:latin typeface="Calibri"/>
                <a:ea typeface="DejaVu Sans"/>
              </a:rPr>
              <a:t>медицинской помощи...»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3200" b="1" i="1" dirty="0">
                <a:solidFill>
                  <a:srgbClr val="FF3333"/>
                </a:solidFill>
                <a:latin typeface="Calibri"/>
                <a:ea typeface="DejaVu Sans"/>
              </a:rPr>
              <a:t> 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Это приводит к серьезным заболеваниям, инвалидности и даже смерти. Увеличиваются сроки пребывания в стационаре и растут 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финансовые затраты в 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системе медицинской 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ru-RU" sz="3200" dirty="0" smtClean="0">
                <a:solidFill>
                  <a:srgbClr val="000000"/>
                </a:solidFill>
                <a:latin typeface="Calibri"/>
                <a:ea typeface="DejaVu Sans"/>
              </a:rPr>
              <a:t>помощи.</a:t>
            </a:r>
            <a:endParaRPr dirty="0"/>
          </a:p>
        </p:txBody>
      </p:sp>
      <p:pic>
        <p:nvPicPr>
          <p:cNvPr id="252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8000" y="4104000"/>
            <a:ext cx="1943640" cy="2375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Изображение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4360" y="2520000"/>
            <a:ext cx="3455640" cy="3815640"/>
          </a:xfrm>
          <a:prstGeom prst="rect">
            <a:avLst/>
          </a:prstGeom>
        </p:spPr>
      </p:pic>
      <p:sp>
        <p:nvSpPr>
          <p:cNvPr id="254" name="CustomShape 1"/>
          <p:cNvSpPr/>
          <p:nvPr/>
        </p:nvSpPr>
        <p:spPr>
          <a:xfrm>
            <a:off x="641880" y="1152000"/>
            <a:ext cx="7781760" cy="4391280"/>
          </a:xfrm>
          <a:prstGeom prst="rect">
            <a:avLst/>
          </a:prstGeom>
        </p:spPr>
      </p:sp>
      <p:sp>
        <p:nvSpPr>
          <p:cNvPr id="255" name="TextShape 2"/>
          <p:cNvSpPr txBox="1"/>
          <p:nvPr/>
        </p:nvSpPr>
        <p:spPr>
          <a:xfrm>
            <a:off x="467544" y="1052736"/>
            <a:ext cx="8100096" cy="4885464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3600" b="1" dirty="0">
                <a:solidFill>
                  <a:srgbClr val="DC2300"/>
                </a:solidFill>
                <a:latin typeface="Calibri"/>
                <a:ea typeface="DejaVu Sans"/>
              </a:rPr>
              <a:t>Руки</a:t>
            </a: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 – основной путь передачи инфекции во </a:t>
            </a:r>
            <a:endParaRPr lang="ru-RU" sz="3200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ru-RU" sz="3200" dirty="0" smtClean="0">
                <a:solidFill>
                  <a:srgbClr val="000000"/>
                </a:solidFill>
                <a:latin typeface="Calibri"/>
                <a:ea typeface="DejaVu Sans"/>
              </a:rPr>
              <a:t>время </a:t>
            </a: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оказания медицинской помощи.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rgbClr val="DC2300"/>
                </a:solidFill>
                <a:latin typeface="Calibri"/>
                <a:ea typeface="DejaVu Sans"/>
              </a:rPr>
              <a:t>Гигиена рук</a:t>
            </a: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 – главная 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мера позволяющая </a:t>
            </a:r>
            <a:endParaRPr dirty="0"/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избежать передачу </a:t>
            </a:r>
            <a:endParaRPr dirty="0"/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потенциально </a:t>
            </a:r>
            <a:endParaRPr dirty="0"/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000000"/>
                </a:solidFill>
                <a:latin typeface="Calibri"/>
                <a:ea typeface="DejaVu Sans"/>
              </a:rPr>
              <a:t>вредных </a:t>
            </a:r>
            <a:endParaRPr dirty="0"/>
          </a:p>
          <a:p>
            <a:pPr>
              <a:lnSpc>
                <a:spcPct val="80000"/>
              </a:lnSpc>
            </a:pPr>
            <a:r>
              <a:rPr lang="ru-RU" sz="3200" dirty="0" smtClean="0">
                <a:solidFill>
                  <a:srgbClr val="000000"/>
                </a:solidFill>
                <a:latin typeface="Calibri"/>
                <a:ea typeface="DejaVu Sans"/>
              </a:rPr>
              <a:t>микроорганизмов.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628200" y="221040"/>
            <a:ext cx="8227800" cy="1249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2323DC"/>
                </a:solidFill>
              </a:rPr>
              <a:t>Внутрибольничные инфекции характерные для новорожденных:</a:t>
            </a:r>
            <a:endParaRPr dirty="0"/>
          </a:p>
        </p:txBody>
      </p:sp>
      <p:sp>
        <p:nvSpPr>
          <p:cNvPr id="257" name="CustomShape 2"/>
          <p:cNvSpPr/>
          <p:nvPr/>
        </p:nvSpPr>
        <p:spPr>
          <a:xfrm>
            <a:off x="720000" y="1811520"/>
            <a:ext cx="806400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Омфалит 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Конъюнктивит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Локализованная гнойная инфекция кожи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Остеомиелит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Флебит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Пневмония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Энтероколит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Менингит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Сепсис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58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6000" y="3600000"/>
            <a:ext cx="2999520" cy="28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628200" y="221040"/>
            <a:ext cx="8227800" cy="1249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600" b="1" dirty="0">
                <a:solidFill>
                  <a:srgbClr val="2323DC"/>
                </a:solidFill>
              </a:rPr>
              <a:t>Пути передачи </a:t>
            </a:r>
            <a:r>
              <a:rPr lang="ru-RU" sz="3600" b="1" dirty="0" smtClean="0">
                <a:solidFill>
                  <a:srgbClr val="2323DC"/>
                </a:solidFill>
              </a:rPr>
              <a:t>внутрибольничных </a:t>
            </a:r>
            <a:r>
              <a:rPr lang="ru-RU" sz="3600" b="1" dirty="0">
                <a:solidFill>
                  <a:srgbClr val="2323DC"/>
                </a:solidFill>
              </a:rPr>
              <a:t>инфекций:</a:t>
            </a:r>
            <a:endParaRPr dirty="0"/>
          </a:p>
        </p:txBody>
      </p:sp>
      <p:sp>
        <p:nvSpPr>
          <p:cNvPr id="260" name="CustomShape 2"/>
          <p:cNvSpPr/>
          <p:nvPr/>
        </p:nvSpPr>
        <p:spPr>
          <a:xfrm>
            <a:off x="720000" y="1811520"/>
            <a:ext cx="8064000" cy="452448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ru-RU" sz="2800" u="sng" dirty="0">
                <a:solidFill>
                  <a:srgbClr val="DC2300"/>
                </a:solidFill>
              </a:rPr>
              <a:t>Не соблюдение правил асептики и антисептики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Уход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Кормление и введение препаратов per os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Обработка кожи, слизистых и глаз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Санация ВДП и ТБД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Установка венозного доступа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Набор и установка растворов для внутривенного введения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ru-RU" sz="2800" dirty="0"/>
              <a:t>  Проведение инвазивных лечебно-диагностических мероприятий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Рисунок 26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000" y="432000"/>
            <a:ext cx="4147920" cy="6048000"/>
          </a:xfrm>
          <a:prstGeom prst="rect">
            <a:avLst/>
          </a:prstGeom>
        </p:spPr>
      </p:pic>
      <p:pic>
        <p:nvPicPr>
          <p:cNvPr id="262" name="Рисунок 26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0000" y="432000"/>
            <a:ext cx="3744000" cy="6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</p:spPr>
      </p:sp>
      <p:sp>
        <p:nvSpPr>
          <p:cNvPr id="266" name="CustomShape 2"/>
          <p:cNvSpPr/>
          <p:nvPr/>
        </p:nvSpPr>
        <p:spPr>
          <a:xfrm flipV="1">
            <a:off x="1907640" y="1491840"/>
            <a:ext cx="4750560" cy="367560"/>
          </a:xfrm>
          <a:prstGeom prst="rect">
            <a:avLst/>
          </a:prstGeom>
        </p:spPr>
      </p:sp>
      <p:pic>
        <p:nvPicPr>
          <p:cNvPr id="1026" name="Picture 2" descr="F:\DCIM\100CASIO\CIMG2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211960" cy="6120680"/>
          </a:xfrm>
          <a:prstGeom prst="rect">
            <a:avLst/>
          </a:prstGeom>
          <a:noFill/>
        </p:spPr>
      </p:pic>
      <p:pic>
        <p:nvPicPr>
          <p:cNvPr id="1028" name="Picture 4" descr="E:\Новая папка1111\picture_25_01_01_05_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4126979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457200" y="221040"/>
            <a:ext cx="8227800" cy="1249200"/>
          </a:xfrm>
          <a:prstGeom prst="rect">
            <a:avLst/>
          </a:prstGeom>
        </p:spPr>
      </p:sp>
      <p:sp>
        <p:nvSpPr>
          <p:cNvPr id="268" name="CustomShape 2"/>
          <p:cNvSpPr/>
          <p:nvPr/>
        </p:nvSpPr>
        <p:spPr>
          <a:xfrm>
            <a:off x="1466280" y="1600200"/>
            <a:ext cx="959760" cy="4524120"/>
          </a:xfrm>
          <a:prstGeom prst="rect">
            <a:avLst/>
          </a:prstGeom>
        </p:spPr>
      </p:sp>
      <p:sp>
        <p:nvSpPr>
          <p:cNvPr id="269" name="CustomShape 3"/>
          <p:cNvSpPr/>
          <p:nvPr/>
        </p:nvSpPr>
        <p:spPr>
          <a:xfrm>
            <a:off x="1466280" y="1600200"/>
            <a:ext cx="959760" cy="4524120"/>
          </a:xfrm>
          <a:prstGeom prst="rect">
            <a:avLst/>
          </a:prstGeom>
        </p:spPr>
      </p:sp>
      <p:pic>
        <p:nvPicPr>
          <p:cNvPr id="270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4" y="3717032"/>
            <a:ext cx="4464496" cy="2808312"/>
          </a:xfrm>
          <a:prstGeom prst="rect">
            <a:avLst/>
          </a:prstGeom>
        </p:spPr>
      </p:pic>
      <p:pic>
        <p:nvPicPr>
          <p:cNvPr id="271" name="Picture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7984" y="332656"/>
            <a:ext cx="4391912" cy="3312000"/>
          </a:xfrm>
          <a:prstGeom prst="rect">
            <a:avLst/>
          </a:prstGeom>
        </p:spPr>
      </p:pic>
      <p:pic>
        <p:nvPicPr>
          <p:cNvPr id="2050" name="Picture 2" descr="E:\Новая папка1111\picture_12_01_01_05_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2656"/>
            <a:ext cx="4032448" cy="619268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4428000" y="274680"/>
            <a:ext cx="4257000" cy="6581520"/>
          </a:xfrm>
          <a:prstGeom prst="rect">
            <a:avLst/>
          </a:prstGeom>
        </p:spPr>
      </p:sp>
      <p:pic>
        <p:nvPicPr>
          <p:cNvPr id="274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4608512" cy="3240360"/>
          </a:xfrm>
          <a:prstGeom prst="rect">
            <a:avLst/>
          </a:prstGeom>
        </p:spPr>
      </p:pic>
      <p:pic>
        <p:nvPicPr>
          <p:cNvPr id="5122" name="Picture 2" descr="E:\Кенгуру\IMG_26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60648"/>
            <a:ext cx="3888432" cy="6336704"/>
          </a:xfrm>
          <a:prstGeom prst="rect">
            <a:avLst/>
          </a:prstGeom>
          <a:noFill/>
        </p:spPr>
      </p:pic>
      <p:pic>
        <p:nvPicPr>
          <p:cNvPr id="5124" name="Picture 4" descr="E:\DSCN12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4536504" cy="28083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1033</Words>
  <Application>Microsoft Office PowerPoint</Application>
  <PresentationFormat>Экран (4:3)</PresentationFormat>
  <Paragraphs>137</Paragraphs>
  <Slides>18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Office Theme</vt:lpstr>
      <vt:lpstr>Office Theme</vt:lpstr>
      <vt:lpstr>Office Theme</vt:lpstr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админ</cp:lastModifiedBy>
  <cp:revision>72</cp:revision>
  <dcterms:modified xsi:type="dcterms:W3CDTF">2015-04-04T05:42:25Z</dcterms:modified>
</cp:coreProperties>
</file>