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2" r:id="rId3"/>
    <p:sldId id="288" r:id="rId4"/>
    <p:sldId id="257" r:id="rId5"/>
    <p:sldId id="258" r:id="rId6"/>
    <p:sldId id="259" r:id="rId7"/>
    <p:sldId id="284" r:id="rId8"/>
    <p:sldId id="260" r:id="rId9"/>
    <p:sldId id="285" r:id="rId10"/>
    <p:sldId id="265" r:id="rId11"/>
    <p:sldId id="266" r:id="rId12"/>
    <p:sldId id="267" r:id="rId13"/>
    <p:sldId id="286" r:id="rId14"/>
    <p:sldId id="273" r:id="rId15"/>
    <p:sldId id="271" r:id="rId16"/>
    <p:sldId id="272" r:id="rId17"/>
    <p:sldId id="275" r:id="rId18"/>
    <p:sldId id="276" r:id="rId19"/>
    <p:sldId id="279" r:id="rId20"/>
    <p:sldId id="28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2B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020172075675612"/>
          <c:y val="2.6426241465856242E-2"/>
          <c:w val="0.52099874727201712"/>
          <c:h val="0.8662451961746456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родилось детей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2415</c:v>
                </c:pt>
                <c:pt idx="1">
                  <c:v>2390</c:v>
                </c:pt>
                <c:pt idx="2">
                  <c:v>2553</c:v>
                </c:pt>
                <c:pt idx="3">
                  <c:v>2450</c:v>
                </c:pt>
                <c:pt idx="4">
                  <c:v>2307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грудное вскармливание</c:v>
                </c:pt>
              </c:strCache>
            </c:strRef>
          </c:tx>
          <c:spPr>
            <a:solidFill>
              <a:srgbClr val="B22BB5"/>
            </a:solidFill>
          </c:spPr>
          <c:dLbls>
            <c:dLbl>
              <c:idx val="0"/>
              <c:layout>
                <c:manualLayout>
                  <c:x val="0"/>
                  <c:y val="-1.6816699114635791E-2"/>
                </c:manualLayout>
              </c:layout>
              <c:showVal val="1"/>
            </c:dLbl>
            <c:dLbl>
              <c:idx val="1"/>
              <c:layout>
                <c:manualLayout>
                  <c:x val="2.8218597700117635E-3"/>
                  <c:y val="-7.207156763415338E-3"/>
                </c:manualLayout>
              </c:layout>
              <c:showVal val="1"/>
            </c:dLbl>
            <c:dLbl>
              <c:idx val="2"/>
              <c:layout>
                <c:manualLayout>
                  <c:x val="-4.2327896550176458E-3"/>
                  <c:y val="-9.6095423512204542E-3"/>
                </c:manualLayout>
              </c:layout>
              <c:showVal val="1"/>
            </c:dLbl>
            <c:dLbl>
              <c:idx val="3"/>
              <c:layout>
                <c:manualLayout>
                  <c:x val="4.2327896550176458E-3"/>
                  <c:y val="-1.2011927939025563E-2"/>
                </c:manualLayout>
              </c:layout>
              <c:showVal val="1"/>
            </c:dLbl>
            <c:dLbl>
              <c:idx val="4"/>
              <c:layout>
                <c:manualLayout>
                  <c:x val="4.2327896550176458E-3"/>
                  <c:y val="-1.4414313526830674E-2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2289</c:v>
                </c:pt>
                <c:pt idx="1">
                  <c:v>2311</c:v>
                </c:pt>
                <c:pt idx="2">
                  <c:v>2496</c:v>
                </c:pt>
                <c:pt idx="3">
                  <c:v>2398</c:v>
                </c:pt>
                <c:pt idx="4">
                  <c:v>2263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смешанное вскармливание</c:v>
                </c:pt>
              </c:strCache>
            </c:strRef>
          </c:tx>
          <c:spPr>
            <a:solidFill>
              <a:srgbClr val="C0000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36</c:v>
                </c:pt>
                <c:pt idx="1">
                  <c:v>50</c:v>
                </c:pt>
                <c:pt idx="2">
                  <c:v>41</c:v>
                </c:pt>
                <c:pt idx="3">
                  <c:v>43</c:v>
                </c:pt>
                <c:pt idx="4">
                  <c:v>31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искусственное вскармливание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20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>
                <c:manualLayout>
                  <c:x val="-2.821859770011763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13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25</c:v>
                </c:pt>
                <c:pt idx="1">
                  <c:v>19</c:v>
                </c:pt>
                <c:pt idx="2">
                  <c:v>16</c:v>
                </c:pt>
                <c:pt idx="3">
                  <c:v>19</c:v>
                </c:pt>
                <c:pt idx="4">
                  <c:v>20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приложенны сразу после рождения в родзале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1905</c:v>
                </c:pt>
                <c:pt idx="1">
                  <c:v>1911</c:v>
                </c:pt>
                <c:pt idx="2">
                  <c:v>2105</c:v>
                </c:pt>
                <c:pt idx="3">
                  <c:v>1985</c:v>
                </c:pt>
                <c:pt idx="4">
                  <c:v>1884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приложены к груди сразу после рождения в операционной</c:v>
                </c:pt>
              </c:strCache>
            </c:strRef>
          </c:tx>
          <c:spPr>
            <a:solidFill>
              <a:srgbClr val="FFC00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396</c:v>
                </c:pt>
                <c:pt idx="1">
                  <c:v>387</c:v>
                </c:pt>
                <c:pt idx="2">
                  <c:v>413</c:v>
                </c:pt>
                <c:pt idx="3">
                  <c:v>406</c:v>
                </c:pt>
                <c:pt idx="4">
                  <c:v>382</c:v>
                </c:pt>
              </c:numCache>
            </c:numRef>
          </c:val>
        </c:ser>
        <c:gapWidth val="109"/>
        <c:overlap val="-99"/>
        <c:axId val="78702848"/>
        <c:axId val="80166912"/>
      </c:barChart>
      <c:catAx>
        <c:axId val="78702848"/>
        <c:scaling>
          <c:orientation val="minMax"/>
        </c:scaling>
        <c:axPos val="l"/>
        <c:tickLblPos val="nextTo"/>
        <c:crossAx val="80166912"/>
        <c:crosses val="autoZero"/>
        <c:auto val="1"/>
        <c:lblAlgn val="ctr"/>
        <c:lblOffset val="100"/>
      </c:catAx>
      <c:valAx>
        <c:axId val="80166912"/>
        <c:scaling>
          <c:orientation val="minMax"/>
          <c:min val="0"/>
        </c:scaling>
        <c:axPos val="b"/>
        <c:majorGridlines/>
        <c:numFmt formatCode="General" sourceLinked="1"/>
        <c:tickLblPos val="nextTo"/>
        <c:crossAx val="78702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282583621683987"/>
          <c:y val="4.7523126947242977E-2"/>
          <c:w val="0.33794694348327575"/>
          <c:h val="0.9524768730527570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D7678CA-155F-4529-AEA9-447EF6DAE54E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84FB04-D4BE-4AD8-BBE4-1F865A15E0C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images.yandex.ru/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2852"/>
            <a:ext cx="5000628" cy="492922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Опыт государственного бюджетного учреждения здравоохранения «Северодвинский родильный дом» в формировании мотивации на грудное вскармливание у женщин 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4346" y="5929330"/>
            <a:ext cx="9358346" cy="785818"/>
          </a:xfrm>
        </p:spPr>
        <p:txBody>
          <a:bodyPr>
            <a:normAutofit/>
          </a:bodyPr>
          <a:lstStyle/>
          <a:p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медицинская сестра ГБУЗ АО «Северодвинский родильный дом» Маркова  Е.Ю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Медицинская сестра ПРиИТ отделения новорожденных Шигина О.В.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http://www.nestlebaby.ru/sites/all/themes/nestle/images/content/Pitanie_rebenka/grud_vskm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857232"/>
            <a:ext cx="3870688" cy="47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3143272" cy="2545327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E:\фото\РОДОВОЕ ОТДЕЛЕНИЕ\P610014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1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Персонал родильного дома информирует матерей о значении раннего начала грудного вскармливания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lum bright="-10000" contrast="10000"/>
          </a:blip>
          <a:srcRect r="56707" b="45062"/>
          <a:stretch>
            <a:fillRect/>
          </a:stretch>
        </p:blipFill>
        <p:spPr bwMode="auto">
          <a:xfrm rot="16200000">
            <a:off x="535769" y="535777"/>
            <a:ext cx="2071702" cy="314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C:\Users\User\Desktop\Новая папка\20150429_094340.jpg"/>
          <p:cNvPicPr/>
          <p:nvPr/>
        </p:nvPicPr>
        <p:blipFill>
          <a:blip r:embed="rId4" cstate="print"/>
          <a:srcRect t="4908"/>
          <a:stretch>
            <a:fillRect/>
          </a:stretch>
        </p:blipFill>
        <p:spPr bwMode="auto">
          <a:xfrm>
            <a:off x="0" y="3143248"/>
            <a:ext cx="3214710" cy="261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05800" cy="10001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На сегодняшний день внедрены и широко применяются: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E:\фото\РОДОВОЕ ОТДЕЛЕНИЕ\y_78169ee1.jpg"/>
          <p:cNvPicPr>
            <a:picLocks noChangeAspect="1" noChangeArrowheads="1"/>
          </p:cNvPicPr>
          <p:nvPr/>
        </p:nvPicPr>
        <p:blipFill>
          <a:blip r:embed="rId2"/>
          <a:srcRect r="-400" b="13812"/>
          <a:stretch>
            <a:fillRect/>
          </a:stretch>
        </p:blipFill>
        <p:spPr bwMode="auto">
          <a:xfrm>
            <a:off x="142844" y="1714488"/>
            <a:ext cx="3219091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Picture 3" descr="E:\фото\РОДОВОЕ ОТДЕЛЕНИЕ\IMG_2102.JPG"/>
          <p:cNvPicPr>
            <a:picLocks noChangeAspect="1" noChangeArrowheads="1"/>
          </p:cNvPicPr>
          <p:nvPr/>
        </p:nvPicPr>
        <p:blipFill>
          <a:blip r:embed="rId3"/>
          <a:srcRect r="-1262" b="35275"/>
          <a:stretch>
            <a:fillRect/>
          </a:stretch>
        </p:blipFill>
        <p:spPr bwMode="auto">
          <a:xfrm>
            <a:off x="428596" y="4000504"/>
            <a:ext cx="3236921" cy="257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 descr="E:\фото\РОДОВОЕ ОТДЕЛЕНИЕ\x_154802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714488"/>
            <a:ext cx="2857521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5" descr="E:\фото\РОДОВОЕ ОТДЕЛЕНИЕ\Изображение 0.jpg"/>
          <p:cNvPicPr>
            <a:picLocks noChangeAspect="1" noChangeArrowheads="1"/>
          </p:cNvPicPr>
          <p:nvPr/>
        </p:nvPicPr>
        <p:blipFill>
          <a:blip r:embed="rId5" cstate="print"/>
          <a:srcRect l="9193"/>
          <a:stretch>
            <a:fillRect/>
          </a:stretch>
        </p:blipFill>
        <p:spPr bwMode="auto">
          <a:xfrm>
            <a:off x="6500826" y="1714488"/>
            <a:ext cx="250229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E:\фото\РОДОВОЕ ОТДЕЛЕНИЕ\IMG_2223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000504"/>
            <a:ext cx="4857784" cy="2575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221454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571480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Информирование беременных женщин, рожениц, родильниц, о том, как кормить грудью и как сохранить лактацию,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если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они должны быть отделены от своих детей.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rcRect l="33191" t="19658" r="17745" b="33048"/>
          <a:stretch>
            <a:fillRect/>
          </a:stretch>
        </p:blipFill>
        <p:spPr bwMode="auto">
          <a:xfrm>
            <a:off x="142844" y="2143116"/>
            <a:ext cx="900115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049" name="Рисунок 10"/>
          <p:cNvPicPr>
            <a:picLocks noChangeArrowheads="1"/>
          </p:cNvPicPr>
          <p:nvPr/>
        </p:nvPicPr>
        <p:blipFill>
          <a:blip r:embed="rId3"/>
          <a:srcRect l="6740" t="7172" r="9577" b="8171"/>
          <a:stretch>
            <a:fillRect/>
          </a:stretch>
        </p:blipFill>
        <p:spPr bwMode="auto">
          <a:xfrm>
            <a:off x="285720" y="2357430"/>
            <a:ext cx="278608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358246" cy="100013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Персонал палаты реанимации и интенсивной терапии новорожденных всемерно поощряет желание матерей сохранить и поддержать лактацию</a:t>
            </a:r>
            <a:endParaRPr lang="ru-RU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 descr="H:\конференция психопрофилактика беременных, рожениц и родильниц\фото новорожденные\IMG_0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472" y="3643314"/>
            <a:ext cx="4048909" cy="302418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Содержимое 5" descr="http://yahooeu.ru/uploads/posts/2010-01/1263913058_14.jpg"/>
          <p:cNvPicPr>
            <a:picLocks/>
          </p:cNvPicPr>
          <p:nvPr/>
        </p:nvPicPr>
        <p:blipFill>
          <a:blip r:embed="rId3"/>
          <a:srcRect r="9262"/>
          <a:stretch>
            <a:fillRect/>
          </a:stretch>
        </p:blipFill>
        <p:spPr>
          <a:xfrm>
            <a:off x="1285852" y="1357298"/>
            <a:ext cx="3286148" cy="2357454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Содержимое 4" descr="H:\конференция психопрофилактика беременных, рожениц и родильниц\фото новорожденные\IMG_0735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29124" y="3643314"/>
            <a:ext cx="4214842" cy="3000396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8" name="Рисунок 7" descr="H:\конференция психопрофилактика беременных, рожениц и родильниц\фото новорожденные\IMG_0806.JPG"/>
          <p:cNvPicPr/>
          <p:nvPr/>
        </p:nvPicPr>
        <p:blipFill>
          <a:blip r:embed="rId5" cstate="print"/>
          <a:srcRect l="10310" b="3049"/>
          <a:stretch>
            <a:fillRect/>
          </a:stretch>
        </p:blipFill>
        <p:spPr bwMode="auto">
          <a:xfrm>
            <a:off x="4429124" y="1357298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2928958" cy="635798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Информирование беременных женщин, рожениц и родильниц о важности исключительно грудного вскармливания до 6 месяцев и продолжения грудного вскармливания до 2 лет и более (при условии своевременного и адекватного введения продуктов прикорма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</a:t>
            </a:r>
            <a:endParaRPr lang="ru-RU" sz="26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2400" dirty="0"/>
          </a:p>
        </p:txBody>
      </p:sp>
      <p:pic>
        <p:nvPicPr>
          <p:cNvPr id="5" name="Рисунок 4" descr="http://mamanyam.ru/uploads/posts/2011-11/1321869131_main-10952-c6585a475b5b084ca1e14ec980302ab6.jpg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/>
          <a:srcRect l="10837" r="1083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7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642918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Статистические показатели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грудного вскармливания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ГБУЗ АО «Северодвинский родильный дом»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</p:nvPr>
        </p:nvGraphicFramePr>
        <p:xfrm>
          <a:off x="0" y="1428736"/>
          <a:ext cx="9001156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4572000" cy="207170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Информировать беременных женщин, рожениц и родильниц о важности совместного пребывания матери и ребенка в акушерском стационаре (в одной комнате дома)</a:t>
            </a:r>
            <a:endParaRPr lang="ru-RU" sz="2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 descr="D:\фото\роддом март 2012\Рисунок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714356"/>
            <a:ext cx="4188660" cy="27146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Рисунок 9" descr="E:\фото\новорожденные\Изображение 023.jpg"/>
          <p:cNvPicPr/>
          <p:nvPr/>
        </p:nvPicPr>
        <p:blipFill>
          <a:blip r:embed="rId3" cstate="print"/>
          <a:srcRect l="18164" b="15439"/>
          <a:stretch>
            <a:fillRect/>
          </a:stretch>
        </p:blipFill>
        <p:spPr bwMode="auto">
          <a:xfrm>
            <a:off x="4429124" y="3214686"/>
            <a:ext cx="4714876" cy="364331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/>
          <p:cNvPicPr/>
          <p:nvPr/>
        </p:nvPicPr>
        <p:blipFill>
          <a:blip r:embed="rId4"/>
          <a:srcRect l="33249" t="36012" r="49577" b="36012"/>
          <a:stretch>
            <a:fillRect/>
          </a:stretch>
        </p:blipFill>
        <p:spPr bwMode="auto">
          <a:xfrm>
            <a:off x="142844" y="3071810"/>
            <a:ext cx="435768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4282" y="857232"/>
            <a:ext cx="3000396" cy="54292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Информирование беременных женщин, рожениц и родильниц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важности кормления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требованию ребенка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Новая папка\20150429_09431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147" r="514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029604" cy="271464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Информирование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беременных женщин, рожениц и родильниц о вреде использования сосок и пустышек среди детей, находящихся на грудном вскармливании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Соски-пустышки благотворно влияют на детей, делают вывод педиатры - Новости - Ya-mama.k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643182"/>
            <a:ext cx="3895729" cy="389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4750595" y="5036355"/>
            <a:ext cx="1000132" cy="2143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786314" y="4929198"/>
            <a:ext cx="1000132" cy="3571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1500174"/>
            <a:ext cx="4429156" cy="45720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Поощрять создание групп поддержки грудного вскармливания и направлять в них матерей после выписки из родильного дома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C:\Users\User\Desktop\Новая папка\20150429_0942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4429124" cy="585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Материнское молоко – это самое  совершенное питание для малыша, созданное самой природой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uimcvolsk.net &quot; Сколько раз в день нужно кормить малыша грудью?"/>
          <p:cNvPicPr>
            <a:picLocks noGrp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00100" y="2000240"/>
            <a:ext cx="7005665" cy="46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3643306" cy="4725176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Давайте поощрять, стимулировать и помогать мамам как можно активнее проявлять любовь к  детям, ведь это самый действенный способ правильного и гармоничного развития нового поколения.</a:t>
            </a:r>
            <a:endParaRPr lang="ru-RU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C:\Users\User\Desktop\Новая папка\20150429_094631.jpg"/>
          <p:cNvPicPr/>
          <p:nvPr/>
        </p:nvPicPr>
        <p:blipFill>
          <a:blip r:embed="rId2" cstate="print"/>
          <a:srcRect t="15909"/>
          <a:stretch>
            <a:fillRect/>
          </a:stretch>
        </p:blipFill>
        <p:spPr bwMode="auto">
          <a:xfrm>
            <a:off x="3571868" y="785794"/>
            <a:ext cx="535781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Родильный дом в городе Северодвинске работает с 1940 года и фактически является ровесником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города.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Сегодня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государственное бюджетное учреждение здравоохранения Архангельской области «Северодвинский родильный дом» является самостоятельным многопрофильным лечебно-профилактическим медицинским учреждением со всеми вспомогательными службами, осуществляющим охрану здоровья женщин и детей, в процессе оказания доврачебной, амбулаторно-поликлинической и стационарной медицинской помощи.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53554" t="56061" r="26759" b="25605"/>
          <a:stretch>
            <a:fillRect/>
          </a:stretch>
        </p:blipFill>
        <p:spPr bwMode="auto">
          <a:xfrm>
            <a:off x="-142908" y="2071678"/>
            <a:ext cx="30003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 l="29343" t="9687" r="27365" b="4843"/>
          <a:stretch>
            <a:fillRect/>
          </a:stretch>
        </p:blipFill>
        <p:spPr bwMode="auto">
          <a:xfrm>
            <a:off x="2643174" y="2428868"/>
            <a:ext cx="3643306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3.bp.blogspot.com/-CwugqiX1-oQ/VLmKG7UM1gI/AAAAAAAAAok/fGJDS1WtOBQ/s1600/image2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500306"/>
            <a:ext cx="2786082" cy="184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 descr="http://tommerce.gorod.tomsk.ru/uploads/37592/1255947189/b_a483ac43ae786ee06fce418081dc6123.jpg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7562"/>
            <a:ext cx="278605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tv29.ru/files/13659(9).jpg">
            <a:hlinkClick r:id="rId5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161926"/>
            <a:ext cx="2786050" cy="169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8"/>
          <a:srcRect l="34153" t="27350" r="38749" b="22792"/>
          <a:stretch>
            <a:fillRect/>
          </a:stretch>
        </p:blipFill>
        <p:spPr bwMode="auto">
          <a:xfrm>
            <a:off x="6286512" y="4357694"/>
            <a:ext cx="2714612" cy="238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85720" y="357166"/>
            <a:ext cx="3214710" cy="6072230"/>
          </a:xfrm>
        </p:spPr>
        <p:txBody>
          <a:bodyPr>
            <a:normAutofit fontScale="92500" lnSpcReduction="10000"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Коллектив ГБУЗ АО «Северодвинский родильный дом» стремится возродить культуру грудного вскармливания и обязуется соблюдать все принципы успешного грудного вскармливания.</a:t>
            </a:r>
          </a:p>
          <a:p>
            <a:endParaRPr lang="ru-RU" sz="2400" dirty="0" smtClean="0"/>
          </a:p>
          <a:p>
            <a:pPr lvl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Коллектив роддома активно работает в рамках программы по пропаганде и поддержке грудного вскармливания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lvl="0"/>
            <a:endParaRPr lang="ru-RU" sz="2400" dirty="0" smtClean="0"/>
          </a:p>
          <a:p>
            <a:pPr lvl="0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Грудному вскармливанию здесь придается большое значение, ибо это один из основных факторов здоровья детей в будущем.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logotip"/>
          <p:cNvPicPr>
            <a:picLocks noGrp="1"/>
          </p:cNvPicPr>
          <p:nvPr>
            <p:ph type="pic"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0607" b="2060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9615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Наша цель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обеспечить малышу и его маме физическое здоровье, эмоциональный комфорт и близость 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Золотые правила успешного грудного вскармливания - ХабМам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214554"/>
            <a:ext cx="3333750" cy="413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Рисунок 6" descr="Breastfeeding Makes Children More Intelligent"/>
          <p:cNvPicPr/>
          <p:nvPr/>
        </p:nvPicPr>
        <p:blipFill>
          <a:blip r:embed="rId3" cstate="print"/>
          <a:srcRect r="33033"/>
          <a:stretch>
            <a:fillRect/>
          </a:stretch>
        </p:blipFill>
        <p:spPr bwMode="auto">
          <a:xfrm>
            <a:off x="428596" y="2214554"/>
            <a:ext cx="4214842" cy="39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04088"/>
            <a:ext cx="8429684" cy="179621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ГБУЗ Архангельской области «Северодвинский родильный дом»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имеет почетное звание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«Больница доброжелательного отношения к матери и ребенку»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присвоенное одним из первых в области в 2001 году представительством ВОЗ/ЮНИСЕФ в Российской Федерации.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9" name="Содержимое 4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2" y="2285992"/>
            <a:ext cx="33575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Новая папка\20150429_094038.jpg"/>
          <p:cNvPicPr/>
          <p:nvPr/>
        </p:nvPicPr>
        <p:blipFill>
          <a:blip r:embed="rId3" cstate="print"/>
          <a:srcRect l="1961" t="3064" r="3922" b="1940"/>
          <a:stretch>
            <a:fillRect/>
          </a:stretch>
        </p:blipFill>
        <p:spPr bwMode="auto">
          <a:xfrm>
            <a:off x="1214414" y="2285992"/>
            <a:ext cx="314327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1143008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Северодвинский родильный дом имеет зафиксированную в письменном виде политику в отношении грудного вскармливания и регулярно доводить ее до сведения медицинского персонала.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5638" t="46447" r="26129" b="18716"/>
          <a:stretch>
            <a:fillRect/>
          </a:stretch>
        </p:blipFill>
        <p:spPr bwMode="auto">
          <a:xfrm>
            <a:off x="0" y="4857760"/>
            <a:ext cx="478634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\20150429_093703.jpg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142844" y="2000240"/>
            <a:ext cx="1938339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Desktop\Новая папка\20150429_093717.jpg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2143108" y="2214554"/>
            <a:ext cx="1857388" cy="247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Desktop\Новая папка\20150429_093729.jpg"/>
          <p:cNvPicPr/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4071934" y="2357430"/>
            <a:ext cx="171451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esktop\Новая папка\20150429_093747.jpg"/>
          <p:cNvPicPr/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57884" y="2500306"/>
            <a:ext cx="1500197" cy="212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Desktop\Новая папка\20150429_093940.jpg"/>
          <p:cNvPicPr/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29520" y="2643182"/>
            <a:ext cx="142876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User\Desktop\Новая папка\20150429_093900.jpg"/>
          <p:cNvPicPr/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29190" y="4929198"/>
            <a:ext cx="1257299" cy="170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User\Desktop\Новая папка\20150429_093925.jpg"/>
          <p:cNvPicPr/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86512" y="5000636"/>
            <a:ext cx="1143008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User\Desktop\Новая папка\20150429_093956.jpg"/>
          <p:cNvPicPr/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00958" y="5072074"/>
            <a:ext cx="1143008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2571768" cy="5929354"/>
          </a:xfrm>
        </p:spPr>
        <p:txBody>
          <a:bodyPr>
            <a:no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фото\РОДОВОЕ ОТДЕЛЕНИЕ\.jpg"/>
          <p:cNvPicPr>
            <a:picLocks noGrp="1"/>
          </p:cNvPicPr>
          <p:nvPr>
            <p:ph type="pic" idx="1"/>
          </p:nvPr>
        </p:nvPicPr>
        <p:blipFill>
          <a:blip r:embed="rId2"/>
          <a:srcRect l="12404" r="1240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1000108"/>
            <a:ext cx="3071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родильном доме обучается весь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медико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-санитарный персонал необходимым навыкам для осуществления практики грудного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вскармливания</a:t>
            </a:r>
            <a:endParaRPr lang="ru-RU" sz="24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9615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Персонал учреждения информирует всех беременных женщин, рожениц и родильниц о преимуществах и </a:t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технике грудного вскармливания</a:t>
            </a:r>
            <a:endParaRPr lang="ru-RU" sz="2800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 l="32581" t="36842" r="17772" b="14035"/>
          <a:stretch>
            <a:fillRect/>
          </a:stretch>
        </p:blipFill>
        <p:spPr bwMode="auto">
          <a:xfrm>
            <a:off x="571472" y="2000240"/>
            <a:ext cx="7997943" cy="45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824</TotalTime>
  <Words>443</Words>
  <Application>Microsoft Office PowerPoint</Application>
  <PresentationFormat>Экран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Опыт государственного бюджетного учреждения здравоохранения «Северодвинский родильный дом» в формировании мотивации на грудное вскармливание у женщин </vt:lpstr>
      <vt:lpstr>Материнское молоко – это самое  совершенное питание для малыша, созданное самой природой</vt:lpstr>
      <vt:lpstr>Родильный дом в городе Северодвинске работает с 1940 года и фактически является ровесником города. Сегодня государственное бюджетное учреждение здравоохранения Архангельской области «Северодвинский родильный дом» является самостоятельным многопрофильным лечебно-профилактическим медицинским учреждением со всеми вспомогательными службами, осуществляющим охрану здоровья женщин и детей, в процессе оказания доврачебной, амбулаторно-поликлинической и стационарной медицинской помощи.</vt:lpstr>
      <vt:lpstr>Слайд 4</vt:lpstr>
      <vt:lpstr>Наша цель – обеспечить малышу и его маме физическое здоровье, эмоциональный комфорт и близость </vt:lpstr>
      <vt:lpstr>ГБУЗ Архангельской области «Северодвинский родильный дом»  имеет почетное звание  «Больница доброжелательного отношения к матери и ребенку»,  присвоенное одним из первых в области в 2001 году представительством ВОЗ/ЮНИСЕФ в Российской Федерации.  </vt:lpstr>
      <vt:lpstr>Слайд 7</vt:lpstr>
      <vt:lpstr>Слайд 8</vt:lpstr>
      <vt:lpstr>Персонал учреждения информирует всех беременных женщин, рожениц и родильниц о преимуществах и  технике грудного вскармливания</vt:lpstr>
      <vt:lpstr>   </vt:lpstr>
      <vt:lpstr>     На сегодняшний день внедрены и широко применяются: </vt:lpstr>
      <vt:lpstr> </vt:lpstr>
      <vt:lpstr>Персонал палаты реанимации и интенсивной терапии новорожденных всемерно поощряет желание матерей сохранить и поддержать лактацию</vt:lpstr>
      <vt:lpstr>Слайд 14</vt:lpstr>
      <vt:lpstr>  </vt:lpstr>
      <vt:lpstr>Информировать беременных женщин, рожениц и родильниц о важности совместного пребывания матери и ребенка в акушерском стационаре (в одной комнате дома)</vt:lpstr>
      <vt:lpstr>Слайд 17</vt:lpstr>
      <vt:lpstr>Информирование беременных женщин, рожениц и родильниц о вреде использования сосок и пустышек среди детей, находящихся на грудном вскармливании   </vt:lpstr>
      <vt:lpstr>Поощрять создание групп поддержки грудного вскармливания и направлять в них матерей после выписки из родильного дома</vt:lpstr>
      <vt:lpstr>Давайте поощрять, стимулировать и помогать мамам как можно активнее проявлять любовь к  детям, ведь это самый действенный способ правильного и гармоничного развития нового поколения.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</dc:creator>
  <cp:lastModifiedBy>User</cp:lastModifiedBy>
  <cp:revision>82</cp:revision>
  <dcterms:created xsi:type="dcterms:W3CDTF">2013-11-03T17:17:41Z</dcterms:created>
  <dcterms:modified xsi:type="dcterms:W3CDTF">2015-04-30T06:15:10Z</dcterms:modified>
</cp:coreProperties>
</file>