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91" r:id="rId3"/>
    <p:sldId id="314" r:id="rId4"/>
    <p:sldId id="308" r:id="rId5"/>
    <p:sldId id="309" r:id="rId6"/>
    <p:sldId id="310" r:id="rId7"/>
    <p:sldId id="317" r:id="rId8"/>
    <p:sldId id="311" r:id="rId9"/>
    <p:sldId id="319" r:id="rId10"/>
    <p:sldId id="259" r:id="rId11"/>
    <p:sldId id="277" r:id="rId12"/>
    <p:sldId id="278" r:id="rId13"/>
    <p:sldId id="281" r:id="rId14"/>
    <p:sldId id="279" r:id="rId15"/>
    <p:sldId id="280" r:id="rId16"/>
    <p:sldId id="301" r:id="rId17"/>
    <p:sldId id="302" r:id="rId18"/>
    <p:sldId id="303" r:id="rId19"/>
    <p:sldId id="275" r:id="rId20"/>
    <p:sldId id="305" r:id="rId21"/>
    <p:sldId id="276" r:id="rId22"/>
    <p:sldId id="274" r:id="rId23"/>
    <p:sldId id="272" r:id="rId24"/>
    <p:sldId id="273" r:id="rId25"/>
    <p:sldId id="320" r:id="rId26"/>
    <p:sldId id="315" r:id="rId27"/>
    <p:sldId id="267" r:id="rId28"/>
    <p:sldId id="269" r:id="rId29"/>
    <p:sldId id="270" r:id="rId30"/>
    <p:sldId id="271" r:id="rId31"/>
    <p:sldId id="296" r:id="rId32"/>
    <p:sldId id="299" r:id="rId33"/>
    <p:sldId id="31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2" autoAdjust="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грудное</c:v>
                </c:pt>
              </c:strCache>
            </c:strRef>
          </c:tx>
          <c:dLbls>
            <c:dLbl>
              <c:idx val="0"/>
              <c:layout>
                <c:manualLayout>
                  <c:x val="7.5617283950617314E-2"/>
                  <c:y val="-4.2090489913417364E-2"/>
                </c:manualLayout>
              </c:layout>
              <c:showVal val="1"/>
            </c:dLbl>
            <c:dLbl>
              <c:idx val="1"/>
              <c:layout>
                <c:manualLayout>
                  <c:x val="7.5617283950617342E-2"/>
                  <c:y val="-1.9642228626261422E-2"/>
                </c:manualLayout>
              </c:layout>
              <c:showVal val="1"/>
            </c:dLbl>
            <c:dLbl>
              <c:idx val="2"/>
              <c:layout>
                <c:manualLayout>
                  <c:x val="8.4259295713035892E-2"/>
                  <c:y val="5.0959356653903373E-2"/>
                </c:manualLayout>
              </c:layout>
              <c:showVal val="1"/>
            </c:dLbl>
            <c:dLbl>
              <c:idx val="3"/>
              <c:layout>
                <c:manualLayout>
                  <c:x val="7.9938320209973796E-2"/>
                  <c:y val="0.10688547339650099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первое посещение</c:v>
                </c:pt>
                <c:pt idx="1">
                  <c:v>2013 последнее посещение</c:v>
                </c:pt>
                <c:pt idx="2">
                  <c:v>2014 первое посещение</c:v>
                </c:pt>
                <c:pt idx="3">
                  <c:v>2014 последнее посещение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70.3</c:v>
                </c:pt>
                <c:pt idx="1">
                  <c:v>80</c:v>
                </c:pt>
                <c:pt idx="2" formatCode="General">
                  <c:v>79.099999999999994</c:v>
                </c:pt>
                <c:pt idx="3" formatCode="General">
                  <c:v>91.9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смешаное</c:v>
                </c:pt>
              </c:strCache>
            </c:strRef>
          </c:tx>
          <c:dLbls>
            <c:dLbl>
              <c:idx val="0"/>
              <c:layout>
                <c:manualLayout>
                  <c:x val="7.5617283950617314E-2"/>
                  <c:y val="-2.5254293948050392E-2"/>
                </c:manualLayout>
              </c:layout>
              <c:showVal val="1"/>
            </c:dLbl>
            <c:dLbl>
              <c:idx val="1"/>
              <c:layout>
                <c:manualLayout>
                  <c:x val="7.3302493438320265E-2"/>
                  <c:y val="9.7393824890187174E-3"/>
                </c:manualLayout>
              </c:layout>
              <c:showVal val="1"/>
            </c:dLbl>
            <c:dLbl>
              <c:idx val="2"/>
              <c:layout>
                <c:manualLayout>
                  <c:x val="6.959875328083992E-2"/>
                  <c:y val="1.7286931760177184E-2"/>
                </c:manualLayout>
              </c:layout>
              <c:showVal val="1"/>
            </c:dLbl>
            <c:dLbl>
              <c:idx val="3"/>
              <c:layout>
                <c:manualLayout>
                  <c:x val="8.1635826771653638E-2"/>
                  <c:y val="7.7760226172959176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первое посещение</c:v>
                </c:pt>
                <c:pt idx="1">
                  <c:v>2013 последнее посещение</c:v>
                </c:pt>
                <c:pt idx="2">
                  <c:v>2014 первое посещение</c:v>
                </c:pt>
                <c:pt idx="3">
                  <c:v>2014 последнее посещение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15.4</c:v>
                </c:pt>
                <c:pt idx="1">
                  <c:v>4.7</c:v>
                </c:pt>
                <c:pt idx="2">
                  <c:v>11.8</c:v>
                </c:pt>
                <c:pt idx="3" formatCode="0.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искусственное</c:v>
                </c:pt>
              </c:strCache>
            </c:strRef>
          </c:tx>
          <c:dLbls>
            <c:dLbl>
              <c:idx val="0"/>
              <c:layout>
                <c:manualLayout>
                  <c:x val="8.333321182074456E-2"/>
                  <c:y val="-7.5763102791604794E-2"/>
                </c:manualLayout>
              </c:layout>
              <c:showVal val="1"/>
            </c:dLbl>
            <c:dLbl>
              <c:idx val="1"/>
              <c:layout>
                <c:manualLayout>
                  <c:x val="7.2530864197530895E-2"/>
                  <c:y val="-7.5762881844151239E-2"/>
                </c:manualLayout>
              </c:layout>
              <c:showVal val="1"/>
            </c:dLbl>
            <c:dLbl>
              <c:idx val="2"/>
              <c:layout>
                <c:manualLayout>
                  <c:x val="7.2530864197530895E-2"/>
                  <c:y val="-5.6120653217889761E-2"/>
                </c:manualLayout>
              </c:layout>
              <c:showVal val="1"/>
            </c:dLbl>
            <c:dLbl>
              <c:idx val="3"/>
              <c:layout>
                <c:manualLayout>
                  <c:x val="7.8703703703703734E-2"/>
                  <c:y val="-5.331462055699532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первое посещение</c:v>
                </c:pt>
                <c:pt idx="1">
                  <c:v>2013 последнее посещение</c:v>
                </c:pt>
                <c:pt idx="2">
                  <c:v>2014 первое посещение</c:v>
                </c:pt>
                <c:pt idx="3">
                  <c:v>2014 последнее посещение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14.3</c:v>
                </c:pt>
                <c:pt idx="1">
                  <c:v>15.3</c:v>
                </c:pt>
                <c:pt idx="2">
                  <c:v>9.1</c:v>
                </c:pt>
                <c:pt idx="3" formatCode="0.0">
                  <c:v>8.1</c:v>
                </c:pt>
              </c:numCache>
            </c:numRef>
          </c:val>
        </c:ser>
        <c:shape val="cylinder"/>
        <c:axId val="98162176"/>
        <c:axId val="98163712"/>
        <c:axId val="0"/>
      </c:bar3DChart>
      <c:catAx>
        <c:axId val="98162176"/>
        <c:scaling>
          <c:orientation val="minMax"/>
        </c:scaling>
        <c:axPos val="b"/>
        <c:numFmt formatCode="General" sourceLinked="1"/>
        <c:tickLblPos val="nextTo"/>
        <c:crossAx val="98163712"/>
        <c:crosses val="autoZero"/>
        <c:auto val="1"/>
        <c:lblAlgn val="ctr"/>
        <c:lblOffset val="100"/>
      </c:catAx>
      <c:valAx>
        <c:axId val="98163712"/>
        <c:scaling>
          <c:orientation val="minMax"/>
        </c:scaling>
        <c:axPos val="l"/>
        <c:majorGridlines/>
        <c:numFmt formatCode="General" sourceLinked="1"/>
        <c:tickLblPos val="nextTo"/>
        <c:crossAx val="98162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51738845144327"/>
          <c:y val="0.67366271290489921"/>
          <c:w val="0.19014927821522318"/>
          <c:h val="0.2447518168293045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B12D2-AFEC-4D00-B2A8-64DBFAFBD7D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F8CA3-5828-4E8B-AFEA-2291ADE1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155700" y="933450"/>
            <a:ext cx="4340225" cy="33639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592638" cy="37211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873250-EF56-4DCB-BAF1-CA7C10E453A8}" type="slidenum">
              <a:rPr lang="ru-RU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41.jpeg"/><Relationship Id="rId7" Type="http://schemas.openxmlformats.org/officeDocument/2006/relationships/image" Target="../media/image45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png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gif"/><Relationship Id="rId5" Type="http://schemas.openxmlformats.org/officeDocument/2006/relationships/image" Target="../media/image61.gif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30.gif"/><Relationship Id="rId4" Type="http://schemas.openxmlformats.org/officeDocument/2006/relationships/image" Target="../media/image6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jpeg"/><Relationship Id="rId4" Type="http://schemas.openxmlformats.org/officeDocument/2006/relationships/image" Target="../media/image7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79.gif"/><Relationship Id="rId4" Type="http://schemas.openxmlformats.org/officeDocument/2006/relationships/image" Target="../media/image7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gif"/><Relationship Id="rId9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работы  участковой службы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ГБУЗ АО «Архангельская городская клиническая поликлиника № 2» 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 поддержке грудного вскармливания среди детей первого года жизни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5877272"/>
            <a:ext cx="6228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Старшая медицинская сестра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педиатрического отделения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Комарова С.А.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616530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Архангельск, 2015г.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светлана\Pictures\фон\детишки\новорожденные, беременные + грудное вскармливание\2144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496944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Антенатальная охрана плода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Дородовые патронажи;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Школа будущих родителей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2420889"/>
          <a:ext cx="8568952" cy="3960439"/>
        </p:xfrm>
        <a:graphic>
          <a:graphicData uri="http://schemas.openxmlformats.org/drawingml/2006/table">
            <a:tbl>
              <a:tblPr/>
              <a:tblGrid>
                <a:gridCol w="4784331"/>
                <a:gridCol w="3784621"/>
              </a:tblGrid>
              <a:tr h="601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2014г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родилось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Поступило под наблюдение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Дородовый патронаж врача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193 - (24,4)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3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Дородовый патронаж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медицинской сестры (+ бытовой)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791 - (94,5/ 100,0)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793" name="Picture 1" descr="C:\Users\светлана\Pictures\фон\детишки\Детки\QJhHxxbFZ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764704"/>
            <a:ext cx="2664296" cy="1512168"/>
          </a:xfrm>
          <a:prstGeom prst="rect">
            <a:avLst/>
          </a:prstGeom>
          <a:noFill/>
        </p:spPr>
      </p:pic>
      <p:pic>
        <p:nvPicPr>
          <p:cNvPr id="6" name="Picture 14" descr="C:\Users\светлана\Pictures\фон\для групповых занятий\детишки\Детки\detia-3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356992"/>
            <a:ext cx="2627312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339975" y="274638"/>
            <a:ext cx="6804025" cy="1785937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Занятия в «Школе молодых родителей»</a:t>
            </a:r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sng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Азбука ухода за малышом</a:t>
            </a:r>
            <a:endParaRPr lang="ru-RU" sz="32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 descr="C:\Users\светлана\Pictures\фон\для групповых занятий\детишки\wfnJp4BqJ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6238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C:\Users\светлана\Pictures\фон\для групповых занятий\аптечка\691b6d69958d2b6b9ffb432cc6a47b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87675" y="2205038"/>
            <a:ext cx="5545138" cy="4103687"/>
          </a:xfrm>
        </p:spPr>
      </p:pic>
      <p:pic>
        <p:nvPicPr>
          <p:cNvPr id="10245" name="Picture 4" descr="C:\Users\светлана\Pictures\фон\фигурки и знаки\значки\eyes_1_h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420938"/>
            <a:ext cx="21812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Picture 2" descr="C:\Users\светлана\Desktop\101MSDCF\DSC069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Pictures\фотографии\работа\работа 2011год\кзр\DSC0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Азбука питания беременных и кормящих женщин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3315" name="Picture 2" descr="C:\Users\светлана\Pictures\фон\для групповых занятий\разное\people (38)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92950" y="1125538"/>
            <a:ext cx="1550988" cy="2159000"/>
          </a:xfrm>
        </p:spPr>
      </p:pic>
      <p:pic>
        <p:nvPicPr>
          <p:cNvPr id="13316" name="Picture 4" descr="C:\Users\светлана\Pictures\фон\для групповых занятий\разное\166816_640x448_e3acad6279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2688" y="3357563"/>
            <a:ext cx="50006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:\Users\светлана\Pictures\фон\фигурки и знаки\значки\eyes_2_h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319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C:\Users\светлана\Pictures\фон\для групповых занятий\детишки\e05eb27daab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989138"/>
            <a:ext cx="3095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667625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Переходные состояния и заболевания в период новорожденности</a:t>
            </a:r>
          </a:p>
        </p:txBody>
      </p:sp>
      <p:pic>
        <p:nvPicPr>
          <p:cNvPr id="14339" name="Picture 2" descr="C:\Users\светлана\Pictures\фон\фигурки и знаки\значки\0_9680c_ee697dcb_X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15303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Users\светлана\Pictures\фон\для групповых занятий\детишки\16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4149725"/>
            <a:ext cx="33464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C:\Users\светлана\Pictures\фон\для групповых занятий\детишки\16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628775"/>
            <a:ext cx="38163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C:\Users\светлана\Pictures\фон\для групповых занятий\детишки\081110153725-large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427538" y="1628775"/>
            <a:ext cx="4198937" cy="2232025"/>
          </a:xfrm>
        </p:spPr>
      </p:pic>
      <p:pic>
        <p:nvPicPr>
          <p:cNvPr id="14343" name="Picture 6" descr="C:\Users\светлана\Pictures\фон\фигурки и знаки\медицинские фигурки\97645264_05841824_16_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4019550"/>
            <a:ext cx="2239962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C:\Users\светлана\Pictures\фон\фигурки и знаки\медицинские фигурки\63143687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076700"/>
            <a:ext cx="8207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913" y="5013325"/>
            <a:ext cx="11207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источники информации по уходу за ребенком (%)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2" name="Объект 152"/>
          <p:cNvGraphicFramePr>
            <a:graphicFrameLocks/>
          </p:cNvGraphicFramePr>
          <p:nvPr>
            <p:ph idx="1"/>
          </p:nvPr>
        </p:nvGraphicFramePr>
        <p:xfrm>
          <a:off x="179512" y="1484784"/>
          <a:ext cx="8712968" cy="4896544"/>
        </p:xfrm>
        <a:graphic>
          <a:graphicData uri="http://schemas.openxmlformats.org/presentationml/2006/ole">
            <p:oleObj spid="_x0000_s1026" name="Диаграмма" r:id="rId3" imgW="6401355" imgH="2810500" progId="Excel.Sheet.8">
              <p:embed/>
            </p:oleObj>
          </a:graphicData>
        </a:graphic>
      </p:graphicFrame>
      <p:pic>
        <p:nvPicPr>
          <p:cNvPr id="6" name="Picture 5" descr="C:\Users\светлана\Pictures\фон\детишки\Детки\LaYIpn1gZm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908720"/>
            <a:ext cx="1152128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светлана\Pictures\фон\фигурки и знаки\медицинские фигурки\1373369902_wtgnquf53ovd08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140968"/>
            <a:ext cx="1252538" cy="1290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Основные проблемы, возникающие у родителей во время ухода за ребёнком первого года жизни (%)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3" name="Диаграмма 2"/>
          <p:cNvGraphicFramePr>
            <a:graphicFrameLocks/>
          </p:cNvGraphicFramePr>
          <p:nvPr/>
        </p:nvGraphicFramePr>
        <p:xfrm>
          <a:off x="467544" y="1700808"/>
          <a:ext cx="8208912" cy="4608512"/>
        </p:xfrm>
        <a:graphic>
          <a:graphicData uri="http://schemas.openxmlformats.org/presentationml/2006/ole">
            <p:oleObj spid="_x0000_s2050" name="Диаграмма" r:id="rId3" imgW="6364776" imgH="3206774" progId="Excel.Sheet.8">
              <p:embed/>
            </p:oleObj>
          </a:graphicData>
        </a:graphic>
      </p:graphicFrame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7" descr="C:\Users\светлана\Pictures\фон\детишки\Детки\866611084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645024"/>
            <a:ext cx="1104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Users\светлана\Pictures\фон\детишки\Детки\1579b763af9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852936"/>
            <a:ext cx="936104" cy="77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светлана\Pictures\фон\детишки\Детки\0_7d264_fd6e8bd8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852936"/>
            <a:ext cx="2281835" cy="2281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Основные претензии к работе участковой службы (%)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2" name="Object 4"/>
          <p:cNvGraphicFramePr>
            <a:graphicFrameLocks/>
          </p:cNvGraphicFramePr>
          <p:nvPr>
            <p:ph idx="1"/>
          </p:nvPr>
        </p:nvGraphicFramePr>
        <p:xfrm>
          <a:off x="-468560" y="1268760"/>
          <a:ext cx="9289032" cy="5301208"/>
        </p:xfrm>
        <a:graphic>
          <a:graphicData uri="http://schemas.openxmlformats.org/presentationml/2006/ole">
            <p:oleObj spid="_x0000_s3074" name="Диаграмма" r:id="rId3" imgW="6715049" imgH="2990864" progId="Excel.Sheet.8">
              <p:embed/>
            </p:oleObj>
          </a:graphicData>
        </a:graphic>
      </p:graphicFrame>
      <p:pic>
        <p:nvPicPr>
          <p:cNvPr id="6" name="Picture 7" descr="C:\Users\светлана\Pictures\фон\детишки\Детки\d3be93f859b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88640"/>
            <a:ext cx="1475656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светлана\Pictures\фон\детишки\Детки\detia-244 (2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136815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:\Users\светлана\Pictures\фон\детишки\Детки\baby2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501008"/>
            <a:ext cx="10763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456384" cy="149817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Индивидуальные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  <p:pic>
        <p:nvPicPr>
          <p:cNvPr id="7171" name="Picture 2" descr="C:\Users\светлана\Desktop\май 2013\07.05.13г\DSC_0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288032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 descr="C:\Users\светлана\Desktop\май 2013\07.05.13г\DSC_04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44824"/>
            <a:ext cx="28803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 descr="C:\Users\светлана\Pictures\фон\фигурки и знаки\линеечки1\line (42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45639">
            <a:off x="-120650" y="5537200"/>
            <a:ext cx="47053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 descr="C:\Users\светлана\Pictures\фон\фигурки и знаки\линеечки1\line (42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109313">
            <a:off x="9278144" y="705644"/>
            <a:ext cx="19065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" descr="C:\Users\светлана\Pictures\фон\фигурки и знаки\линеечки1\line (42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753379">
            <a:off x="4338638" y="850900"/>
            <a:ext cx="4645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светлана\Pictures\фон\фигурки и знаки\значки\14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0"/>
            <a:ext cx="14033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ГБУЗ АО «Архангельская городская 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клиническая поликлиника  №2»,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детское отделение</a:t>
            </a:r>
          </a:p>
        </p:txBody>
      </p:sp>
      <p:sp>
        <p:nvSpPr>
          <p:cNvPr id="4099" name="Содержимое 6"/>
          <p:cNvSpPr>
            <a:spLocks noGrp="1"/>
          </p:cNvSpPr>
          <p:nvPr>
            <p:ph sz="half" idx="1"/>
          </p:nvPr>
        </p:nvSpPr>
        <p:spPr>
          <a:xfrm>
            <a:off x="0" y="1341438"/>
            <a:ext cx="3779912" cy="5183187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 педиатрический участок;</a:t>
            </a:r>
            <a:r>
              <a:rPr lang="ru-RU" sz="2000" dirty="0" smtClean="0">
                <a:latin typeface="Albany"/>
                <a:ea typeface="Andale Sans UI"/>
                <a:cs typeface="Andale Sans UI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на 1 педиатрическом участке - 825 детей(810)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Отделение специалистов узких детских;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 - школьное отделение;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Отделение функциональной диагностики;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центр здоровья;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 охраны зрения 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 здорового ребёнка;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 доврачебного приёма;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по вакцинопрофилактике;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Социальный работник.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Содержимое 7"/>
          <p:cNvSpPr>
            <a:spLocks noGrp="1"/>
          </p:cNvSpPr>
          <p:nvPr>
            <p:ph sz="half" idx="2"/>
          </p:nvPr>
        </p:nvSpPr>
        <p:spPr>
          <a:xfrm>
            <a:off x="5148065" y="2132855"/>
            <a:ext cx="3816424" cy="4536233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– 17л. 11м.29д.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17323чел. ;</a:t>
            </a:r>
          </a:p>
          <a:p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Неорганизованных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2905 чел. ;</a:t>
            </a:r>
            <a:r>
              <a:rPr lang="ru-RU" sz="1800" dirty="0" smtClean="0">
                <a:latin typeface="Albany"/>
                <a:ea typeface="Andale Sans UI"/>
                <a:cs typeface="Andale Sans UI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138 на одном участке 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года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  1052 чел. ,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на одном участке(47)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  19 + частная школа «Ксения»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Школьники- 8846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ДДУ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19 + ведомственный ДК № 19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Посещают ДДУ- 4380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6487" indent="-391686">
              <a:spcBef>
                <a:spcPts val="3084"/>
              </a:spcBef>
              <a:buClr>
                <a:srgbClr val="99284C"/>
              </a:buClr>
              <a:buSzPct val="75000"/>
              <a:buNone/>
            </a:pPr>
            <a:endParaRPr lang="ru-RU" sz="1800" dirty="0" smtClean="0">
              <a:latin typeface="Albany"/>
              <a:ea typeface="Andale Sans UI"/>
              <a:cs typeface="Andale Sans UI"/>
            </a:endParaRPr>
          </a:p>
          <a:p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5" descr="C:\Users\светлана\Pictures\фон\фигурки и знаки\медицинские фигурки\15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628800"/>
            <a:ext cx="201622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87824" y="551723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Picture 2" descr="C:\Users\светлана\Desktop\май 2013\07.05.13г\DSC_041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4048" y="404664"/>
            <a:ext cx="3240087" cy="5616624"/>
          </a:xfrm>
          <a:noFill/>
        </p:spPr>
      </p:pic>
      <p:pic>
        <p:nvPicPr>
          <p:cNvPr id="10244" name="Picture 2" descr="C:\Users\светлана\Desktop\май 2013\07.05.13г\DSC_04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32656"/>
            <a:ext cx="338437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светлана\Pictures\кзр\DSC036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32656"/>
            <a:ext cx="2592288" cy="5733256"/>
          </a:xfrm>
          <a:prstGeom prst="rect">
            <a:avLst/>
          </a:prstGeom>
          <a:noFill/>
        </p:spPr>
      </p:pic>
      <p:pic>
        <p:nvPicPr>
          <p:cNvPr id="7" name="Picture 3" descr="C:\Users\светлана\Pictures\фон\детишки\Детки\49668d41c80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4293096"/>
            <a:ext cx="1584176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2" descr="C:\Users\светлана\Pictures\кзр\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324147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7" descr="C:\Users\светлана\Pictures\фон\для групповых занятий\детишки\Детки\detia-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797152"/>
            <a:ext cx="12668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4" descr="C:\Users\светлана\Pictures\фон\для групповых занятий\детишки\Детки\detia-32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869160"/>
            <a:ext cx="16557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0800000" flipV="1">
            <a:off x="4932040" y="4940259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Пропаганда  и поддержка грудного вскармливания; </a:t>
            </a:r>
          </a:p>
        </p:txBody>
      </p:sp>
      <p:pic>
        <p:nvPicPr>
          <p:cNvPr id="8" name="Picture 2" descr="C:\Users\светлана\Desktop\май 2013\07.05.13г\DSC_04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04664"/>
            <a:ext cx="2839535" cy="407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0" y="836613"/>
            <a:ext cx="9144000" cy="2016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Особенности нервно- психического развития детей с 4 - 9 мес. +</a:t>
            </a:r>
            <a:b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Рациональное питание детей первого года жизни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 smtClean="0">
              <a:solidFill>
                <a:srgbClr val="7030A0"/>
              </a:solidFill>
            </a:endParaRPr>
          </a:p>
        </p:txBody>
      </p:sp>
      <p:pic>
        <p:nvPicPr>
          <p:cNvPr id="8195" name="Picture 3" descr="C:\Users\светлана\Pictures\фон\для групповых занятий\детишки\R5jIbzaPSW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20888"/>
            <a:ext cx="4752975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Users\светлана\Pictures\фон\для групповых занятий\детишки\Детки\detia-63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79311">
            <a:off x="1754223" y="1260911"/>
            <a:ext cx="3201987" cy="392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2843213" y="0"/>
            <a:ext cx="3673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2" descr="C:\Users\светлана\Pictures\фон\фигурки и знаки\значки\14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493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C:\Users\светлана\Pictures\фон\детишки\новорожденные, беременные + грудное вскармливание\7yEizH8WSb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636912"/>
            <a:ext cx="3707904" cy="462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Групповое  занятие  для родителей  по современной организации введения прикормов детям первого года жизни:</a:t>
            </a:r>
            <a:endParaRPr lang="ru-RU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занятия: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Обучение  родителей  организационным вопросам, правилам и ошибкам при введении прикормов детям первого года жизни.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Занятие  проводится с родителями  в виде демонстрации презентации.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групповое занятие приходят родители,   детям которых  исполняется 3,5 – 4 мес.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занятия с родителями   группами  по 5-10 человек.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занятие родители приходят без детей.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Занятие проводится 1 раз в неделю.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Продолжительность занятий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75 минут. 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Место проведения: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кабинет здорового ребёнка.</a:t>
            </a: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1" descr="C:\Users\светлана\Pictures\фон\фигурки и знаки\значки\or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1412875"/>
            <a:ext cx="1135062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C:\Users\светлана\Pictures\фон\детишки\Детки\detia-43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4941888"/>
            <a:ext cx="17287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" descr="C:\Users\светлана\Pictures\фон\детишки\Детки\child (708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Обеспечение родителей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раздаточным материалом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После занятия выдаем брошюры по правилам введения прикормов в  электронном варианте;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Специально для кабинета здорового ребенка была приобретена литература (по рациональному вскармливанию, прикормам), которую используют в работе.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 занятиях обязательно дают   рекомендации по литературе, которую необходимо читать родителям.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+  Консультирование по телефону в часы работы поликлиники   по вопросам рационального вскармливания, ответы на вопросы при возникновении проблем во время введения новых продуктов и др.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14340" name="Picture 2" descr="C:\Users\светлана\Pictures\фон\фигурки и знаки\значки\202a4a4e2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3575">
            <a:off x="7866063" y="24130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" descr="C:\Users\светлана\Pictures\фон\фигурки и знаки\значки\9.0.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9500"/>
            <a:ext cx="9255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C:\Users\светлана\Pictures\фон\фигурки и знаки\значки\2922000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2963"/>
            <a:ext cx="8270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светлана\Pictures\фон\для групповых занятий\детишки\Детки\detia-46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3181" y="5301208"/>
            <a:ext cx="1380819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светлана\Pictures\фон\для групповых занятий\детишки\Детки\child (626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60648"/>
            <a:ext cx="142916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светлана\Pictures\фон\детишки\Детки\4.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0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Показатели работы КЗР за  2014 г.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76672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течение первого года родители с детьми посещают  КЗР в среднем 5 раз: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 мес., 3-4 мес., 6 мес., 9 мес.  + групповое занятие.</a:t>
            </a: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2014 году проведено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456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посещений  в 1,2  раза больше занятий, чем в 2013 году -   383 посещения.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 2014 год КЗР посетили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188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детей, что в 3 раза (62чел.) больше, чем в 2013 году.</a:t>
            </a: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 188 человек: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44 человека посетили все пять занятий до года;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человек – посетили 4 занятия;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47 человек – по 3 занятия;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47 человек – по 2 занятия;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25 человек – по 1 занятию.</a:t>
            </a:r>
            <a:endParaRPr lang="ru-RU" dirty="0"/>
          </a:p>
        </p:txBody>
      </p:sp>
      <p:pic>
        <p:nvPicPr>
          <p:cNvPr id="7" name="Picture 2" descr="Светлана  Комарова  с наглядным пособием. Фото: Мария Гаврил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3816424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Вскармливание детей, посетивших КЗР,%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9144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386" name="Picture 2" descr="C:\Users\светлана\Pictures\фон\детишки\Детки\0040-151-Kazhdyj-malysh-pokhozh-na-svoikh-mamu-i-pap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525" y="1124744"/>
            <a:ext cx="18954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медицинским персоналом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занятия;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– классы;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квалификации;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конференциях и профессиональных конкурсах. </a:t>
            </a:r>
          </a:p>
        </p:txBody>
      </p:sp>
      <p:pic>
        <p:nvPicPr>
          <p:cNvPr id="2051" name="Picture 3" descr="C:\Users\светлана\Pictures\Новая папка\IMG_6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645024"/>
            <a:ext cx="3456384" cy="2982840"/>
          </a:xfrm>
          <a:prstGeom prst="rect">
            <a:avLst/>
          </a:prstGeom>
          <a:noFill/>
        </p:spPr>
      </p:pic>
      <p:pic>
        <p:nvPicPr>
          <p:cNvPr id="2052" name="Picture 4" descr="C:\Users\светлана\Pictures\Новая папка\IMG_6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933056"/>
            <a:ext cx="2966912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51520" y="578696"/>
            <a:ext cx="8713093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Патронаж медсестры в 1 месяц      Дата: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Социальная среда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(нужное подчеркнуть):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 за ребёнком – хороший, удовлетворительный, неудовлетворительный. Детское бельё  - чистое: да, нет.    Санитарно – гигиенические условия - удовлетворительные, неудовлетворительные.   Дома с  ребёнком: мама, папа, бабушка, др. родственники. Рекомендации по уходу за новорождённым выполняют полностью, частично, не выполняют.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Проведена беседа по профилактике рахита,   особенностям ухода за ребёнком, обучена комплексу массажа №1.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Жалобы: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нет; на __________________________________________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Вскармливание: 1. Грудное, 2. Смешанное, 3. Искусственное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Исключительно грудное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вскармливание, лактация достаточная, недостаточная. Сосёт активно, по требованию, через _______ ч., не срыгивает, срыгивает: редко, часто, не обильно, фонтаном.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Смешанное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грудное молоко + докорм  смесь _________ по         мл          раз;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Причина докорма: недостаточная лактация, желание мамы, выход на учёбу, работу, другое ___________________________________________________________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Искусственное: смесь _______________ по                        мл                  раз;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Причина перевода на искусственное вскармливание: отсутствие лактации, желание мамы, заболевание, мамы, ребёнка, выход на работу, учёбу, другое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_________.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2" descr="C:\Users\светлана\Pictures\фон\детишки\Детки\mimin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0"/>
            <a:ext cx="1080120" cy="11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23850" y="333375"/>
            <a:ext cx="8569325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Осмотр: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Состояние ребёнка  удовлетворительное, неудовлетворительное; На осмотр реагирует адекватно, улыбается, плачет Кожные покровы, слизистые: чистые, сыпь ________________________________;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Пупочная ранка: чистая, мокнет, под корочкой.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Мышечный тонус: физиологический гипертонус сгибателей,  гипотонус.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Носовое дыхание свободное, нос заложен,  сопит носом, слизистое отделяемое из носа – обильное, не обильное.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Живот мягкий, безболезненный.  Стул: изменения ________________________;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 изменений:  ежедневно, кашицеобразный, жёлтый,  без примесей крови, зелени, слизи. _____ раз в день. Метеоризм: да, нет. Мочеиспускание свободное, безболезненное _____ раз в сутки. Характер сна ___________________________________________________________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НПР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кратковременно фиксирует взгляд на ярком предмете _______, вздрагивает при резком звуке ________, первая улыбка ________, пытается держать головку лёжа на животе ________.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с,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Э, Д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4" descr="C:\Users\светлана\Pictures\фон\фигурки и знаки\значки\anime-deti-76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5373688"/>
            <a:ext cx="1728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неорганизованных детей на педиатрических участках (абс.)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825" y="1341438"/>
          <a:ext cx="4248472" cy="52565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42672"/>
                <a:gridCol w="3405800"/>
              </a:tblGrid>
              <a:tr h="12842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 участка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детей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6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842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(нет постоянной м/с)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6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6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156 </a:t>
                      </a:r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(нет постоянной м/с)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6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6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6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(нет постоянной м/с)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43438" y="1341438"/>
          <a:ext cx="4248472" cy="52316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42673"/>
                <a:gridCol w="3405799"/>
              </a:tblGrid>
              <a:tr h="12590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 участка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детей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49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(нет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постоянной м/с)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84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 </a:t>
                      </a:r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(нет постоянной м/с)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49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(нет постоянной м/с)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325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10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49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49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517" name="Picture 2" descr="C:\Users\светлана\Pictures\фон\детишки\Детки\0_6211a_14bacfce_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716338"/>
            <a:ext cx="431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8" name="Picture 2" descr="C:\Users\светлана\Pictures\фон\детишки\Детки\0_6211a_14bacfce_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492375"/>
            <a:ext cx="431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9" name="Picture 2" descr="C:\Users\светлана\Pictures\фон\детишки\Детки\0_6211a_14bacfce_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213100"/>
            <a:ext cx="431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0" name="Picture 2" descr="C:\Users\светлана\Pictures\фон\детишки\Детки\0_6211a_14bacfce_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5949950"/>
            <a:ext cx="4318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1" name="Picture 3" descr="C:\Users\светлана\Pictures\фон\детишки\Детки\baby1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700213"/>
            <a:ext cx="10763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2" name="Picture 5" descr="C:\Users\светлана\Pictures\фон\детишки\Детки\c07d1021e54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1773238"/>
            <a:ext cx="1228725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51520" y="188913"/>
            <a:ext cx="889248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Рекомендации: Режим № 1.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1.Питание: исключительно грудное, по требованию.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2.Купание ежедневно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37-38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ополаскивание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36-37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с детским мылом 1-2 раз /нед.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3.Туалет новорождённого ежедневно; умывание водой 28 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4.Выкладывать на животик перед кормлением,  материнский (тактильный) массаж, с 1,5 мес.-  комплекс массажа и гимнастики  - № 1;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Закаливание: сон на воздухе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 -10 до +30 гр., воздушная ванна 5-6 мин.; прогулки: ежедневно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5.Ежедневно вит. Д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       кап./день.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6.Ежеднвно влажная уборка, проветривание в комнате ребёнка;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7.Гипоаллергенная диета маме: исключение острой, жареной, жирной, копчёной, сладкой пищи, полуфабрикатов, консервов, Продуктов повышающих газообразование. Использование смесей, фито - чаёв для кормящих мам – для поддержания достаточной лактации.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8.Консультация специалистов: невролог, окулист, хирург, УЗИ в/о +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тбс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ЭХОКГ, НСГ.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9.Дополнительно: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Подпись м/с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C:\Users\светлана\Pictures\фон\детишки\Детки\child (754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661248"/>
            <a:ext cx="1008112" cy="70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Базовый курс по поддержке грудного вскармливания</a:t>
            </a:r>
            <a:b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г. Москва 17.03.-20.03.15г.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етлана\Pictures\Attachments_kiderugapi32@gmail.com_2015-03-26_16-42-11 (1)\IMAG4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532440" cy="5475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5" name="Picture 3" descr="C:\Users\светлана\Pictures\фон\детишки\смешные+ анимационные\1096175591690137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0608" y="0"/>
            <a:ext cx="10945216" cy="6858000"/>
          </a:xfrm>
          <a:prstGeom prst="rect">
            <a:avLst/>
          </a:prstGeom>
          <a:noFill/>
        </p:spPr>
      </p:pic>
      <p:pic>
        <p:nvPicPr>
          <p:cNvPr id="49156" name="Picture 4" descr="C:\Users\светлана\Pictures\фон\детишки\смешные+ анимационные\ts5wtK6kI2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988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2" descr="C:\Users\светлана\Desktop\общая\плакаты\e340b957-08c1-4df5-868e-a4180024db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9999297" flipV="1">
            <a:off x="2788106" y="594281"/>
            <a:ext cx="4275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4"/>
          <p:cNvSpPr>
            <a:spLocks noGrp="1"/>
          </p:cNvSpPr>
          <p:nvPr>
            <p:ph type="ctrTitle"/>
          </p:nvPr>
        </p:nvSpPr>
        <p:spPr>
          <a:xfrm>
            <a:off x="685800" y="188913"/>
            <a:ext cx="7772400" cy="15113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новорождённых, поступивших под наблюдение (абс).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b="1" i="1" dirty="0" smtClean="0">
              <a:solidFill>
                <a:srgbClr val="002060"/>
              </a:solidFill>
            </a:endParaRPr>
          </a:p>
        </p:txBody>
      </p:sp>
      <p:sp>
        <p:nvSpPr>
          <p:cNvPr id="1028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79512" y="1124744"/>
          <a:ext cx="8784976" cy="5733256"/>
        </p:xfrm>
        <a:graphic>
          <a:graphicData uri="http://schemas.openxmlformats.org/presentationml/2006/ole">
            <p:oleObj spid="_x0000_s5122" name="Диаграмма" r:id="rId3" imgW="4762567" imgH="3000312" progId="MSGraph.Chart.8">
              <p:embed/>
            </p:oleObj>
          </a:graphicData>
        </a:graphic>
      </p:graphicFrame>
      <p:pic>
        <p:nvPicPr>
          <p:cNvPr id="6" name="Picture 8" descr="C:\Users\светлана\Pictures\фон\детишки\Детки\child (329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20888"/>
            <a:ext cx="18722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светлана\Pictures\фон\детишки\Детки\82528912_0_5a2ef_69e1314a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4311" y="4089289"/>
            <a:ext cx="2469689" cy="2768711"/>
          </a:xfrm>
          <a:prstGeom prst="rect">
            <a:avLst/>
          </a:prstGeom>
          <a:noFill/>
        </p:spPr>
      </p:pic>
      <p:pic>
        <p:nvPicPr>
          <p:cNvPr id="5124" name="Picture 4" descr="C:\Users\светлана\Pictures\фон\детишки\Детки\bird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908720"/>
            <a:ext cx="3381375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новорождённых, находившихся на грудном вскармливании, на момент выписки из роддома,  %</a:t>
            </a:r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endParaRPr lang="ru-RU" sz="3200" b="1" i="1" dirty="0" smtClean="0">
              <a:solidFill>
                <a:srgbClr val="002060"/>
              </a:solidFill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0" y="980728"/>
          <a:ext cx="9144000" cy="5877272"/>
        </p:xfrm>
        <a:graphic>
          <a:graphicData uri="http://schemas.openxmlformats.org/presentationml/2006/ole">
            <p:oleObj spid="_x0000_s6146" name="Диаграмма" r:id="rId3" imgW="5552954" imgH="2514701" progId="MSGraph.Chart.8">
              <p:embed/>
            </p:oleObj>
          </a:graphicData>
        </a:graphic>
      </p:graphicFrame>
      <p:pic>
        <p:nvPicPr>
          <p:cNvPr id="5" name="Picture 2" descr="C:\Users\светлана\Pictures\фон\детишки\Детки\child (626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717032"/>
            <a:ext cx="1728192" cy="107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светлана\Pictures\фон\детишки\Детки\15357389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340768"/>
            <a:ext cx="1224136" cy="1541140"/>
          </a:xfrm>
          <a:prstGeom prst="rect">
            <a:avLst/>
          </a:prstGeom>
          <a:noFill/>
        </p:spPr>
      </p:pic>
      <p:pic>
        <p:nvPicPr>
          <p:cNvPr id="6147" name="Picture 3" descr="C:\Users\светлана\Pictures\фон\детишки\Детки\baby0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661248"/>
            <a:ext cx="1800200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Вскармливание новорожденных, выписанных со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этапа выхаживания, %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539552" y="1124744"/>
          <a:ext cx="8135938" cy="5544815"/>
        </p:xfrm>
        <a:graphic>
          <a:graphicData uri="http://schemas.openxmlformats.org/presentationml/2006/ole">
            <p:oleObj spid="_x0000_s7170" name="Диаграмма" r:id="rId4" imgW="5238742" imgH="3057538" progId="MSGraph.Chart.8">
              <p:embed/>
            </p:oleObj>
          </a:graphicData>
        </a:graphic>
      </p:graphicFrame>
      <p:pic>
        <p:nvPicPr>
          <p:cNvPr id="7171" name="Picture 3" descr="C:\Users\светлана\Pictures\фон\детишки\Детки\48359225_38093632_35824429_deti_2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1184" y="5005189"/>
            <a:ext cx="2772816" cy="1852811"/>
          </a:xfrm>
          <a:prstGeom prst="rect">
            <a:avLst/>
          </a:prstGeom>
          <a:noFill/>
        </p:spPr>
      </p:pic>
      <p:pic>
        <p:nvPicPr>
          <p:cNvPr id="7173" name="Picture 5" descr="C:\Users\светлана\Pictures\фон\детишки\Детки\37576644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92696"/>
            <a:ext cx="952500" cy="6858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детей, получающих молоко матери, %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684213" y="1484785"/>
          <a:ext cx="8136259" cy="4968404"/>
        </p:xfrm>
        <a:graphic>
          <a:graphicData uri="http://schemas.openxmlformats.org/presentationml/2006/ole">
            <p:oleObj spid="_x0000_s13314" name="Диаграмма" r:id="rId3" imgW="6181646" imgH="3000312" progId="MSGraph.Chart.8">
              <p:embed/>
            </p:oleObj>
          </a:graphicData>
        </a:graphic>
      </p:graphicFrame>
      <p:pic>
        <p:nvPicPr>
          <p:cNvPr id="13315" name="Picture 3" descr="C:\Users\светлана\Pictures\фон\детишки\Детки\58b720b9357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589240"/>
            <a:ext cx="792088" cy="1011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671513" y="260648"/>
            <a:ext cx="7793037" cy="1223665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детей, вскармливаемых исключительно грудью, %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0" y="980728"/>
          <a:ext cx="9144000" cy="5544344"/>
        </p:xfrm>
        <a:graphic>
          <a:graphicData uri="http://schemas.openxmlformats.org/presentationml/2006/ole">
            <p:oleObj spid="_x0000_s8194" name="Диаграмма" r:id="rId3" imgW="5686304" imgH="2171616" progId="MSGraph.Chart.8">
              <p:embed/>
            </p:oleObj>
          </a:graphicData>
        </a:graphic>
      </p:graphicFrame>
      <p:pic>
        <p:nvPicPr>
          <p:cNvPr id="5" name="Picture 3" descr="C:\Users\светлана\Pictures\фон\детишки\новорожденные, беременные + грудное вскармливание\94nXOx_wsJ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84784"/>
            <a:ext cx="223224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620688"/>
          <a:ext cx="5760639" cy="6210853"/>
        </p:xfrm>
        <a:graphic>
          <a:graphicData uri="http://schemas.openxmlformats.org/drawingml/2006/table">
            <a:tbl>
              <a:tblPr/>
              <a:tblGrid>
                <a:gridCol w="2190280"/>
                <a:gridCol w="1050080"/>
                <a:gridCol w="1224136"/>
                <a:gridCol w="1296143"/>
              </a:tblGrid>
              <a:tr h="47583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 пед. отд.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2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детей 1-го года жизни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7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 / 2014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/ 2014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Находилось на грудном вскармливании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6 мес.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6 мес.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73,4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83,7 /  80,5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Находилось на смешанном вскармливании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 / 0,5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Находилось на искусственном вскармливании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 / 18,9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75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Ср. посещение ребенком поликлиники (абс.)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6087 / 10,5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59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 на дому к здоровому ребенку (абс.)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2089 / 3,6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4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Посещение медицинской сестрой (абс.)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20,9 / 16,6 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29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Получили профилактику рахита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36" name="Rectangle 1"/>
          <p:cNvSpPr>
            <a:spLocks noChangeArrowheads="1"/>
          </p:cNvSpPr>
          <p:nvPr/>
        </p:nvSpPr>
        <p:spPr bwMode="auto">
          <a:xfrm>
            <a:off x="0" y="7461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детьми первого года жизни  ( 2014 г.)</a:t>
            </a:r>
          </a:p>
          <a:p>
            <a:pPr algn="ctr" eaLnBrk="0" hangingPunct="0"/>
            <a:r>
              <a:rPr lang="ru-RU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340" name="Picture 5" descr="C:\Users\светлана\Pictures\фон\фото для колледжа\фоновые заболевания\рахит\vitaminchukdt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949280"/>
            <a:ext cx="936104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308304" y="620688"/>
          <a:ext cx="1656184" cy="6156440"/>
        </p:xfrm>
        <a:graphic>
          <a:graphicData uri="http://schemas.openxmlformats.org/drawingml/2006/table">
            <a:tbl>
              <a:tblPr/>
              <a:tblGrid>
                <a:gridCol w="805530"/>
                <a:gridCol w="850654"/>
              </a:tblGrid>
              <a:tr h="4849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Дет.отд.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0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81,5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4636" marR="346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38" name="Picture 2" descr="C:\Users\светлана\Pictures\фон\детишки\новорожденные, беременные + грудное вскармливание\dLJJW6Pc7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206564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 descr="C:\Users\светлана\Pictures\фон\детишки\Детки\0_60842_873b0376_XL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692696"/>
            <a:ext cx="1609725" cy="1609725"/>
          </a:xfrm>
          <a:prstGeom prst="rect">
            <a:avLst/>
          </a:prstGeom>
          <a:noFill/>
        </p:spPr>
      </p:pic>
      <p:pic>
        <p:nvPicPr>
          <p:cNvPr id="14343" name="Picture 7" descr="C:\Users\светлана\Pictures\фон\детишки\Детки\0_b2042_29ec700b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692696"/>
            <a:ext cx="1269841" cy="1080120"/>
          </a:xfrm>
          <a:prstGeom prst="rect">
            <a:avLst/>
          </a:prstGeom>
          <a:noFill/>
        </p:spPr>
      </p:pic>
      <p:pic>
        <p:nvPicPr>
          <p:cNvPr id="14344" name="Picture 8" descr="C:\Users\светлана\Pictures\фон\детишки\Детки\0_c1291_6ef3766d_L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717032"/>
            <a:ext cx="2160240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5" name="Picture 9" descr="C:\Users\светлана\Pictures\фон\детишки\Детки\4.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581128"/>
            <a:ext cx="657225" cy="704850"/>
          </a:xfrm>
          <a:prstGeom prst="rect">
            <a:avLst/>
          </a:prstGeom>
          <a:noFill/>
        </p:spPr>
      </p:pic>
      <p:pic>
        <p:nvPicPr>
          <p:cNvPr id="14346" name="Picture 10" descr="C:\Users\светлана\Pictures\фон\детишки\Детки\4.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5517232"/>
            <a:ext cx="619125" cy="704850"/>
          </a:xfrm>
          <a:prstGeom prst="rect">
            <a:avLst/>
          </a:prstGeom>
          <a:noFill/>
        </p:spPr>
      </p:pic>
      <p:pic>
        <p:nvPicPr>
          <p:cNvPr id="33793" name="Picture 1" descr="C:\Users\светлана\Pictures\фон\фигурки и знаки\значки\other (750)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5229200"/>
            <a:ext cx="381000" cy="952500"/>
          </a:xfrm>
          <a:prstGeom prst="rect">
            <a:avLst/>
          </a:prstGeom>
          <a:noFill/>
        </p:spPr>
      </p:pic>
      <p:pic>
        <p:nvPicPr>
          <p:cNvPr id="33794" name="Picture 2" descr="C:\Users\светлана\Pictures\фон\фигурки и знаки\значки\other (750)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2780928"/>
            <a:ext cx="381000" cy="952500"/>
          </a:xfrm>
          <a:prstGeom prst="rect">
            <a:avLst/>
          </a:prstGeom>
          <a:noFill/>
        </p:spPr>
      </p:pic>
      <p:pic>
        <p:nvPicPr>
          <p:cNvPr id="33795" name="Picture 3" descr="C:\Users\светлана\Pictures\фон\фигурки и знаки\значки\other (750)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3861048"/>
            <a:ext cx="3810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1300</Words>
  <Application>Microsoft Office PowerPoint</Application>
  <PresentationFormat>Экран (4:3)</PresentationFormat>
  <Paragraphs>218</Paragraphs>
  <Slides>33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Тема Office</vt:lpstr>
      <vt:lpstr>Диаграмма</vt:lpstr>
      <vt:lpstr>Диаграмма Microsoft Graph</vt:lpstr>
      <vt:lpstr>Опыт работы  участковой службы  ГБУЗ АО «Архангельская городская клиническая поликлиника № 2»  по  поддержке грудного вскармливания среди детей первого года жизни</vt:lpstr>
      <vt:lpstr>ГБУЗ АО «Архангельская городская  клиническая поликлиника  №2»,    детское отделение</vt:lpstr>
      <vt:lpstr>Количество неорганизованных детей на педиатрических участках (абс.)</vt:lpstr>
      <vt:lpstr>Количество новорождённых, поступивших под наблюдение (абс). </vt:lpstr>
      <vt:lpstr>Количество новорождённых, находившихся на грудном вскармливании, на момент выписки из роддома,  % </vt:lpstr>
      <vt:lpstr>Вскармливание новорожденных, выписанных со II этапа выхаживания, % </vt:lpstr>
      <vt:lpstr>Количество детей, получающих молоко матери, %</vt:lpstr>
      <vt:lpstr>Количество детей, вскармливаемых исключительно грудью, % </vt:lpstr>
      <vt:lpstr>Слайд 9</vt:lpstr>
      <vt:lpstr>Антенатальная охрана плода</vt:lpstr>
      <vt:lpstr>Занятия в «Школе молодых родителей» Азбука ухода за малышом</vt:lpstr>
      <vt:lpstr>Слайд 12</vt:lpstr>
      <vt:lpstr>Слайд 13</vt:lpstr>
      <vt:lpstr>Азбука питания беременных и кормящих женщин</vt:lpstr>
      <vt:lpstr>Переходные состояния и заболевания в период новорожденности</vt:lpstr>
      <vt:lpstr>Основные источники информации по уходу за ребенком (%)   </vt:lpstr>
      <vt:lpstr>Основные проблемы, возникающие у родителей во время ухода за ребёнком первого года жизни (%)   </vt:lpstr>
      <vt:lpstr>Основные претензии к работе участковой службы (%)</vt:lpstr>
      <vt:lpstr>Индивидуальные занятия; </vt:lpstr>
      <vt:lpstr>Слайд 20</vt:lpstr>
      <vt:lpstr>Слайд 21</vt:lpstr>
      <vt:lpstr>Особенности нервно- психического развития детей с 4 - 9 мес. + Рациональное питание детей первого года жизни </vt:lpstr>
      <vt:lpstr>Групповое  занятие  для родителей  по современной организации введения прикормов детям первого года жизни:</vt:lpstr>
      <vt:lpstr> Обеспечение родителей   раздаточным материалом  </vt:lpstr>
      <vt:lpstr>Слайд 25</vt:lpstr>
      <vt:lpstr>Вскармливание детей, посетивших КЗР,%</vt:lpstr>
      <vt:lpstr>Работа с медицинским персоналом</vt:lpstr>
      <vt:lpstr>Слайд 28</vt:lpstr>
      <vt:lpstr>Слайд 29</vt:lpstr>
      <vt:lpstr>Слайд 30</vt:lpstr>
      <vt:lpstr>Базовый курс по поддержке грудного вскармливания  г. Москва 17.03.-20.03.15г.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Профилактическая работа с родителями в детском отделении ГБУЗ АО «Архангельская городская клиническая поликлиника №2»</dc:title>
  <dc:creator>светлана</dc:creator>
  <cp:lastModifiedBy>светлана</cp:lastModifiedBy>
  <cp:revision>100</cp:revision>
  <dcterms:created xsi:type="dcterms:W3CDTF">2015-04-26T13:24:51Z</dcterms:created>
  <dcterms:modified xsi:type="dcterms:W3CDTF">2015-05-05T09:01:12Z</dcterms:modified>
</cp:coreProperties>
</file>