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0" r:id="rId2"/>
    <p:sldId id="295" r:id="rId3"/>
    <p:sldId id="300" r:id="rId4"/>
    <p:sldId id="293" r:id="rId5"/>
    <p:sldId id="316" r:id="rId6"/>
    <p:sldId id="261" r:id="rId7"/>
    <p:sldId id="301" r:id="rId8"/>
    <p:sldId id="262" r:id="rId9"/>
    <p:sldId id="322" r:id="rId10"/>
    <p:sldId id="302" r:id="rId11"/>
    <p:sldId id="268" r:id="rId12"/>
    <p:sldId id="296" r:id="rId13"/>
    <p:sldId id="269" r:id="rId14"/>
    <p:sldId id="263" r:id="rId15"/>
    <p:sldId id="277" r:id="rId16"/>
    <p:sldId id="265" r:id="rId17"/>
    <p:sldId id="266" r:id="rId18"/>
    <p:sldId id="298" r:id="rId19"/>
    <p:sldId id="319" r:id="rId20"/>
    <p:sldId id="272" r:id="rId21"/>
    <p:sldId id="303" r:id="rId22"/>
    <p:sldId id="320" r:id="rId23"/>
    <p:sldId id="270" r:id="rId24"/>
    <p:sldId id="273" r:id="rId25"/>
    <p:sldId id="275" r:id="rId26"/>
    <p:sldId id="276" r:id="rId27"/>
    <p:sldId id="304" r:id="rId28"/>
    <p:sldId id="292" r:id="rId29"/>
    <p:sldId id="305" r:id="rId30"/>
    <p:sldId id="287" r:id="rId31"/>
    <p:sldId id="324" r:id="rId32"/>
    <p:sldId id="317" r:id="rId33"/>
    <p:sldId id="285" r:id="rId34"/>
    <p:sldId id="294" r:id="rId35"/>
    <p:sldId id="306" r:id="rId36"/>
    <p:sldId id="311" r:id="rId37"/>
    <p:sldId id="313" r:id="rId38"/>
    <p:sldId id="321" r:id="rId39"/>
    <p:sldId id="312" r:id="rId40"/>
    <p:sldId id="314" r:id="rId41"/>
    <p:sldId id="323" r:id="rId42"/>
    <p:sldId id="318" r:id="rId43"/>
    <p:sldId id="29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02456E6-131D-4FED-BCA9-DFB09A69EC2F}">
          <p14:sldIdLst>
            <p14:sldId id="260"/>
            <p14:sldId id="295"/>
            <p14:sldId id="300"/>
            <p14:sldId id="293"/>
            <p14:sldId id="316"/>
            <p14:sldId id="261"/>
            <p14:sldId id="301"/>
            <p14:sldId id="262"/>
            <p14:sldId id="322"/>
            <p14:sldId id="302"/>
            <p14:sldId id="268"/>
            <p14:sldId id="296"/>
            <p14:sldId id="269"/>
            <p14:sldId id="263"/>
            <p14:sldId id="277"/>
            <p14:sldId id="265"/>
            <p14:sldId id="266"/>
            <p14:sldId id="298"/>
            <p14:sldId id="319"/>
            <p14:sldId id="272"/>
            <p14:sldId id="303"/>
            <p14:sldId id="320"/>
            <p14:sldId id="270"/>
            <p14:sldId id="273"/>
            <p14:sldId id="275"/>
            <p14:sldId id="276"/>
            <p14:sldId id="304"/>
            <p14:sldId id="292"/>
            <p14:sldId id="305"/>
            <p14:sldId id="287"/>
            <p14:sldId id="324"/>
            <p14:sldId id="317"/>
            <p14:sldId id="285"/>
            <p14:sldId id="294"/>
            <p14:sldId id="306"/>
            <p14:sldId id="311"/>
            <p14:sldId id="313"/>
            <p14:sldId id="321"/>
            <p14:sldId id="312"/>
            <p14:sldId id="314"/>
            <p14:sldId id="323"/>
            <p14:sldId id="318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498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98547-8A7D-4586-BECC-D277D78C930C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7B151-BEFD-4406-A798-BA2CB0D66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30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12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85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6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66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36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6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7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6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4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0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FCC8-0955-4248-885C-35FE2831AA47}" type="datetimeFigureOut">
              <a:rPr lang="ru-RU" smtClean="0"/>
              <a:t>02.05.2015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E8E2B-7442-4174-BA60-683EC5EC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3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марина\img_7063b5f958f86aa04f2c2c3712c47b7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0" y="-1724774"/>
            <a:ext cx="9212649" cy="87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1098"/>
            <a:ext cx="6710223" cy="158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4292483"/>
            <a:ext cx="47609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На </a:t>
            </a:r>
            <a:r>
              <a:rPr lang="ru-RU" sz="4000" dirty="0">
                <a:solidFill>
                  <a:prstClr val="black"/>
                </a:solidFill>
              </a:rPr>
              <a:t>что обратить внимание?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</a:t>
            </a:r>
            <a:r>
              <a:rPr lang="ru-RU" sz="2000" u="sng" dirty="0" smtClean="0"/>
              <a:t>Первое на что необходимо обратить внимание – это комфортное положение матери во время кормления!!!</a:t>
            </a:r>
            <a:r>
              <a:rPr lang="ru-RU" sz="2000" dirty="0" smtClean="0"/>
              <a:t>  Будет </a:t>
            </a:r>
            <a:r>
              <a:rPr lang="ru-RU" sz="2000" dirty="0"/>
              <a:t>удобно  — правильное прикладывание получится само собой</a:t>
            </a:r>
            <a:r>
              <a:rPr lang="ru-RU" sz="2000" dirty="0" smtClean="0"/>
              <a:t>.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 Комфортная поза </a:t>
            </a:r>
            <a:r>
              <a:rPr lang="ru-RU" sz="2000" dirty="0">
                <a:solidFill>
                  <a:prstClr val="black"/>
                </a:solidFill>
              </a:rPr>
              <a:t>при кормлении позволяет чувствовать </a:t>
            </a:r>
            <a:r>
              <a:rPr lang="ru-RU" sz="2000" dirty="0" smtClean="0">
                <a:solidFill>
                  <a:prstClr val="black"/>
                </a:solidFill>
              </a:rPr>
              <a:t>себя расслаблено и спокойно, а это уже 50% успеха.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    Кормить </a:t>
            </a:r>
            <a:r>
              <a:rPr lang="ru-RU" sz="2000" dirty="0">
                <a:solidFill>
                  <a:prstClr val="black"/>
                </a:solidFill>
              </a:rPr>
              <a:t>ребёнка можно </a:t>
            </a:r>
            <a:r>
              <a:rPr lang="ru-RU" sz="2000" dirty="0" smtClean="0">
                <a:solidFill>
                  <a:prstClr val="black"/>
                </a:solidFill>
              </a:rPr>
              <a:t>в разных положениях, но какая бы поза не использовалась, </a:t>
            </a:r>
            <a:r>
              <a:rPr lang="ru-RU" sz="2000" b="1" dirty="0" smtClean="0">
                <a:solidFill>
                  <a:prstClr val="black"/>
                </a:solidFill>
              </a:rPr>
              <a:t>спина и плечевой пояс у женщины должны быть максимально расслаблены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  <a:r>
              <a:rPr lang="ru-RU" sz="2000" dirty="0">
                <a:solidFill>
                  <a:prstClr val="black"/>
                </a:solidFill>
              </a:rPr>
              <a:t> Если после кормления у матери болит спина и ломит шею, это самое яркое свидетельство того, что поза выбрана неправильно</a:t>
            </a:r>
            <a:r>
              <a:rPr lang="ru-RU" sz="2000" dirty="0" smtClean="0">
                <a:solidFill>
                  <a:prstClr val="black"/>
                </a:solidFill>
              </a:rPr>
              <a:t>. Отток молока будет значительно снижен, а отсюда все вытекающие последствия. «Как-нибудь, лишь бы получилось», этот подход ни к чему хорошему не приведет.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8599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832" y="332656"/>
            <a:ext cx="8229600" cy="1944216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>Женщина может использовать разные опоры: для спины,  под локти, под ноги. Можно воспользоваться современными приспособлениями такими как: специальное кресло</a:t>
            </a: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>для кормления, подушка для кормления.</a:t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pic>
        <p:nvPicPr>
          <p:cNvPr id="4" name="Picture 2" descr="C:\Users\Home\Desktop\марина\ind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8" t="-344" r="4" b="344"/>
          <a:stretch/>
        </p:blipFill>
        <p:spPr bwMode="auto">
          <a:xfrm>
            <a:off x="251520" y="3790414"/>
            <a:ext cx="3168352" cy="27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921597"/>
            <a:ext cx="3151587" cy="329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ome\Desktop\марина\image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600400" cy="25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5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ea typeface="+mn-ea"/>
                <a:cs typeface="+mn-cs"/>
              </a:rPr>
              <a:t>Не грудь к ребенку, а ребенка к груди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981" y="1412463"/>
            <a:ext cx="8363272" cy="452596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000" dirty="0" smtClean="0"/>
              <a:t>Мама</a:t>
            </a:r>
            <a:r>
              <a:rPr lang="ru-RU" sz="2000" dirty="0">
                <a:solidFill>
                  <a:prstClr val="black"/>
                </a:solidFill>
              </a:rPr>
              <a:t> не </a:t>
            </a:r>
            <a:r>
              <a:rPr lang="ru-RU" sz="2000" dirty="0" smtClean="0">
                <a:solidFill>
                  <a:prstClr val="black"/>
                </a:solidFill>
              </a:rPr>
              <a:t>заталкивает </a:t>
            </a:r>
            <a:r>
              <a:rPr lang="ru-RU" sz="2000" dirty="0">
                <a:solidFill>
                  <a:prstClr val="black"/>
                </a:solidFill>
              </a:rPr>
              <a:t>грудь в </a:t>
            </a:r>
            <a:r>
              <a:rPr lang="ru-RU" sz="2000" dirty="0" smtClean="0">
                <a:solidFill>
                  <a:prstClr val="black"/>
                </a:solidFill>
              </a:rPr>
              <a:t>ротик малыша, </a:t>
            </a:r>
            <a:r>
              <a:rPr lang="ru-RU" sz="2000" dirty="0">
                <a:solidFill>
                  <a:prstClr val="black"/>
                </a:solidFill>
              </a:rPr>
              <a:t>не </a:t>
            </a:r>
            <a:r>
              <a:rPr lang="ru-RU" sz="2000" dirty="0" smtClean="0">
                <a:solidFill>
                  <a:prstClr val="black"/>
                </a:solidFill>
              </a:rPr>
              <a:t>преследует </a:t>
            </a:r>
            <a:r>
              <a:rPr lang="ru-RU" sz="2000" dirty="0">
                <a:solidFill>
                  <a:prstClr val="black"/>
                </a:solidFill>
              </a:rPr>
              <a:t>ею </a:t>
            </a:r>
            <a:r>
              <a:rPr lang="ru-RU" sz="2000" dirty="0" smtClean="0">
                <a:solidFill>
                  <a:prstClr val="black"/>
                </a:solidFill>
              </a:rPr>
              <a:t>ребенка, </a:t>
            </a:r>
            <a:r>
              <a:rPr lang="ru-RU" sz="2000" dirty="0">
                <a:solidFill>
                  <a:prstClr val="black"/>
                </a:solidFill>
              </a:rPr>
              <a:t>а </a:t>
            </a:r>
            <a:r>
              <a:rPr lang="ru-RU" sz="2000" dirty="0" smtClean="0">
                <a:solidFill>
                  <a:prstClr val="black"/>
                </a:solidFill>
              </a:rPr>
              <a:t>прижимает его </a:t>
            </a:r>
            <a:r>
              <a:rPr lang="ru-RU" sz="2000" dirty="0">
                <a:solidFill>
                  <a:prstClr val="black"/>
                </a:solidFill>
              </a:rPr>
              <a:t>к себе </a:t>
            </a:r>
            <a:r>
              <a:rPr lang="ru-RU" sz="2000" dirty="0" smtClean="0">
                <a:solidFill>
                  <a:prstClr val="black"/>
                </a:solidFill>
              </a:rPr>
              <a:t>поплотнее.</a:t>
            </a:r>
            <a:r>
              <a:rPr lang="ru-RU" sz="1800" dirty="0" smtClean="0">
                <a:solidFill>
                  <a:prstClr val="black"/>
                </a:solidFill>
              </a:rPr>
              <a:t>  </a:t>
            </a:r>
            <a:endParaRPr lang="ru-RU" sz="18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026" name="Picture 2" descr="C:\Users\Home\Desktop\марина\малыши\20150420_1107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5" r="11914"/>
          <a:stretch/>
        </p:blipFill>
        <p:spPr bwMode="auto">
          <a:xfrm>
            <a:off x="1907704" y="2852936"/>
            <a:ext cx="4977808" cy="291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марина\малыши\20150420_1109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1" b="-15677"/>
          <a:stretch/>
        </p:blipFill>
        <p:spPr bwMode="auto">
          <a:xfrm>
            <a:off x="3203848" y="2204864"/>
            <a:ext cx="2880320" cy="53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3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ome\Desktop\марина\малыши\20150209_143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2416" y="2586496"/>
            <a:ext cx="5036397" cy="28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Настроение ребенка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4968552" cy="452596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r>
              <a:rPr lang="ru-RU" sz="2400" i="1" dirty="0">
                <a:solidFill>
                  <a:prstClr val="black"/>
                </a:solidFill>
              </a:rPr>
              <a:t>Еще одно очень важное замечание: лучше всего прикладывать спокойного ребенка, не ждать, чтобы он плачем потребовал кормления. Любому человеку, даже самому маленькому, удобнее сосредоточиться и сделать свою работу качественно, когда он пребывает в хорошем расположении духа. 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92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13576" cy="100811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 правильно взять грудь?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000857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dirty="0" smtClean="0"/>
              <a:t>  </a:t>
            </a:r>
            <a:endParaRPr lang="ru-RU" sz="24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5" name="Picture 2" descr="&amp;pcy;&amp;rcy;&amp;acy;&amp;vcy;&amp;icy;&amp;lcy;&amp;softcy;&amp;ncy;&amp;ocy;&amp;iecy; &amp;icy; &amp;ncy;&amp;iecy;&amp;pcy;&amp;rcy;&amp;acy;&amp;vcy;&amp;icy;&amp;lcy;&amp;softcy;&amp;ncy;&amp;ocy;&amp;iecy; &amp;pcy;&amp;rcy;&amp;icy;&amp;kcy;&amp;lcy;&amp;acy;&amp;dcy;&amp;ycy;&amp;vcy;&amp;acy;&amp;ncy;&amp;icy;&amp;iecy; &amp;kcy; &amp;gcy;&amp;rcy;&amp;ucy;&amp;dcy;&amp;icy;, &amp;pcy;&amp;rcy;&amp;acy;&amp;vcy;&amp;icy;&amp;lcy;&amp;softcy;&amp;ncy;&amp;ycy;&amp;jcy; &amp;icy; &amp;ncy;&amp;iecy;&amp;pcy;&amp;rcy;&amp;acy;&amp;vcy;&amp;icy;&amp;lcy;&amp;softcy;&amp;ncy;&amp;ycy;&amp;jcy; &amp;zcy;&amp;acy;&amp;khcy;&amp;vcy;&amp;acy;&amp;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424916" cy="33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20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i="1" dirty="0" smtClean="0"/>
              <a:t>   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9044" y="764704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dirty="0" smtClean="0">
                <a:effectLst/>
              </a:rPr>
              <a:t>Существует только один верный признак, определяющий правильность прикладывания малыша к груди, это </a:t>
            </a:r>
            <a:r>
              <a:rPr lang="ru-RU" sz="2000" dirty="0" smtClean="0"/>
              <a:t>максимальный</a:t>
            </a:r>
            <a:r>
              <a:rPr lang="ru-RU" sz="2000" dirty="0" smtClean="0">
                <a:effectLst/>
              </a:rPr>
              <a:t> захват </a:t>
            </a:r>
            <a:r>
              <a:rPr lang="ru-RU" sz="2000" dirty="0" err="1" smtClean="0">
                <a:effectLst/>
              </a:rPr>
              <a:t>околососкового</a:t>
            </a:r>
            <a:r>
              <a:rPr lang="ru-RU" sz="2000" dirty="0" smtClean="0">
                <a:effectLst/>
              </a:rPr>
              <a:t> кружка – ареолы соска, особенно в нижней его части. Всё давление должно приходиться именно на ареолу, это обеспечивает наиболее верный способ сцеживания молока в рот младенца. В процессе сосания молоко выжимается из протоков волнообразными движениями языка, прижимающего сосок к нёбу. </a:t>
            </a:r>
          </a:p>
        </p:txBody>
      </p:sp>
      <p:pic>
        <p:nvPicPr>
          <p:cNvPr id="2050" name="Picture 2" descr="C:\Users\Home\Desktop\марина\1korm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26353"/>
          <a:stretch/>
        </p:blipFill>
        <p:spPr bwMode="auto">
          <a:xfrm>
            <a:off x="650234" y="3645023"/>
            <a:ext cx="8038242" cy="20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 осуществить на практике?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000" dirty="0" smtClean="0"/>
              <a:t>     </a:t>
            </a:r>
            <a:r>
              <a:rPr lang="ru-RU" sz="2000" dirty="0" smtClean="0">
                <a:solidFill>
                  <a:prstClr val="black"/>
                </a:solidFill>
              </a:rPr>
              <a:t>Иногда </a:t>
            </a:r>
            <a:r>
              <a:rPr lang="ru-RU" sz="2000" dirty="0">
                <a:solidFill>
                  <a:prstClr val="black"/>
                </a:solidFill>
              </a:rPr>
              <a:t>достаточно прицелиться соском в верхнюю часть ротика ребенка, уже широко раскрытого и ищущего, и просто поближе притянуть к себе малыша в этот момент. </a:t>
            </a:r>
            <a:r>
              <a:rPr lang="ru-RU" sz="2000" dirty="0" smtClean="0">
                <a:solidFill>
                  <a:prstClr val="black"/>
                </a:solidFill>
              </a:rPr>
              <a:t>Вот и </a:t>
            </a:r>
            <a:r>
              <a:rPr lang="ru-RU" sz="2000" dirty="0">
                <a:solidFill>
                  <a:prstClr val="black"/>
                </a:solidFill>
              </a:rPr>
              <a:t>весь фокус! 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Да</a:t>
            </a:r>
            <a:r>
              <a:rPr lang="ru-RU" sz="2000" dirty="0">
                <a:solidFill>
                  <a:prstClr val="black"/>
                </a:solidFill>
              </a:rPr>
              <a:t>, у некоторых пар это получается само собой, но иногда требуется больше работы и более подробные инструкции.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Если </a:t>
            </a:r>
            <a:r>
              <a:rPr lang="ru-RU" sz="2000" dirty="0">
                <a:solidFill>
                  <a:prstClr val="black"/>
                </a:solidFill>
              </a:rPr>
              <a:t>вначале что-то не ладится —это не вина мамы и ребенка: здесь </a:t>
            </a:r>
            <a:r>
              <a:rPr lang="ru-RU" sz="2000" dirty="0" smtClean="0">
                <a:solidFill>
                  <a:prstClr val="black"/>
                </a:solidFill>
              </a:rPr>
              <a:t>нужна </a:t>
            </a:r>
            <a:r>
              <a:rPr lang="ru-RU" sz="2000" dirty="0">
                <a:solidFill>
                  <a:prstClr val="black"/>
                </a:solidFill>
              </a:rPr>
              <a:t>тренировка,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помощь </a:t>
            </a:r>
            <a:r>
              <a:rPr lang="ru-RU" sz="2000" dirty="0" smtClean="0">
                <a:solidFill>
                  <a:prstClr val="black"/>
                </a:solidFill>
              </a:rPr>
              <a:t>умелого персонала </a:t>
            </a:r>
            <a:r>
              <a:rPr lang="ru-RU" sz="2000" dirty="0">
                <a:solidFill>
                  <a:prstClr val="black"/>
                </a:solidFill>
              </a:rPr>
              <a:t>и немного терпения со стороны всех участников этого процесса.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 </a:t>
            </a:r>
            <a:endParaRPr lang="ru-RU" dirty="0"/>
          </a:p>
        </p:txBody>
      </p:sp>
      <p:pic>
        <p:nvPicPr>
          <p:cNvPr id="1026" name="Picture 2" descr="C:\Users\Home\Desktop\марин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58" y="4005064"/>
            <a:ext cx="3816818" cy="25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25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992888" cy="388843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   Чтобы </a:t>
            </a:r>
            <a:r>
              <a:rPr lang="ru-RU" sz="3600" dirty="0"/>
              <a:t>прикладывание </a:t>
            </a:r>
            <a:r>
              <a:rPr lang="ru-RU" sz="3600" dirty="0" smtClean="0"/>
              <a:t>получилось правильным, </a:t>
            </a:r>
            <a:r>
              <a:rPr lang="ru-RU" sz="3600" dirty="0"/>
              <a:t>надо, чтобы рот ребенка был очень широко раскрыт — как при зевании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Как </a:t>
            </a:r>
            <a:r>
              <a:rPr lang="ru-RU" sz="3600" dirty="0"/>
              <a:t>добиться того</a:t>
            </a:r>
            <a:r>
              <a:rPr lang="ru-RU" sz="3600" dirty="0" smtClean="0"/>
              <a:t>,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/>
              <a:t>чтобы он раскрыл его </a:t>
            </a:r>
            <a:r>
              <a:rPr lang="ru-RU" sz="3600" dirty="0" err="1"/>
              <a:t>пошире</a:t>
            </a:r>
            <a:r>
              <a:rPr lang="ru-RU" sz="3600" dirty="0"/>
              <a:t>? </a:t>
            </a:r>
            <a:br>
              <a:rPr lang="ru-RU" sz="3600" dirty="0"/>
            </a:br>
            <a:r>
              <a:rPr lang="ru-RU" sz="3600" dirty="0"/>
              <a:t> 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79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338743"/>
            <a:ext cx="3923382" cy="39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2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pic>
        <p:nvPicPr>
          <p:cNvPr id="9219" name="Picture 3" descr="C:\Users\Home\Desktop\марина\apple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94284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0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/>
              <a:t> </a:t>
            </a:r>
            <a:r>
              <a:rPr lang="ru-RU" b="1" dirty="0" smtClean="0"/>
              <a:t>    На сегодняшний день отношение к естественному вскармливанию в современном мире изменилось в положительную сторону.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Гораздо реже теперь мы видим женщин, отказывающихся кормить своих малышей грудью.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Всё больше малышей получает материнское молоко в возрасте первого года жизни и дольше.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Наблюдаем повышение  инициативы среди </a:t>
            </a:r>
            <a:r>
              <a:rPr lang="ru-RU" dirty="0"/>
              <a:t>медицинского </a:t>
            </a:r>
            <a:r>
              <a:rPr lang="ru-RU" dirty="0" smtClean="0"/>
              <a:t>персонала в  оказании поддержки и помощи кормящим матерям.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Замечаем принятие обществом – женщины -  кормилицы, как само - </a:t>
            </a:r>
            <a:r>
              <a:rPr lang="ru-RU" dirty="0" err="1" smtClean="0"/>
              <a:t>сабой</a:t>
            </a:r>
            <a:r>
              <a:rPr lang="ru-RU" dirty="0" smtClean="0"/>
              <a:t> разумеющийся факт материнства.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 smtClean="0"/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54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Расположение ребенка у груди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Малышу </a:t>
            </a:r>
            <a:r>
              <a:rPr lang="ru-RU" dirty="0">
                <a:solidFill>
                  <a:prstClr val="black"/>
                </a:solidFill>
              </a:rPr>
              <a:t>необходимо обеспечить такое положение у груди, чтобы он мог немного запракинуть голову, и широко раскрыть рот. 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Лицо ребенка должно быть в одной плоскости с телом. Поворот головы в сторону груди является не верным.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Тело ребенка плотно прижато к материнскому, приветствуется кожный контакт.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19438"/>
            <a:ext cx="537462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295507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17" y="4869160"/>
            <a:ext cx="1872208" cy="186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64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76672"/>
            <a:ext cx="809239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dirty="0">
              <a:solidFill>
                <a:prstClr val="black"/>
              </a:solidFill>
            </a:endParaRPr>
          </a:p>
          <a:p>
            <a:pPr lvl="0"/>
            <a:r>
              <a:rPr lang="ru-RU" sz="3600" dirty="0" smtClean="0">
                <a:solidFill>
                  <a:prstClr val="black"/>
                </a:solidFill>
              </a:rPr>
              <a:t>Нельзя держать ребенка за голову, </a:t>
            </a:r>
            <a:r>
              <a:rPr lang="ru-RU" sz="3600" dirty="0">
                <a:solidFill>
                  <a:prstClr val="black"/>
                </a:solidFill>
              </a:rPr>
              <a:t> </a:t>
            </a:r>
            <a:r>
              <a:rPr lang="ru-RU" sz="3600" dirty="0" smtClean="0">
                <a:solidFill>
                  <a:prstClr val="black"/>
                </a:solidFill>
              </a:rPr>
              <a:t>давить </a:t>
            </a:r>
            <a:r>
              <a:rPr lang="ru-RU" sz="3600" dirty="0">
                <a:solidFill>
                  <a:prstClr val="black"/>
                </a:solidFill>
              </a:rPr>
              <a:t>ему на </a:t>
            </a:r>
            <a:r>
              <a:rPr lang="ru-RU" sz="3600" dirty="0" smtClean="0">
                <a:solidFill>
                  <a:prstClr val="black"/>
                </a:solidFill>
              </a:rPr>
              <a:t>затылок. </a:t>
            </a:r>
          </a:p>
        </p:txBody>
      </p:sp>
      <p:pic>
        <p:nvPicPr>
          <p:cNvPr id="3075" name="Picture 3" descr="C:\Users\Home\Desktop\марина\малыши\20150427_115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5" y="2221053"/>
            <a:ext cx="5472608" cy="30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ome\Desktop\марина\newbornbreastfeeding-300x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03" y="1950866"/>
            <a:ext cx="2958743" cy="20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34" y="4124700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36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678" y="54868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Ассиметричное прикладывание</a:t>
            </a:r>
            <a:br>
              <a:rPr lang="ru-RU" dirty="0" smtClean="0"/>
            </a:b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1026" name="Picture 2" descr="C:\Users\Home\Desktop\марина\latch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71" r="47371"/>
          <a:stretch/>
        </p:blipFill>
        <p:spPr bwMode="auto">
          <a:xfrm>
            <a:off x="2267744" y="1988840"/>
            <a:ext cx="6696744" cy="36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7" y="1268760"/>
            <a:ext cx="5193009" cy="5328591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 smtClean="0"/>
              <a:t>Если принимать широко открытый рот ребенка как окружность,  то  вкладывать сосок следует не по симметрии, то есть соском в центр окружности, а соском к небу, чтобы нижняя часть ареолы соска приходилась на нижнюю губу младенца.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 smtClean="0"/>
              <a:t>Сосательный рефлекс усиливается, если сосок груди касается нёба.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i="1" dirty="0" smtClean="0"/>
              <a:t>Что это такое, легко понять, если дать ребенку пососать палец. Поглаживая ребенка по язычку - он начнет сосать. А если повернуть палец и сделать движение его подушечкой по небу «иди ко мне», ребенок начинает сосать гораздо сильнее.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02849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04" y="54868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altLang="ru-RU" sz="3600" b="1" dirty="0">
                <a:latin typeface="Arial" charset="0"/>
                <a:cs typeface="Arial" charset="0"/>
              </a:rPr>
              <a:t>Итак, на старт!</a:t>
            </a:r>
            <a:br>
              <a:rPr lang="ru-RU" altLang="ru-RU" sz="3600" b="1" dirty="0">
                <a:latin typeface="Arial" charset="0"/>
                <a:cs typeface="Arial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pic>
        <p:nvPicPr>
          <p:cNvPr id="10243" name="Picture 3" descr="C:\Users\Home\Desktop\марина\latch1w450h28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17532"/>
            <a:ext cx="4286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08103" y="2007711"/>
            <a:ext cx="316450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Исходное положение: ребенок расположен очень близко к груди, сосок направлен к его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носику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.  Грудь мама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уже сформировала  для удобного захвата (если в этом есть необходимость). </a:t>
            </a:r>
          </a:p>
        </p:txBody>
      </p:sp>
    </p:spTree>
    <p:extLst>
      <p:ext uri="{BB962C8B-B14F-4D97-AF65-F5344CB8AC3E}">
        <p14:creationId xmlns:p14="http://schemas.microsoft.com/office/powerpoint/2010/main" val="327454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978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60032" y="1556792"/>
            <a:ext cx="396044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Малыш широко раскрывает ротик (язычок опущен на   нижнюю десну), его голова слегка откидывается назад. Мама приближает его к груди и вкатывает сосок и ареолу в ротик.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Напоминаю, что нижняя губка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уже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 стоит на месте. Мы не двигаем всего ребенка вверх, к соску. Последней на место становится верхняя губа.</a:t>
            </a:r>
          </a:p>
        </p:txBody>
      </p:sp>
      <p:pic>
        <p:nvPicPr>
          <p:cNvPr id="12291" name="Picture 3" descr="C:\Users\Home\Desktop\марина\latch2w450h28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4434"/>
            <a:ext cx="4104456" cy="25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66049" y="401469"/>
            <a:ext cx="422108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Теперь у ребенка грудь глубоко в ротике, сосок там, вну</a:t>
            </a:r>
            <a:r>
              <a:rPr lang="ru-RU" altLang="ru-RU" sz="2000" dirty="0">
                <a:latin typeface="Arial" charset="0"/>
                <a:cs typeface="Arial" charset="0"/>
              </a:rPr>
              <a:t>т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ри, касается границы твердого и мягкого неба. Обратите внимание, что снизу ареола глубже в ротике, чем сверху. Ребенок так плотно прижат к маме, что ей сверху видно только щечку, плотно прижатую к груди. Если на секунду слегка отодвинуть малыша от груди, станет заметно, что его губки развернуты, нижняя губа полностью отогнута. Угол между верхней и нижней губой — не меньше 140°. А если уж совсем полюбопытствовать, и аккуратно отодвинуть уголок рта, будет виден язычок, охватывающий грудь. </a:t>
            </a:r>
          </a:p>
        </p:txBody>
      </p:sp>
      <p:pic>
        <p:nvPicPr>
          <p:cNvPr id="13315" name="Picture 3" descr="C:\Users\Home\Desktop\марина\latch3w450h28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4889"/>
            <a:ext cx="433569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5"/>
            <a:ext cx="4837021" cy="468052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r>
              <a:rPr lang="ru-RU" sz="2400" dirty="0">
                <a:solidFill>
                  <a:prstClr val="black"/>
                </a:solidFill>
              </a:rPr>
              <a:t>Когда ребенок сосет грудь правильно, его щечки надуты, а не втянуты. Подбородок глубоко упирается в мамину грудь. Носик может либо быть в стороне, либо слегка касаться груди. В таком случае малыш все равно успешно дышит, через маленькие треугольные щелочки между грудью и крыльями носа. 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5122" name="Picture 2" descr="C:\Users\Home\Desktop\марина\малыши\20150326_141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06498" y="2162254"/>
            <a:ext cx="5338793" cy="31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365413" cy="5993097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Если </a:t>
            </a:r>
            <a:r>
              <a:rPr lang="ru-RU" sz="2000" dirty="0">
                <a:solidFill>
                  <a:prstClr val="black"/>
                </a:solidFill>
              </a:rPr>
              <a:t>кроха сильно упирается носом и ему все-таки неудобно дышать — скорее всего, его подбородок расположен недостаточно близко к маминой груди, а голова наклонена вперед. В таком случае </a:t>
            </a:r>
            <a:r>
              <a:rPr lang="ru-RU" sz="2000" b="1" dirty="0">
                <a:solidFill>
                  <a:prstClr val="black"/>
                </a:solidFill>
              </a:rPr>
              <a:t>не надо </a:t>
            </a:r>
            <a:r>
              <a:rPr lang="ru-RU" sz="2000" dirty="0">
                <a:solidFill>
                  <a:prstClr val="black"/>
                </a:solidFill>
              </a:rPr>
              <a:t>делать ямку в груди </a:t>
            </a:r>
            <a:r>
              <a:rPr lang="ru-RU" sz="2000" dirty="0" smtClean="0">
                <a:solidFill>
                  <a:prstClr val="black"/>
                </a:solidFill>
              </a:rPr>
              <a:t>пальцем (захват ножницами), </a:t>
            </a:r>
            <a:r>
              <a:rPr lang="ru-RU" sz="2000" dirty="0">
                <a:solidFill>
                  <a:prstClr val="black"/>
                </a:solidFill>
              </a:rPr>
              <a:t>надо сместить всего малыша назад, в направлении его ножек и плотнее прижать к себе. Его шейка выпрямится, подбородок </a:t>
            </a:r>
            <a:r>
              <a:rPr lang="ru-RU" sz="2000" dirty="0" smtClean="0">
                <a:solidFill>
                  <a:prstClr val="black"/>
                </a:solidFill>
              </a:rPr>
              <a:t>плотнее соприкаснется в</a:t>
            </a:r>
            <a:r>
              <a:rPr lang="ru-RU" sz="2000" dirty="0">
                <a:solidFill>
                  <a:prstClr val="black"/>
                </a:solidFill>
              </a:rPr>
              <a:t> грудь, а носик освободится. Если чувствуете, что ребенок при этом захватил грудь неглубоко, лучше аккуратно забрать у него грудь (разжав пальцем </a:t>
            </a:r>
            <a:r>
              <a:rPr lang="ru-RU" sz="2000" dirty="0" err="1">
                <a:solidFill>
                  <a:prstClr val="black"/>
                </a:solidFill>
              </a:rPr>
              <a:t>десенки</a:t>
            </a:r>
            <a:r>
              <a:rPr lang="ru-RU" sz="2000" dirty="0">
                <a:solidFill>
                  <a:prstClr val="black"/>
                </a:solidFill>
              </a:rPr>
              <a:t>, чтобы не повредить сосок), и приложить его еще раз.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/>
          </a:p>
        </p:txBody>
      </p:sp>
      <p:pic>
        <p:nvPicPr>
          <p:cNvPr id="6146" name="Picture 2" descr="C:\Users\Home\Desktop\марина\малыши\20150427_1157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-5051"/>
          <a:stretch/>
        </p:blipFill>
        <p:spPr bwMode="auto">
          <a:xfrm>
            <a:off x="569097" y="3506128"/>
            <a:ext cx="5256585" cy="31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марина\малыши\20150427_115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8" b="19154"/>
          <a:stretch/>
        </p:blipFill>
        <p:spPr bwMode="auto">
          <a:xfrm>
            <a:off x="5825682" y="3362858"/>
            <a:ext cx="2706758" cy="34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98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Механизм сосания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688632"/>
          </a:xfrm>
        </p:spPr>
        <p:txBody>
          <a:bodyPr>
            <a:normAutofit fontScale="55000" lnSpcReduction="20000"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prstClr val="black"/>
                </a:solidFill>
              </a:rPr>
              <a:t>В начале </a:t>
            </a:r>
            <a:r>
              <a:rPr lang="ru-RU" dirty="0">
                <a:solidFill>
                  <a:prstClr val="black"/>
                </a:solidFill>
              </a:rPr>
              <a:t>ребенок </a:t>
            </a:r>
            <a:r>
              <a:rPr lang="ru-RU" dirty="0" smtClean="0">
                <a:solidFill>
                  <a:prstClr val="black"/>
                </a:solidFill>
              </a:rPr>
              <a:t>делает быстрые, частые сосательные движения</a:t>
            </a:r>
            <a:r>
              <a:rPr lang="ru-RU" dirty="0">
                <a:solidFill>
                  <a:prstClr val="black"/>
                </a:solidFill>
              </a:rPr>
              <a:t>, пока молоко не начинает выделяться из </a:t>
            </a:r>
            <a:r>
              <a:rPr lang="ru-RU" dirty="0" smtClean="0">
                <a:solidFill>
                  <a:prstClr val="black"/>
                </a:solidFill>
              </a:rPr>
              <a:t>груди.  Таким образом он стимулирует у матери выработку гормона </a:t>
            </a:r>
            <a:r>
              <a:rPr lang="ru-RU" b="1" u="sng" dirty="0" smtClean="0">
                <a:solidFill>
                  <a:prstClr val="black"/>
                </a:solidFill>
              </a:rPr>
              <a:t>окситоцина</a:t>
            </a:r>
            <a:r>
              <a:rPr lang="ru-RU" dirty="0" smtClean="0">
                <a:solidFill>
                  <a:prstClr val="black"/>
                </a:solidFill>
              </a:rPr>
              <a:t>. Этот рефлекс может быть снижен если мама находится в подавленном состоянии, испытывает боль, волнение… Без окситоцина отток молока невозможен, поэтому необходимо уменьшить или устранить влияние негативных факторов на женщину. Прикосновения к ребенку, его запах, любование малышом помогают женщине настроиться на кормление, стимулируют работу нужных гормонов.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Затем </a:t>
            </a:r>
            <a:r>
              <a:rPr lang="ru-RU" dirty="0">
                <a:solidFill>
                  <a:prstClr val="black"/>
                </a:solidFill>
              </a:rPr>
              <a:t>ритм меняется и ребенок переходит к более постоянному глубокому сосанию, с паузами. Паузы означают, что молоко хорошо </a:t>
            </a:r>
            <a:r>
              <a:rPr lang="ru-RU" dirty="0" smtClean="0">
                <a:solidFill>
                  <a:prstClr val="black"/>
                </a:solidFill>
              </a:rPr>
              <a:t>выделяется из груди, малыш насыщается. Это </a:t>
            </a:r>
            <a:r>
              <a:rPr lang="ru-RU" dirty="0">
                <a:solidFill>
                  <a:prstClr val="black"/>
                </a:solidFill>
              </a:rPr>
              <a:t>выглядит как «зависание» подбородка ребенка  — когда он делает глоток молока. Чем дольше пауза, тем больше молока получил ребенок с этим глотком. Такое сосание возможно только при эффективном, глубоком захвате ребенком груди. </a:t>
            </a:r>
            <a:endParaRPr lang="ru-RU" dirty="0" smtClean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Мамам </a:t>
            </a:r>
            <a:r>
              <a:rPr lang="ru-RU" dirty="0">
                <a:solidFill>
                  <a:prstClr val="black"/>
                </a:solidFill>
              </a:rPr>
              <a:t>важно научится самим понимать, когда малыш не просто сосет, </a:t>
            </a:r>
            <a:r>
              <a:rPr lang="ru-RU" dirty="0" smtClean="0">
                <a:solidFill>
                  <a:prstClr val="black"/>
                </a:solidFill>
              </a:rPr>
              <a:t>но и </a:t>
            </a:r>
            <a:r>
              <a:rPr lang="ru-RU" dirty="0">
                <a:solidFill>
                  <a:prstClr val="black"/>
                </a:solidFill>
              </a:rPr>
              <a:t>глотает молоко. </a:t>
            </a:r>
            <a:endParaRPr lang="ru-RU" dirty="0" smtClean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prstClr val="black"/>
                </a:solidFill>
              </a:rPr>
              <a:t>В </a:t>
            </a:r>
            <a:r>
              <a:rPr lang="ru-RU" dirty="0">
                <a:solidFill>
                  <a:prstClr val="black"/>
                </a:solidFill>
              </a:rPr>
              <a:t>случае, когда что-то идет не так, важно знать, что дело не </a:t>
            </a:r>
            <a:r>
              <a:rPr lang="ru-RU" dirty="0" smtClean="0">
                <a:solidFill>
                  <a:prstClr val="black"/>
                </a:solidFill>
              </a:rPr>
              <a:t>в том</a:t>
            </a:r>
            <a:r>
              <a:rPr lang="ru-RU" dirty="0">
                <a:solidFill>
                  <a:prstClr val="black"/>
                </a:solidFill>
              </a:rPr>
              <a:t>, что женщина «немолочная</a:t>
            </a:r>
            <a:r>
              <a:rPr lang="ru-RU" dirty="0" smtClean="0">
                <a:solidFill>
                  <a:prstClr val="black"/>
                </a:solidFill>
              </a:rPr>
              <a:t>», </a:t>
            </a:r>
            <a:r>
              <a:rPr lang="ru-RU" dirty="0">
                <a:solidFill>
                  <a:prstClr val="black"/>
                </a:solidFill>
              </a:rPr>
              <a:t>а в действительности, просто нужно наладить правильное прикладывание</a:t>
            </a:r>
            <a:r>
              <a:rPr lang="ru-RU" dirty="0" smtClean="0">
                <a:solidFill>
                  <a:prstClr val="black"/>
                </a:solidFill>
              </a:rPr>
              <a:t>. То </a:t>
            </a:r>
            <a:r>
              <a:rPr lang="ru-RU" dirty="0">
                <a:solidFill>
                  <a:prstClr val="black"/>
                </a:solidFill>
              </a:rPr>
              <a:t>есть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  <a:r>
              <a:rPr lang="ru-RU" dirty="0">
                <a:solidFill>
                  <a:prstClr val="black"/>
                </a:solidFill>
              </a:rPr>
              <a:t>показывать, КАК приложить </a:t>
            </a:r>
            <a:r>
              <a:rPr lang="ru-RU" dirty="0" smtClean="0">
                <a:solidFill>
                  <a:prstClr val="black"/>
                </a:solidFill>
              </a:rPr>
              <a:t>ребенка к груди.</a:t>
            </a:r>
            <a:endParaRPr lang="ru-RU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9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88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Вид соска после кормления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0283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 descr="C:\Users\Home\Desktop\марина\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22925"/>
          <a:stretch/>
        </p:blipFill>
        <p:spPr bwMode="auto">
          <a:xfrm>
            <a:off x="107504" y="1700808"/>
            <a:ext cx="2510697" cy="38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4" t="13827" r="17593" b="-21292"/>
          <a:stretch/>
        </p:blipFill>
        <p:spPr bwMode="auto">
          <a:xfrm>
            <a:off x="6444208" y="1700808"/>
            <a:ext cx="2344592" cy="503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71800" y="2348880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После кормления сосок выглядит вытянутым и округлым, </a:t>
            </a:r>
            <a:r>
              <a:rPr lang="ru-RU" sz="2400" dirty="0" smtClean="0">
                <a:solidFill>
                  <a:prstClr val="black"/>
                </a:solidFill>
              </a:rPr>
              <a:t>симметричным, 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а </a:t>
            </a:r>
            <a:r>
              <a:rPr lang="ru-RU" sz="2400" dirty="0">
                <a:solidFill>
                  <a:prstClr val="black"/>
                </a:solidFill>
              </a:rPr>
              <a:t>не приплюснутым и не скошенным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211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04856" cy="201622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10 </a:t>
            </a:r>
            <a:r>
              <a:rPr lang="ru-RU" sz="2800" b="1" dirty="0" smtClean="0"/>
              <a:t>принципов успешного </a:t>
            </a:r>
            <a:r>
              <a:rPr lang="ru-RU" sz="2800" b="1" dirty="0"/>
              <a:t>грудного вскармливания </a:t>
            </a:r>
            <a:r>
              <a:rPr lang="ru-RU" sz="2800" b="1" dirty="0" smtClean="0"/>
              <a:t>предложенные ВОЗ/ЮНИСЕФ, дали свои положительные результаты, но расслабляться нам ещё рано.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852936"/>
            <a:ext cx="8280920" cy="258053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Мы, медицинские работники, </a:t>
            </a:r>
            <a:r>
              <a:rPr lang="ru-RU" sz="2000" dirty="0">
                <a:solidFill>
                  <a:prstClr val="black"/>
                </a:solidFill>
              </a:rPr>
              <a:t>непосредственно </a:t>
            </a:r>
            <a:r>
              <a:rPr lang="ru-RU" sz="2000" dirty="0" smtClean="0">
                <a:solidFill>
                  <a:prstClr val="black"/>
                </a:solidFill>
              </a:rPr>
              <a:t>работающие </a:t>
            </a:r>
            <a:r>
              <a:rPr lang="ru-RU" sz="2000" dirty="0">
                <a:solidFill>
                  <a:prstClr val="black"/>
                </a:solidFill>
              </a:rPr>
              <a:t>с женщинами в послеродовом периоде, </a:t>
            </a:r>
            <a:r>
              <a:rPr lang="ru-RU" sz="2000" dirty="0" smtClean="0">
                <a:solidFill>
                  <a:prstClr val="black"/>
                </a:solidFill>
              </a:rPr>
              <a:t>обязаны </a:t>
            </a:r>
            <a:r>
              <a:rPr lang="ru-RU" sz="2000" dirty="0">
                <a:solidFill>
                  <a:prstClr val="black"/>
                </a:solidFill>
              </a:rPr>
              <a:t>давать грамотную информацию </a:t>
            </a:r>
            <a:r>
              <a:rPr lang="ru-RU" sz="2000" dirty="0" smtClean="0">
                <a:solidFill>
                  <a:prstClr val="black"/>
                </a:solidFill>
              </a:rPr>
              <a:t>родителям по </a:t>
            </a:r>
            <a:r>
              <a:rPr lang="ru-RU" sz="2000" dirty="0">
                <a:solidFill>
                  <a:prstClr val="black"/>
                </a:solidFill>
              </a:rPr>
              <a:t>вопросам естественного </a:t>
            </a:r>
            <a:r>
              <a:rPr lang="ru-RU" sz="2000" dirty="0" smtClean="0">
                <a:solidFill>
                  <a:prstClr val="black"/>
                </a:solidFill>
              </a:rPr>
              <a:t>вскармливания.</a:t>
            </a:r>
          </a:p>
          <a:p>
            <a:pPr lvl="0">
              <a:spcBef>
                <a:spcPts val="0"/>
              </a:spcBef>
            </a:pPr>
            <a:endParaRPr lang="ru-RU" sz="2000" dirty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Именно </a:t>
            </a:r>
            <a:r>
              <a:rPr lang="ru-RU" sz="2000" dirty="0">
                <a:solidFill>
                  <a:prstClr val="black"/>
                </a:solidFill>
              </a:rPr>
              <a:t>к нам в первую </a:t>
            </a:r>
            <a:r>
              <a:rPr lang="ru-RU" sz="2000" dirty="0" smtClean="0">
                <a:solidFill>
                  <a:prstClr val="black"/>
                </a:solidFill>
              </a:rPr>
              <a:t>очередь обращаются за </a:t>
            </a:r>
            <a:r>
              <a:rPr lang="ru-RU" sz="2000" dirty="0">
                <a:solidFill>
                  <a:prstClr val="black"/>
                </a:solidFill>
              </a:rPr>
              <a:t>советом, от нас ждут ответов на вопросы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Проблемы при прикладывании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7560840" cy="452596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r>
              <a:rPr lang="ru-RU" sz="2000" dirty="0">
                <a:solidFill>
                  <a:prstClr val="black"/>
                </a:solidFill>
              </a:rPr>
              <a:t>Одна из проблем, которая может затруднить грудное вскармливание, это наличие у ребенка </a:t>
            </a:r>
            <a:r>
              <a:rPr lang="ru-RU" sz="2000" b="1" dirty="0">
                <a:solidFill>
                  <a:prstClr val="black"/>
                </a:solidFill>
              </a:rPr>
              <a:t>высокого или вздутого </a:t>
            </a:r>
            <a:r>
              <a:rPr lang="ru-RU" sz="2000" b="1" dirty="0" smtClean="0">
                <a:solidFill>
                  <a:prstClr val="black"/>
                </a:solidFill>
              </a:rPr>
              <a:t>нёба</a:t>
            </a:r>
            <a:r>
              <a:rPr lang="ru-RU" sz="2000" dirty="0" smtClean="0">
                <a:solidFill>
                  <a:prstClr val="black"/>
                </a:solidFill>
              </a:rPr>
              <a:t>. </a:t>
            </a:r>
            <a:r>
              <a:rPr lang="ru-RU" sz="2000" dirty="0">
                <a:solidFill>
                  <a:prstClr val="black"/>
                </a:solidFill>
              </a:rPr>
              <a:t>Нередко при этом ребенок имеет </a:t>
            </a:r>
            <a:r>
              <a:rPr lang="ru-RU" sz="2000" b="1" dirty="0">
                <a:solidFill>
                  <a:prstClr val="black"/>
                </a:solidFill>
              </a:rPr>
              <a:t>короткую </a:t>
            </a:r>
            <a:r>
              <a:rPr lang="ru-RU" sz="2000" b="1" dirty="0" smtClean="0">
                <a:solidFill>
                  <a:prstClr val="black"/>
                </a:solidFill>
              </a:rPr>
              <a:t>уздечку</a:t>
            </a:r>
            <a:r>
              <a:rPr lang="ru-RU" sz="2000" dirty="0" smtClean="0">
                <a:solidFill>
                  <a:prstClr val="black"/>
                </a:solidFill>
              </a:rPr>
              <a:t>.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prstClr val="black"/>
                </a:solidFill>
              </a:rPr>
              <a:t>Какие </a:t>
            </a:r>
            <a:r>
              <a:rPr lang="ru-RU" sz="2000" b="1" u="sng" dirty="0">
                <a:solidFill>
                  <a:prstClr val="black"/>
                </a:solidFill>
              </a:rPr>
              <a:t>действия можно предпринять? </a:t>
            </a:r>
            <a:endParaRPr lang="ru-RU" sz="2000" b="1" u="sng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000" b="1" u="sng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</a:rPr>
              <a:t>Подрезать уздечку, если она </a:t>
            </a:r>
            <a:r>
              <a:rPr lang="ru-RU" sz="2000" dirty="0" smtClean="0">
                <a:solidFill>
                  <a:prstClr val="black"/>
                </a:solidFill>
              </a:rPr>
              <a:t>короткая.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</a:rPr>
              <a:t>М</a:t>
            </a:r>
            <a:r>
              <a:rPr lang="ru-RU" sz="2000" dirty="0" smtClean="0">
                <a:solidFill>
                  <a:prstClr val="black"/>
                </a:solidFill>
              </a:rPr>
              <a:t>аксимально </a:t>
            </a:r>
            <a:r>
              <a:rPr lang="ru-RU" sz="2000" dirty="0">
                <a:solidFill>
                  <a:prstClr val="black"/>
                </a:solidFill>
              </a:rPr>
              <a:t>ассиметричный захват </a:t>
            </a:r>
            <a:r>
              <a:rPr lang="ru-RU" sz="2000" dirty="0" smtClean="0">
                <a:solidFill>
                  <a:prstClr val="black"/>
                </a:solidFill>
              </a:rPr>
              <a:t>груди.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</a:rPr>
              <a:t>Э</a:t>
            </a:r>
            <a:r>
              <a:rPr lang="ru-RU" sz="2000" dirty="0" smtClean="0">
                <a:solidFill>
                  <a:prstClr val="black"/>
                </a:solidFill>
              </a:rPr>
              <a:t>кспериментировать </a:t>
            </a:r>
            <a:r>
              <a:rPr lang="ru-RU" sz="2000" dirty="0">
                <a:solidFill>
                  <a:prstClr val="black"/>
                </a:solidFill>
              </a:rPr>
              <a:t>с позами </a:t>
            </a:r>
            <a:r>
              <a:rPr lang="ru-RU" sz="2000" dirty="0" smtClean="0">
                <a:solidFill>
                  <a:prstClr val="black"/>
                </a:solidFill>
              </a:rPr>
              <a:t>при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</a:t>
            </a:r>
            <a:r>
              <a:rPr lang="ru-RU" sz="2000" dirty="0" smtClean="0">
                <a:solidFill>
                  <a:prstClr val="black"/>
                </a:solidFill>
              </a:rPr>
              <a:t> кормлении.  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2000" dirty="0"/>
          </a:p>
        </p:txBody>
      </p:sp>
      <p:pic>
        <p:nvPicPr>
          <p:cNvPr id="3074" name="Picture 2" descr="C:\Users\Home\Desktop\марина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55148"/>
            <a:ext cx="2808312" cy="23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08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Проблемы при прикладывании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7560840" cy="4813995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 smtClean="0"/>
              <a:t>Плоские или втянутые соски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u="sng" dirty="0" smtClean="0"/>
              <a:t>Решение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Подсцедить</a:t>
            </a:r>
            <a:r>
              <a:rPr lang="ru-RU" sz="2000" dirty="0" smtClean="0"/>
              <a:t> грудь перед кормлением, чтобы ареол был мягким, удобным для захвата.</a:t>
            </a: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</a:rPr>
              <a:t>Максимально ассиметричный захват груди.</a:t>
            </a:r>
          </a:p>
          <a:p>
            <a:pPr lvl="0"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Экспериментировать с позами </a:t>
            </a:r>
            <a:r>
              <a:rPr lang="ru-RU" sz="2000" dirty="0">
                <a:solidFill>
                  <a:prstClr val="black"/>
                </a:solidFill>
              </a:rPr>
              <a:t>при</a:t>
            </a:r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</a:rPr>
              <a:t>     </a:t>
            </a:r>
            <a:r>
              <a:rPr lang="ru-RU" sz="2000" dirty="0">
                <a:solidFill>
                  <a:prstClr val="black"/>
                </a:solidFill>
              </a:rPr>
              <a:t> кормлении. </a:t>
            </a:r>
            <a:endParaRPr lang="ru-RU" sz="2000" dirty="0" smtClean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Использовать накладки для груди.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/>
          </a:p>
        </p:txBody>
      </p:sp>
      <p:pic>
        <p:nvPicPr>
          <p:cNvPr id="4098" name="Picture 2" descr="C:\Users\Home\Desktop\марина\фото доп сист для кормл\фото наклад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05" y="4726699"/>
            <a:ext cx="3359975" cy="12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8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Позы для прикладывания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  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endParaRPr lang="ru-RU" sz="2000" dirty="0"/>
          </a:p>
        </p:txBody>
      </p:sp>
      <p:pic>
        <p:nvPicPr>
          <p:cNvPr id="6146" name="Picture 2" descr="C:\Users\Home\Desktop\марина\original-26202389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6" b="-13076"/>
          <a:stretch/>
        </p:blipFill>
        <p:spPr bwMode="auto">
          <a:xfrm>
            <a:off x="539552" y="1268760"/>
            <a:ext cx="8424936" cy="59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7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Бутылки, соски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474" y="1403648"/>
            <a:ext cx="8568952" cy="488600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/>
              <a:t>     М</a:t>
            </a:r>
            <a:r>
              <a:rPr lang="ru-RU" sz="2000" dirty="0" smtClean="0">
                <a:solidFill>
                  <a:prstClr val="black"/>
                </a:solidFill>
              </a:rPr>
              <a:t>еханизм сосания грудной железы и сосок (пустышек) </a:t>
            </a:r>
            <a:r>
              <a:rPr lang="ru-RU" sz="2000" b="1" dirty="0" smtClean="0">
                <a:solidFill>
                  <a:prstClr val="black"/>
                </a:solidFill>
              </a:rPr>
              <a:t>разительно отличается</a:t>
            </a:r>
            <a:r>
              <a:rPr lang="ru-RU" sz="2000" dirty="0" smtClean="0">
                <a:solidFill>
                  <a:prstClr val="black"/>
                </a:solidFill>
              </a:rPr>
              <a:t>. При сосании сосок у детей: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нешироко </a:t>
            </a:r>
            <a:r>
              <a:rPr lang="ru-RU" sz="2000" dirty="0">
                <a:solidFill>
                  <a:prstClr val="black"/>
                </a:solidFill>
              </a:rPr>
              <a:t>открыть </a:t>
            </a:r>
            <a:r>
              <a:rPr lang="ru-RU" sz="2000" dirty="0" smtClean="0">
                <a:solidFill>
                  <a:prstClr val="black"/>
                </a:solidFill>
              </a:rPr>
              <a:t>рот,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нет активной работы язычка,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</a:rPr>
              <a:t>не создаётся вакуум той силы, который необходим для добывания молока из груди.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    Ребенку требуется </a:t>
            </a:r>
            <a:r>
              <a:rPr lang="ru-RU" sz="2000" dirty="0">
                <a:solidFill>
                  <a:prstClr val="black"/>
                </a:solidFill>
              </a:rPr>
              <a:t>нажимать вверх-вниз на </a:t>
            </a:r>
            <a:r>
              <a:rPr lang="ru-RU" sz="2000" dirty="0" smtClean="0">
                <a:solidFill>
                  <a:prstClr val="black"/>
                </a:solidFill>
              </a:rPr>
              <a:t>соску деснами и слабо подсасывать, таким образом добывая себе питание.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     Именно </a:t>
            </a:r>
            <a:r>
              <a:rPr lang="ru-RU" sz="2000" dirty="0">
                <a:solidFill>
                  <a:prstClr val="black"/>
                </a:solidFill>
              </a:rPr>
              <a:t>поэтому в первые недели кормления не рекомендуется давать малышу бутылку и соску, чтобы он не начал сосать грудь по образцу бутылки (а значит, больно для мамы и/или не получая достаточно молока).</a:t>
            </a:r>
            <a:br>
              <a:rPr lang="ru-RU" sz="2000" dirty="0">
                <a:solidFill>
                  <a:prstClr val="black"/>
                </a:solidFill>
              </a:rPr>
            </a:br>
            <a:endParaRPr lang="ru-RU" sz="20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24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Альтернативные способы кормления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r>
              <a:rPr lang="ru-RU" sz="2400" b="1" i="1" dirty="0" smtClean="0"/>
              <a:t>Кормление с помощью системы </a:t>
            </a:r>
            <a:r>
              <a:rPr lang="en-US" sz="2400" b="1" i="1" dirty="0" smtClean="0"/>
              <a:t>SNS </a:t>
            </a:r>
            <a:r>
              <a:rPr lang="en-US" sz="2400" b="1" i="1" dirty="0" err="1" smtClean="0"/>
              <a:t>medela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9218" name="Picture 2" descr="C:\Users\Home\Desktop\марина\малыши\20150402_142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6134389" cy="34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08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10242" name="Picture 2" descr="C:\Users\Home\Desktop\марина\малыши\Фото-0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3" b="-19993"/>
          <a:stretch/>
        </p:blipFill>
        <p:spPr bwMode="auto">
          <a:xfrm>
            <a:off x="611560" y="764705"/>
            <a:ext cx="4541248" cy="340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esktop\марина\малыши\20150211_110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312368" cy="58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марина\малыши\20150217_1135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6"/>
          <a:stretch/>
        </p:blipFill>
        <p:spPr bwMode="auto">
          <a:xfrm>
            <a:off x="611560" y="3671755"/>
            <a:ext cx="4547539" cy="29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3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Кормление из шприца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r>
              <a:rPr lang="ru-RU" sz="2400" b="1" i="1" dirty="0" smtClean="0"/>
              <a:t>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6408712" cy="375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1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</a:t>
            </a:r>
            <a:r>
              <a:rPr lang="ru-RU" dirty="0" smtClean="0"/>
              <a:t>ормление с помощью насадки </a:t>
            </a:r>
            <a:r>
              <a:rPr lang="en-US" dirty="0" err="1" smtClean="0"/>
              <a:t>FingerFeeder</a:t>
            </a:r>
            <a:r>
              <a:rPr lang="ru-RU" dirty="0" smtClean="0"/>
              <a:t> </a:t>
            </a:r>
            <a:r>
              <a:rPr lang="en-US" dirty="0" err="1" smtClean="0"/>
              <a:t>medela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r>
              <a:rPr lang="ru-RU" sz="2400" b="1" i="1" dirty="0" smtClean="0"/>
              <a:t>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2050" name="Picture 2" descr="C:\Users\Home\Desktop\марина\малыши\20150320_1146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4" r="13104" b="8137"/>
          <a:stretch/>
        </p:blipFill>
        <p:spPr bwMode="auto">
          <a:xfrm>
            <a:off x="1547664" y="2292768"/>
            <a:ext cx="3312368" cy="34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me\Desktop\марина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387" y="2574297"/>
            <a:ext cx="2925185" cy="29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1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768752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Пальцевое кормление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    </a:t>
            </a:r>
            <a:r>
              <a:rPr lang="ru-RU" sz="2400" b="1" i="1" dirty="0" smtClean="0"/>
              <a:t>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5122" name="Picture 2" descr="C:\Users\Home\Desktop\марина\Babies (10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2" y="213285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марина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729312" cy="267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8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3384376" cy="1512168"/>
          </a:xfrm>
        </p:spPr>
        <p:txBody>
          <a:bodyPr>
            <a:normAutofit/>
          </a:bodyPr>
          <a:lstStyle/>
          <a:p>
            <a:r>
              <a:rPr lang="ru-RU" dirty="0" smtClean="0"/>
              <a:t>Кормление</a:t>
            </a:r>
            <a:br>
              <a:rPr lang="ru-RU" dirty="0" smtClean="0"/>
            </a:br>
            <a:r>
              <a:rPr lang="ru-RU" dirty="0" smtClean="0"/>
              <a:t> с ложки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 </a:t>
            </a:r>
            <a:r>
              <a:rPr lang="ru-RU" sz="2400" b="1" i="1" dirty="0" smtClean="0"/>
              <a:t>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5122" name="Picture 2" descr="C:\Users\Home\Desktop\марина\фото доп сист для кормл\ложка хабермана фото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r="21147"/>
          <a:stretch/>
        </p:blipFill>
        <p:spPr bwMode="auto">
          <a:xfrm>
            <a:off x="6300192" y="3429000"/>
            <a:ext cx="1850757" cy="29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марина\фото доп сист для кормл\фото кормление с ложки хаберма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678936" cy="27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94944"/>
            <a:ext cx="48958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02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517632" cy="381642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/>
              <a:t>Правильное прикладывание</a:t>
            </a:r>
            <a:r>
              <a:rPr lang="ru-RU" sz="4000" b="1" dirty="0"/>
              <a:t>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ребенка к груди</a:t>
            </a:r>
            <a:br>
              <a:rPr lang="ru-RU" sz="40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u="sng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3200" b="1" i="1" u="sng" dirty="0">
                <a:solidFill>
                  <a:prstClr val="black"/>
                </a:solidFill>
                <a:ea typeface="+mn-ea"/>
                <a:cs typeface="+mn-cs"/>
              </a:rPr>
              <a:t>А что, бывает и неправильное</a:t>
            </a:r>
            <a:r>
              <a:rPr lang="ru-RU" sz="3200" b="1" i="1" u="sng" dirty="0" smtClean="0">
                <a:solidFill>
                  <a:prstClr val="black"/>
                </a:solidFill>
                <a:ea typeface="+mn-ea"/>
                <a:cs typeface="+mn-cs"/>
              </a:rPr>
              <a:t>?</a:t>
            </a:r>
            <a:br>
              <a:rPr lang="ru-RU" sz="3200" b="1" i="1" u="sng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b="1" i="1" u="sng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b="1" i="1" u="sng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800" i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800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>Природа 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>и инстинкты далеко не всегда способны подсказать женщине, как правильно кормить ребёнка грудью, а последствия неверного прикладывания могут оказаться чрезвычайно </a:t>
            </a:r>
            <a:r>
              <a:rPr lang="ru-RU" sz="2000" dirty="0" smtClean="0">
                <a:solidFill>
                  <a:prstClr val="black"/>
                </a:solidFill>
                <a:ea typeface="+mn-ea"/>
                <a:cs typeface="+mn-cs"/>
              </a:rPr>
              <a:t>серьёзными.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3048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dirty="0" smtClean="0"/>
              <a:t>Кормление </a:t>
            </a:r>
            <a:r>
              <a:rPr lang="ru-RU" dirty="0" smtClean="0"/>
              <a:t>из стаканчика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    </a:t>
            </a:r>
            <a:r>
              <a:rPr lang="ru-RU" sz="2400" b="1" i="1" dirty="0" smtClean="0"/>
              <a:t>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7170" name="Picture 2" descr="C:\Users\Home\Desktop\марина\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15010"/>
            <a:ext cx="4057548" cy="30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ome\Desktop\марина\8351ca3828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5"/>
            <a:ext cx="2401257" cy="24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34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48680"/>
            <a:ext cx="5184576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Кормление</a:t>
            </a:r>
            <a:r>
              <a:rPr lang="en-US" dirty="0" smtClean="0"/>
              <a:t> </a:t>
            </a:r>
            <a:r>
              <a:rPr lang="ru-RU" dirty="0" smtClean="0"/>
              <a:t>соской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Calma</a:t>
            </a:r>
            <a:r>
              <a:rPr lang="ru-RU" dirty="0" smtClean="0"/>
              <a:t> </a:t>
            </a:r>
            <a:r>
              <a:rPr lang="en-US" dirty="0" err="1" smtClean="0"/>
              <a:t>medela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    </a:t>
            </a:r>
            <a:r>
              <a:rPr lang="ru-RU" sz="2400" b="1" i="1" dirty="0" smtClean="0"/>
              <a:t> </a:t>
            </a:r>
            <a:endParaRPr lang="en-US" sz="2400" b="1" i="1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1026" name="Picture 2" descr="C:\Users\Home\Desktop\марина\MedelaCal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0087"/>
          <a:stretch/>
        </p:blipFill>
        <p:spPr bwMode="auto">
          <a:xfrm>
            <a:off x="1979712" y="2006366"/>
            <a:ext cx="1260000" cy="33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\Desktop\марина\Medela-Calma-2-300x18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60216"/>
            <a:ext cx="39277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8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661" y="332655"/>
            <a:ext cx="8280920" cy="467565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prstClr val="black"/>
                </a:solidFill>
              </a:rPr>
              <a:t>      Даже </a:t>
            </a:r>
            <a:r>
              <a:rPr lang="ru-RU" sz="2000" b="1" i="1" dirty="0">
                <a:solidFill>
                  <a:prstClr val="black"/>
                </a:solidFill>
              </a:rPr>
              <a:t>проходя мимо кормящей </a:t>
            </a:r>
            <a:r>
              <a:rPr lang="ru-RU" sz="2000" b="1" i="1" dirty="0" smtClean="0">
                <a:solidFill>
                  <a:prstClr val="black"/>
                </a:solidFill>
              </a:rPr>
              <a:t>женщины, </a:t>
            </a:r>
            <a:r>
              <a:rPr lang="ru-RU" sz="2000" b="1" i="1" dirty="0">
                <a:solidFill>
                  <a:prstClr val="black"/>
                </a:solidFill>
              </a:rPr>
              <a:t>с первого взгляда можно заметить ошибки, которые она допускает при кормлении своего ребенка. Тактично объяснив ей и подсказав, что не так,  мы можем существенно повлиять на успех и продолжительность грудного вскармливания каждого отдельно взятого ребенка.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b="1" dirty="0"/>
          </a:p>
        </p:txBody>
      </p:sp>
      <p:pic>
        <p:nvPicPr>
          <p:cNvPr id="6" name="Picture 2" descr="C:\Users\Home\Desktop\марина\gv_videoku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02726"/>
            <a:ext cx="62008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83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Помогите мне, пожалуйста,</a:t>
            </a:r>
            <a:br>
              <a:rPr lang="ru-RU" sz="3600" b="1" i="1" dirty="0" smtClean="0"/>
            </a:br>
            <a:r>
              <a:rPr lang="ru-RU" sz="3600" b="1" i="1" dirty="0" smtClean="0"/>
              <a:t> если я что-то делаю не так…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 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 smtClean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/>
              <a:t>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dirty="0" smtClean="0"/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3900" dirty="0" smtClean="0"/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b="1" dirty="0" smtClean="0"/>
              <a:t>Спасибо!!!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pic>
        <p:nvPicPr>
          <p:cNvPr id="1026" name="Picture 2" descr="C:\Users\Home\Desktop\марина\1_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824536" cy="34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0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47525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900" b="1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prstClr val="black"/>
                </a:solidFill>
              </a:rPr>
              <a:t>Трещины сосков, боль.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prstClr val="black"/>
                </a:solidFill>
              </a:rPr>
              <a:t>На </a:t>
            </a:r>
            <a:r>
              <a:rPr lang="ru-RU" sz="2000" i="1" dirty="0">
                <a:solidFill>
                  <a:prstClr val="black"/>
                </a:solidFill>
              </a:rPr>
              <a:t>гормональном уровне выработка молока у женщины тесно связана с </a:t>
            </a:r>
            <a:r>
              <a:rPr lang="ru-RU" sz="2000" i="1" dirty="0" smtClean="0">
                <a:solidFill>
                  <a:prstClr val="black"/>
                </a:solidFill>
              </a:rPr>
              <a:t> поступлением </a:t>
            </a:r>
            <a:r>
              <a:rPr lang="ru-RU" sz="2000" i="1" dirty="0">
                <a:solidFill>
                  <a:prstClr val="black"/>
                </a:solidFill>
              </a:rPr>
              <a:t>в кровь гормонов </a:t>
            </a:r>
            <a:r>
              <a:rPr lang="ru-RU" sz="2000" i="1" dirty="0" smtClean="0">
                <a:solidFill>
                  <a:prstClr val="black"/>
                </a:solidFill>
              </a:rPr>
              <a:t>удовольствия, </a:t>
            </a:r>
            <a:r>
              <a:rPr lang="ru-RU" sz="2000" i="1" dirty="0">
                <a:solidFill>
                  <a:prstClr val="black"/>
                </a:solidFill>
              </a:rPr>
              <a:t>счастья — </a:t>
            </a:r>
            <a:r>
              <a:rPr lang="ru-RU" sz="2000" i="1" dirty="0" err="1" smtClean="0">
                <a:solidFill>
                  <a:prstClr val="black"/>
                </a:solidFill>
              </a:rPr>
              <a:t>эндорфинов</a:t>
            </a:r>
            <a:r>
              <a:rPr lang="ru-RU" sz="2000" i="1" dirty="0">
                <a:solidFill>
                  <a:prstClr val="black"/>
                </a:solidFill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</a:rPr>
              <a:t>и </a:t>
            </a:r>
            <a:r>
              <a:rPr lang="ru-RU" sz="2000" i="1" dirty="0">
                <a:solidFill>
                  <a:prstClr val="black"/>
                </a:solidFill>
              </a:rPr>
              <a:t>серотонина. Боль блокирует синтез этих гормонов, поэтому появляются </a:t>
            </a:r>
            <a:r>
              <a:rPr lang="ru-RU" sz="2000" i="1" dirty="0" smtClean="0">
                <a:solidFill>
                  <a:prstClr val="black"/>
                </a:solidFill>
              </a:rPr>
              <a:t>проблемы с выработкой молока.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i="1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err="1" smtClean="0">
                <a:solidFill>
                  <a:prstClr val="black"/>
                </a:solidFill>
              </a:rPr>
              <a:t>Гипогалактия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i="1" dirty="0" smtClean="0"/>
              <a:t>При неэффективном оттоке молока, его количество существенно </a:t>
            </a:r>
            <a:r>
              <a:rPr lang="ru-RU" sz="2000" i="1" dirty="0" smtClean="0"/>
              <a:t>снижается</a:t>
            </a:r>
            <a:r>
              <a:rPr lang="en-US" sz="2000" i="1" dirty="0" smtClean="0"/>
              <a:t> </a:t>
            </a:r>
            <a:r>
              <a:rPr lang="ru-RU" sz="2000" i="1" dirty="0" smtClean="0"/>
              <a:t>«СПРОС-ПРЕДЛОЖЕНИЕ».</a:t>
            </a:r>
            <a:endParaRPr lang="ru-RU" sz="2000" i="1" dirty="0" smtClean="0"/>
          </a:p>
          <a:p>
            <a:pPr marL="0" indent="0">
              <a:spcBef>
                <a:spcPts val="0"/>
              </a:spcBef>
              <a:buNone/>
            </a:pPr>
            <a:endParaRPr lang="ru-RU" sz="2000" i="1" dirty="0">
              <a:solidFill>
                <a:prstClr val="black"/>
              </a:solidFill>
            </a:endParaRPr>
          </a:p>
          <a:p>
            <a:pPr lvl="0"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</a:rPr>
              <a:t>Застой молока (</a:t>
            </a:r>
            <a:r>
              <a:rPr lang="ru-RU" sz="2000" b="1" dirty="0" err="1">
                <a:solidFill>
                  <a:prstClr val="black"/>
                </a:solidFill>
              </a:rPr>
              <a:t>лактостаз</a:t>
            </a:r>
            <a:r>
              <a:rPr lang="ru-RU" sz="2000" b="1" dirty="0">
                <a:solidFill>
                  <a:prstClr val="black"/>
                </a:solidFill>
              </a:rPr>
              <a:t>),  мастит. 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prstClr val="black"/>
                </a:solidFill>
              </a:rPr>
              <a:t>Трещины </a:t>
            </a:r>
            <a:r>
              <a:rPr lang="ru-RU" sz="2000" i="1" dirty="0" smtClean="0">
                <a:solidFill>
                  <a:prstClr val="black"/>
                </a:solidFill>
              </a:rPr>
              <a:t>на сосках являются </a:t>
            </a:r>
            <a:r>
              <a:rPr lang="ru-RU" sz="2000" i="1" dirty="0" smtClean="0">
                <a:solidFill>
                  <a:prstClr val="black"/>
                </a:solidFill>
              </a:rPr>
              <a:t>входными воротами для инфекции.</a:t>
            </a:r>
            <a:endParaRPr lang="ru-RU" sz="2000" i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0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solidFill>
                  <a:prstClr val="black"/>
                </a:solidFill>
                <a:ea typeface="+mn-ea"/>
                <a:cs typeface="+mn-cs"/>
              </a:rPr>
              <a:t>Со стороны </a:t>
            </a:r>
            <a:r>
              <a:rPr lang="ru-RU" sz="4000" b="1" dirty="0" smtClean="0">
                <a:solidFill>
                  <a:prstClr val="black"/>
                </a:solidFill>
                <a:ea typeface="+mn-ea"/>
                <a:cs typeface="+mn-cs"/>
              </a:rPr>
              <a:t>матери</a:t>
            </a:r>
            <a:r>
              <a:rPr lang="ru-RU" sz="40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40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544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Со стороны ребенка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2048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</a:rPr>
              <a:t>Недостаточный набор </a:t>
            </a:r>
            <a:r>
              <a:rPr lang="ru-RU" sz="2000" b="1" dirty="0" smtClean="0">
                <a:solidFill>
                  <a:prstClr val="black"/>
                </a:solidFill>
              </a:rPr>
              <a:t>веса</a:t>
            </a:r>
            <a:endParaRPr lang="ru-RU" sz="20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i="1" dirty="0">
                <a:solidFill>
                  <a:prstClr val="black"/>
                </a:solidFill>
              </a:rPr>
              <a:t>При неправильном </a:t>
            </a:r>
            <a:r>
              <a:rPr lang="ru-RU" sz="2000" i="1" dirty="0" smtClean="0">
                <a:solidFill>
                  <a:prstClr val="black"/>
                </a:solidFill>
              </a:rPr>
              <a:t>прикладывании, ребенку  приходится </a:t>
            </a:r>
            <a:r>
              <a:rPr lang="ru-RU" sz="2000" i="1" dirty="0">
                <a:solidFill>
                  <a:prstClr val="black"/>
                </a:solidFill>
              </a:rPr>
              <a:t>прилагать чрезмерные усилия для того, чтобы </a:t>
            </a:r>
            <a:r>
              <a:rPr lang="ru-RU" sz="2000" i="1" dirty="0" smtClean="0">
                <a:solidFill>
                  <a:prstClr val="black"/>
                </a:solidFill>
              </a:rPr>
              <a:t>поесть. У него </a:t>
            </a:r>
            <a:r>
              <a:rPr lang="ru-RU" sz="2000" i="1" dirty="0">
                <a:solidFill>
                  <a:prstClr val="black"/>
                </a:solidFill>
              </a:rPr>
              <a:t>быстро </a:t>
            </a:r>
            <a:r>
              <a:rPr lang="ru-RU" sz="2000" i="1" dirty="0" smtClean="0">
                <a:solidFill>
                  <a:prstClr val="black"/>
                </a:solidFill>
              </a:rPr>
              <a:t>появляется усталость. Он как будто-бы «висит на груди», делая большие паузы между сосательными движениями и в результате </a:t>
            </a:r>
            <a:r>
              <a:rPr lang="ru-RU" sz="2000" i="1" dirty="0">
                <a:solidFill>
                  <a:prstClr val="black"/>
                </a:solidFill>
              </a:rPr>
              <a:t>недоедает. 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800" b="1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/>
              <a:t>Кишечные колики, </a:t>
            </a:r>
            <a:r>
              <a:rPr lang="ru-RU" sz="2000" b="1" dirty="0" smtClean="0"/>
              <a:t>срыгивания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i="1" dirty="0" smtClean="0"/>
              <a:t>При </a:t>
            </a:r>
            <a:r>
              <a:rPr lang="ru-RU" sz="2000" i="1" dirty="0" smtClean="0">
                <a:effectLst/>
              </a:rPr>
              <a:t>неправильном </a:t>
            </a:r>
            <a:r>
              <a:rPr lang="ru-RU" sz="2000" i="1" dirty="0" smtClean="0"/>
              <a:t>прикладывании к груди, ребенок может</a:t>
            </a:r>
            <a:r>
              <a:rPr lang="ru-RU" sz="2000" i="1" dirty="0" smtClean="0">
                <a:effectLst/>
              </a:rPr>
              <a:t>  заглотить большое количество воздуха.</a:t>
            </a:r>
          </a:p>
          <a:p>
            <a:pPr marL="0" indent="0">
              <a:buNone/>
            </a:pPr>
            <a:endParaRPr lang="ru-RU" sz="900" i="1" dirty="0" smtClean="0">
              <a:effectLst/>
            </a:endParaRPr>
          </a:p>
          <a:p>
            <a:r>
              <a:rPr lang="ru-RU" sz="2000" b="1" dirty="0" smtClean="0">
                <a:effectLst/>
              </a:rPr>
              <a:t>Беспокойное поведение </a:t>
            </a:r>
            <a:r>
              <a:rPr lang="ru-RU" sz="2000" b="1" dirty="0" smtClean="0">
                <a:effectLst/>
              </a:rPr>
              <a:t>ребенка</a:t>
            </a:r>
            <a:endParaRPr lang="ru-RU" sz="2000" b="1" dirty="0" smtClean="0">
              <a:effectLst/>
            </a:endParaRPr>
          </a:p>
          <a:p>
            <a:pPr marL="0" indent="0">
              <a:buNone/>
            </a:pPr>
            <a:r>
              <a:rPr lang="ru-RU" sz="2000" i="1" dirty="0" smtClean="0"/>
              <a:t>Ему может быть неудобно во время кормления.</a:t>
            </a:r>
            <a:endParaRPr lang="ru-RU" sz="2000" b="1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41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314602"/>
          </a:xfrm>
        </p:spPr>
        <p:txBody>
          <a:bodyPr>
            <a:normAutofit/>
          </a:bodyPr>
          <a:lstStyle/>
          <a:p>
            <a:pPr lvl="0"/>
            <a:r>
              <a:rPr lang="ru-RU" sz="3200" b="1" i="1" dirty="0">
                <a:solidFill>
                  <a:prstClr val="black"/>
                </a:solidFill>
              </a:rPr>
              <a:t>Если мама испытывает какие-либо проблемы с грудным вскармливанием, нужно искать причину  </a:t>
            </a:r>
            <a:r>
              <a:rPr lang="ru-RU" sz="3200" b="1" i="1" dirty="0" smtClean="0">
                <a:solidFill>
                  <a:prstClr val="black"/>
                </a:solidFill>
              </a:rPr>
              <a:t>в </a:t>
            </a:r>
            <a:r>
              <a:rPr lang="ru-RU" sz="3200" b="1" i="1" dirty="0">
                <a:solidFill>
                  <a:prstClr val="black"/>
                </a:solidFill>
              </a:rPr>
              <a:t>первую очередь  -  не в количестве молока, а в качестве сосания. </a:t>
            </a:r>
            <a:r>
              <a:rPr lang="ru-RU" sz="3200" b="1" i="1" dirty="0" smtClean="0">
                <a:solidFill>
                  <a:prstClr val="black"/>
                </a:solidFill>
              </a:rPr>
              <a:t/>
            </a:r>
            <a:br>
              <a:rPr lang="ru-RU" sz="3200" b="1" i="1" dirty="0" smtClean="0">
                <a:solidFill>
                  <a:prstClr val="black"/>
                </a:solidFill>
              </a:rPr>
            </a:br>
            <a:r>
              <a:rPr lang="ru-RU" sz="3200" b="1" i="1" dirty="0" smtClean="0">
                <a:solidFill>
                  <a:prstClr val="black"/>
                </a:solidFill>
              </a:rPr>
              <a:t>В </a:t>
            </a:r>
            <a:r>
              <a:rPr lang="ru-RU" sz="3200" b="1" i="1" dirty="0">
                <a:solidFill>
                  <a:prstClr val="black"/>
                </a:solidFill>
              </a:rPr>
              <a:t>этот период лучше ставить под сомнение не способность мамы вырабатывать молоко, а способность ребенка эффективно сосать.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3712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6197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Первое прикладывание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ребёнка к груди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 smtClean="0"/>
              <a:t>      После рождения, малыша который хорошо справился с родами, выкладывают к маме на животик. 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  В  идеальном варианте его необходимо оставить на маме не менее часа. За этот промежуток времени, в маминых объятьях, он отходит от родового стресса, прислушивается к звукам материнского организма, принюхивается к родному запаху. 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 Через некоторое время инстинкт начинает руководить действиями новорожденного. Он начинает искать сосок – как источник жизни. Очень важно постараться не торопить ребенка, а помочь ему, когда он самостоятельно приблизится к цели. 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  Малыш сам определяет длительность первого прикладывания. </a:t>
            </a:r>
            <a:r>
              <a:rPr lang="ru-RU" sz="1900" dirty="0"/>
              <a:t>С</a:t>
            </a:r>
            <a:r>
              <a:rPr lang="ru-RU" sz="1900" dirty="0" smtClean="0"/>
              <a:t>амая главная цель этого контакта – не накормиться, а найти свою маму и установить с ней связь.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prstClr val="black"/>
                </a:solidFill>
              </a:rPr>
              <a:t>      </a:t>
            </a:r>
            <a:endParaRPr lang="ru-RU" sz="1900" dirty="0" smtClean="0"/>
          </a:p>
        </p:txBody>
      </p:sp>
    </p:spTree>
    <p:extLst>
      <p:ext uri="{BB962C8B-B14F-4D97-AF65-F5344CB8AC3E}">
        <p14:creationId xmlns:p14="http://schemas.microsoft.com/office/powerpoint/2010/main" val="212821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38000"/>
                <a:lumOff val="6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8136904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 smtClean="0"/>
              <a:t>    </a:t>
            </a:r>
            <a:r>
              <a:rPr lang="ru-RU" sz="2000" i="1" dirty="0" smtClean="0">
                <a:solidFill>
                  <a:prstClr val="black"/>
                </a:solidFill>
              </a:rPr>
              <a:t>Чем </a:t>
            </a:r>
            <a:r>
              <a:rPr lang="ru-RU" sz="2000" i="1" dirty="0">
                <a:solidFill>
                  <a:prstClr val="black"/>
                </a:solidFill>
              </a:rPr>
              <a:t>позже с момента родов маме удается наладить грудное вскармливание, тем больше ей усилий надо приложить, тем больше помощи ей потребуется</a:t>
            </a:r>
            <a:r>
              <a:rPr lang="ru-RU" sz="2000" i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/>
              <a:t> </a:t>
            </a:r>
            <a:r>
              <a:rPr lang="ru-RU" sz="2000" dirty="0" smtClean="0"/>
              <a:t>    </a:t>
            </a:r>
            <a:r>
              <a:rPr lang="ru-RU" sz="2000" dirty="0" smtClean="0">
                <a:solidFill>
                  <a:prstClr val="black"/>
                </a:solidFill>
              </a:rPr>
              <a:t>Исследования </a:t>
            </a:r>
            <a:r>
              <a:rPr lang="ru-RU" sz="2000" dirty="0">
                <a:solidFill>
                  <a:prstClr val="black"/>
                </a:solidFill>
              </a:rPr>
              <a:t>показали, что следуя рефлексам, именно в первое прикладывание в течение двух часов после родов малыш сам правильно берет грудь, сразу учится эффективно сосать. Впоследствии маме удается избежать множества проблем с грудным </a:t>
            </a:r>
            <a:r>
              <a:rPr lang="ru-RU" sz="2000" dirty="0" smtClean="0">
                <a:solidFill>
                  <a:prstClr val="black"/>
                </a:solidFill>
              </a:rPr>
              <a:t>вскармливанием. </a:t>
            </a:r>
            <a:endParaRPr lang="ru-RU" sz="2000" dirty="0">
              <a:solidFill>
                <a:prstClr val="black"/>
              </a:solidFill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prstClr val="black"/>
                </a:solidFill>
              </a:rPr>
              <a:t>  </a:t>
            </a:r>
          </a:p>
          <a:p>
            <a:pPr marL="0" indent="0" algn="just">
              <a:buNone/>
            </a:pPr>
            <a:r>
              <a:rPr lang="ru-RU" sz="2000" dirty="0" smtClean="0"/>
              <a:t> </a:t>
            </a: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</p:txBody>
      </p:sp>
      <p:pic>
        <p:nvPicPr>
          <p:cNvPr id="4" name="Picture 2" descr="C:\Users\Home\Desktop\марина\11010619_10154729700714619_920063488116574524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3" b="-17363"/>
          <a:stretch/>
        </p:blipFill>
        <p:spPr bwMode="auto">
          <a:xfrm>
            <a:off x="1896929" y="3113583"/>
            <a:ext cx="5616624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48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989</Words>
  <Application>Microsoft Office PowerPoint</Application>
  <PresentationFormat>Экран (4:3)</PresentationFormat>
  <Paragraphs>159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10 принципов успешного грудного вскармливания предложенные ВОЗ/ЮНИСЕФ, дали свои положительные результаты, но расслабляться нам ещё рано. </vt:lpstr>
      <vt:lpstr>Правильное прикладывание  ребенка к груди   А что, бывает и неправильное?   Природа и инстинкты далеко не всегда способны подсказать женщине, как правильно кормить ребёнка грудью, а последствия неверного прикладывания могут оказаться чрезвычайно серьёзными. </vt:lpstr>
      <vt:lpstr>Со стороны матери </vt:lpstr>
      <vt:lpstr>Со стороны ребенка</vt:lpstr>
      <vt:lpstr>Если мама испытывает какие-либо проблемы с грудным вскармливанием, нужно искать причину  в первую очередь  -  не в количестве молока, а в качестве сосания.  В этот период лучше ставить под сомнение не способность мамы вырабатывать молоко, а способность ребенка эффективно сосать. </vt:lpstr>
      <vt:lpstr> Первое прикладывание  ребёнка к груди</vt:lpstr>
      <vt:lpstr>Презентация PowerPoint</vt:lpstr>
      <vt:lpstr>На что обратить внимание?</vt:lpstr>
      <vt:lpstr>Женщина может использовать разные опоры: для спины,  под локти, под ноги. Можно воспользоваться современными приспособлениями такими как: специальное кресло для кормления, подушка для кормления.  </vt:lpstr>
      <vt:lpstr>Не грудь к ребенку, а ребенка к груди</vt:lpstr>
      <vt:lpstr>Настроение ребенка</vt:lpstr>
      <vt:lpstr>Как правильно взять грудь?</vt:lpstr>
      <vt:lpstr>Презентация PowerPoint</vt:lpstr>
      <vt:lpstr>Как осуществить на практике?</vt:lpstr>
      <vt:lpstr>    Чтобы прикладывание получилось правильным, надо, чтобы рот ребенка был очень широко раскрыт — как при зевании.   Как добиться того,  чтобы он раскрыл его пошире?      </vt:lpstr>
      <vt:lpstr>Презентация PowerPoint</vt:lpstr>
      <vt:lpstr>Презентация PowerPoint</vt:lpstr>
      <vt:lpstr>Расположение ребенка у груди</vt:lpstr>
      <vt:lpstr>Презентация PowerPoint</vt:lpstr>
      <vt:lpstr>Ассиметричное прикладывание  </vt:lpstr>
      <vt:lpstr>Итак, на старт! 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Механизм сосания</vt:lpstr>
      <vt:lpstr>Вид соска после кормления</vt:lpstr>
      <vt:lpstr>Проблемы при прикладывании</vt:lpstr>
      <vt:lpstr>Проблемы при прикладывании</vt:lpstr>
      <vt:lpstr>     Позы для прикладывания</vt:lpstr>
      <vt:lpstr>Бутылки, соски</vt:lpstr>
      <vt:lpstr>Альтернативные способы кормления</vt:lpstr>
      <vt:lpstr> </vt:lpstr>
      <vt:lpstr>Кормление из шприца </vt:lpstr>
      <vt:lpstr>Кормление с помощью насадки FingerFeeder medela</vt:lpstr>
      <vt:lpstr>Пальцевое кормление </vt:lpstr>
      <vt:lpstr>Кормление  с ложки </vt:lpstr>
      <vt:lpstr>      Кормление из стаканчика </vt:lpstr>
      <vt:lpstr> Кормление соской  Calma medela </vt:lpstr>
      <vt:lpstr>Презентация PowerPoint</vt:lpstr>
      <vt:lpstr>Помогите мне, пожалуйста,  если я что-то делаю не так…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Правильное прикладывание ребенка к груди</dc:title>
  <dc:creator>Home</dc:creator>
  <cp:lastModifiedBy>Home</cp:lastModifiedBy>
  <cp:revision>147</cp:revision>
  <dcterms:created xsi:type="dcterms:W3CDTF">2015-04-24T19:43:33Z</dcterms:created>
  <dcterms:modified xsi:type="dcterms:W3CDTF">2015-05-02T14:50:13Z</dcterms:modified>
</cp:coreProperties>
</file>